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56"/>
  </p:notesMasterIdLst>
  <p:sldIdLst>
    <p:sldId id="256" r:id="rId2"/>
    <p:sldId id="290" r:id="rId3"/>
    <p:sldId id="291" r:id="rId4"/>
    <p:sldId id="292" r:id="rId5"/>
    <p:sldId id="293" r:id="rId6"/>
    <p:sldId id="294" r:id="rId7"/>
    <p:sldId id="295" r:id="rId8"/>
    <p:sldId id="296" r:id="rId9"/>
    <p:sldId id="297" r:id="rId10"/>
    <p:sldId id="298" r:id="rId11"/>
    <p:sldId id="299" r:id="rId12"/>
    <p:sldId id="300" r:id="rId13"/>
    <p:sldId id="301" r:id="rId14"/>
    <p:sldId id="304" r:id="rId15"/>
    <p:sldId id="303" r:id="rId16"/>
    <p:sldId id="305" r:id="rId17"/>
    <p:sldId id="346" r:id="rId18"/>
    <p:sldId id="306" r:id="rId19"/>
    <p:sldId id="307" r:id="rId20"/>
    <p:sldId id="308" r:id="rId21"/>
    <p:sldId id="309" r:id="rId22"/>
    <p:sldId id="310" r:id="rId23"/>
    <p:sldId id="311" r:id="rId24"/>
    <p:sldId id="347" r:id="rId25"/>
    <p:sldId id="312" r:id="rId26"/>
    <p:sldId id="313" r:id="rId27"/>
    <p:sldId id="314" r:id="rId28"/>
    <p:sldId id="315" r:id="rId29"/>
    <p:sldId id="316" r:id="rId30"/>
    <p:sldId id="319" r:id="rId31"/>
    <p:sldId id="320" r:id="rId32"/>
    <p:sldId id="348" r:id="rId33"/>
    <p:sldId id="321" r:id="rId34"/>
    <p:sldId id="322" r:id="rId35"/>
    <p:sldId id="343" r:id="rId36"/>
    <p:sldId id="344" r:id="rId37"/>
    <p:sldId id="345" r:id="rId38"/>
    <p:sldId id="323" r:id="rId39"/>
    <p:sldId id="324" r:id="rId40"/>
    <p:sldId id="325" r:id="rId41"/>
    <p:sldId id="326" r:id="rId42"/>
    <p:sldId id="327" r:id="rId43"/>
    <p:sldId id="328" r:id="rId44"/>
    <p:sldId id="329" r:id="rId45"/>
    <p:sldId id="330" r:id="rId46"/>
    <p:sldId id="331" r:id="rId47"/>
    <p:sldId id="332" r:id="rId48"/>
    <p:sldId id="333" r:id="rId49"/>
    <p:sldId id="334" r:id="rId50"/>
    <p:sldId id="335" r:id="rId51"/>
    <p:sldId id="336" r:id="rId52"/>
    <p:sldId id="337" r:id="rId53"/>
    <p:sldId id="338" r:id="rId54"/>
    <p:sldId id="339"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384" autoAdjust="0"/>
  </p:normalViewPr>
  <p:slideViewPr>
    <p:cSldViewPr>
      <p:cViewPr varScale="1">
        <p:scale>
          <a:sx n="99" d="100"/>
          <a:sy n="99" d="100"/>
        </p:scale>
        <p:origin x="-78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7F5470-D612-44A3-89DE-AA28BE727109}" type="datetimeFigureOut">
              <a:rPr lang="en-US" smtClean="0"/>
              <a:t>3/26/2013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53AE46-F31B-4508-AFB1-52947E48F744}" type="slidenum">
              <a:rPr lang="en-US" smtClean="0"/>
              <a:t>‹#›</a:t>
            </a:fld>
            <a:endParaRPr lang="en-US"/>
          </a:p>
        </p:txBody>
      </p:sp>
    </p:spTree>
    <p:extLst>
      <p:ext uri="{BB962C8B-B14F-4D97-AF65-F5344CB8AC3E}">
        <p14:creationId xmlns:p14="http://schemas.microsoft.com/office/powerpoint/2010/main" val="2085136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a:t>
            </a:r>
            <a:r>
              <a:rPr lang="en-US" dirty="0" smtClean="0">
                <a:latin typeface="Helvetica" pitchFamily="-96" charset="0"/>
              </a:rPr>
              <a:t> </a:t>
            </a:r>
            <a:r>
              <a:rPr lang="en-US" dirty="0" smtClean="0">
                <a:latin typeface="Times-Roman" charset="0"/>
              </a:rPr>
              <a:t>Next Header (8 bits):</a:t>
            </a:r>
            <a:r>
              <a:rPr lang="en-US" dirty="0" smtClean="0">
                <a:latin typeface="Helvetica" pitchFamily="-96" charset="0"/>
              </a:rPr>
              <a:t> </a:t>
            </a:r>
            <a:r>
              <a:rPr lang="en-US" dirty="0" smtClean="0">
                <a:latin typeface="Times-Roman" charset="0"/>
              </a:rPr>
              <a:t>Identifies the type of header immediately following this header</a:t>
            </a:r>
          </a:p>
          <a:p>
            <a:pPr eaLnBrk="1" hangingPunct="1"/>
            <a:r>
              <a:rPr lang="en-US" dirty="0" smtClean="0"/>
              <a:t>•</a:t>
            </a:r>
            <a:r>
              <a:rPr lang="en-US" dirty="0" smtClean="0">
                <a:latin typeface="Helvetica" pitchFamily="-96" charset="0"/>
              </a:rPr>
              <a:t> </a:t>
            </a:r>
            <a:r>
              <a:rPr lang="en-US" dirty="0" smtClean="0">
                <a:latin typeface="Times-Roman" charset="0"/>
              </a:rPr>
              <a:t>Payload Length (8 bits):</a:t>
            </a:r>
            <a:r>
              <a:rPr lang="en-US" dirty="0" smtClean="0">
                <a:latin typeface="Helvetica" pitchFamily="-96" charset="0"/>
              </a:rPr>
              <a:t> </a:t>
            </a:r>
            <a:r>
              <a:rPr lang="en-US" dirty="0" smtClean="0">
                <a:latin typeface="Times-Roman" charset="0"/>
              </a:rPr>
              <a:t>Length of Authentication Header in 32-bit words, minus 2. </a:t>
            </a:r>
          </a:p>
          <a:p>
            <a:pPr eaLnBrk="1" hangingPunct="1"/>
            <a:r>
              <a:rPr lang="en-US" dirty="0" smtClean="0"/>
              <a:t>•</a:t>
            </a:r>
            <a:r>
              <a:rPr lang="en-US" dirty="0" smtClean="0">
                <a:latin typeface="Helvetica" pitchFamily="-96" charset="0"/>
              </a:rPr>
              <a:t> </a:t>
            </a:r>
            <a:r>
              <a:rPr lang="en-US" dirty="0" smtClean="0">
                <a:latin typeface="Times-Roman" charset="0"/>
              </a:rPr>
              <a:t>Reserved (16 bits):</a:t>
            </a:r>
            <a:r>
              <a:rPr lang="en-US" dirty="0" smtClean="0">
                <a:latin typeface="Helvetica" pitchFamily="-96" charset="0"/>
              </a:rPr>
              <a:t> </a:t>
            </a:r>
            <a:r>
              <a:rPr lang="en-US" dirty="0" smtClean="0">
                <a:latin typeface="Times-Roman" charset="0"/>
              </a:rPr>
              <a:t>For future use</a:t>
            </a:r>
          </a:p>
          <a:p>
            <a:pPr eaLnBrk="1" hangingPunct="1"/>
            <a:r>
              <a:rPr lang="en-US" dirty="0" smtClean="0"/>
              <a:t>•</a:t>
            </a:r>
            <a:r>
              <a:rPr lang="en-US" dirty="0" smtClean="0">
                <a:latin typeface="Helvetica" pitchFamily="-96" charset="0"/>
              </a:rPr>
              <a:t> </a:t>
            </a:r>
            <a:r>
              <a:rPr lang="en-US" dirty="0" smtClean="0">
                <a:latin typeface="Times-Roman" charset="0"/>
              </a:rPr>
              <a:t>Security Parameters Index (32 bits):</a:t>
            </a:r>
            <a:r>
              <a:rPr lang="en-US" dirty="0" smtClean="0">
                <a:latin typeface="Helvetica" pitchFamily="-96" charset="0"/>
              </a:rPr>
              <a:t> </a:t>
            </a:r>
            <a:r>
              <a:rPr lang="en-US" dirty="0" smtClean="0">
                <a:latin typeface="Times-Roman" charset="0"/>
              </a:rPr>
              <a:t>Identifies a security association</a:t>
            </a:r>
          </a:p>
          <a:p>
            <a:pPr eaLnBrk="1" hangingPunct="1"/>
            <a:r>
              <a:rPr lang="en-US" dirty="0" smtClean="0"/>
              <a:t>•</a:t>
            </a:r>
            <a:r>
              <a:rPr lang="en-US" dirty="0" smtClean="0">
                <a:latin typeface="Helvetica" pitchFamily="-96" charset="0"/>
              </a:rPr>
              <a:t> </a:t>
            </a:r>
            <a:r>
              <a:rPr lang="en-US" dirty="0" smtClean="0">
                <a:latin typeface="Times-Roman" charset="0"/>
              </a:rPr>
              <a:t>Sequence Number (32 bits):</a:t>
            </a:r>
            <a:r>
              <a:rPr lang="en-US" dirty="0" smtClean="0">
                <a:latin typeface="Helvetica" pitchFamily="-96" charset="0"/>
              </a:rPr>
              <a:t> </a:t>
            </a:r>
            <a:r>
              <a:rPr lang="en-US" dirty="0" smtClean="0">
                <a:latin typeface="Times-Roman" charset="0"/>
              </a:rPr>
              <a:t>A monotonically increasing counter value</a:t>
            </a:r>
          </a:p>
          <a:p>
            <a:pPr eaLnBrk="1" hangingPunct="1"/>
            <a:r>
              <a:rPr lang="en-US" dirty="0" smtClean="0"/>
              <a:t>•</a:t>
            </a:r>
            <a:r>
              <a:rPr lang="en-US" dirty="0" smtClean="0">
                <a:latin typeface="Helvetica" pitchFamily="-96" charset="0"/>
              </a:rPr>
              <a:t> </a:t>
            </a:r>
            <a:r>
              <a:rPr lang="en-US" dirty="0" smtClean="0">
                <a:latin typeface="Times-Roman" charset="0"/>
              </a:rPr>
              <a:t>Authentication Data (variable):</a:t>
            </a:r>
            <a:r>
              <a:rPr lang="en-US" dirty="0" smtClean="0">
                <a:latin typeface="Helvetica" pitchFamily="-96" charset="0"/>
              </a:rPr>
              <a:t> </a:t>
            </a:r>
            <a:r>
              <a:rPr lang="en-US" dirty="0" smtClean="0">
                <a:latin typeface="Times-Roman" charset="0"/>
              </a:rPr>
              <a:t>A variable-length field (must be an integral number of 32-bit words) that contains the Integrity Check Value (ICV), or </a:t>
            </a:r>
            <a:r>
              <a:rPr lang="en-US" dirty="0" err="1" smtClean="0">
                <a:latin typeface="Times-Roman" charset="0"/>
              </a:rPr>
              <a:t>MAC,for</a:t>
            </a:r>
            <a:r>
              <a:rPr lang="en-US" dirty="0" smtClean="0">
                <a:latin typeface="Times-Roman" charset="0"/>
              </a:rPr>
              <a:t> this packet</a:t>
            </a:r>
            <a:endParaRPr lang="en-AU" dirty="0" smtClean="0">
              <a:latin typeface="Times-Roman" charset="0"/>
            </a:endParaRPr>
          </a:p>
          <a:p>
            <a:endParaRPr lang="en-US" dirty="0"/>
          </a:p>
        </p:txBody>
      </p:sp>
      <p:sp>
        <p:nvSpPr>
          <p:cNvPr id="4" name="Slide Number Placeholder 3"/>
          <p:cNvSpPr>
            <a:spLocks noGrp="1"/>
          </p:cNvSpPr>
          <p:nvPr>
            <p:ph type="sldNum" sz="quarter" idx="10"/>
          </p:nvPr>
        </p:nvSpPr>
        <p:spPr/>
        <p:txBody>
          <a:bodyPr/>
          <a:lstStyle/>
          <a:p>
            <a:fld id="{2D53AE46-F31B-4508-AFB1-52947E48F744}" type="slidenum">
              <a:rPr lang="en-US" smtClean="0"/>
              <a:t>15</a:t>
            </a:fld>
            <a:endParaRPr lang="en-US"/>
          </a:p>
        </p:txBody>
      </p:sp>
    </p:spTree>
    <p:extLst>
      <p:ext uri="{BB962C8B-B14F-4D97-AF65-F5344CB8AC3E}">
        <p14:creationId xmlns:p14="http://schemas.microsoft.com/office/powerpoint/2010/main" val="2353186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a:t>
            </a:r>
            <a:r>
              <a:rPr lang="en-US" dirty="0" smtClean="0">
                <a:latin typeface="Helvetica" pitchFamily="-96" charset="0"/>
              </a:rPr>
              <a:t> </a:t>
            </a:r>
            <a:r>
              <a:rPr lang="en-US" dirty="0" smtClean="0">
                <a:latin typeface="Times-Roman" charset="0"/>
              </a:rPr>
              <a:t>Security Parameters Index (32 bits):</a:t>
            </a:r>
            <a:r>
              <a:rPr lang="en-US" dirty="0" smtClean="0">
                <a:latin typeface="Helvetica" pitchFamily="-96" charset="0"/>
              </a:rPr>
              <a:t> </a:t>
            </a:r>
            <a:r>
              <a:rPr lang="en-US" dirty="0" smtClean="0">
                <a:latin typeface="Times-Roman" charset="0"/>
              </a:rPr>
              <a:t>Identifies a security association</a:t>
            </a:r>
          </a:p>
          <a:p>
            <a:pPr eaLnBrk="1" hangingPunct="1"/>
            <a:r>
              <a:rPr lang="en-US" dirty="0" smtClean="0"/>
              <a:t>•</a:t>
            </a:r>
            <a:r>
              <a:rPr lang="en-US" dirty="0" smtClean="0">
                <a:latin typeface="Helvetica" pitchFamily="-96" charset="0"/>
              </a:rPr>
              <a:t> </a:t>
            </a:r>
            <a:r>
              <a:rPr lang="en-US" dirty="0" smtClean="0">
                <a:latin typeface="Times-Roman" charset="0"/>
              </a:rPr>
              <a:t>Sequence Number (32 bits):</a:t>
            </a:r>
            <a:r>
              <a:rPr lang="en-US" dirty="0" smtClean="0">
                <a:latin typeface="Helvetica" pitchFamily="-96" charset="0"/>
              </a:rPr>
              <a:t> </a:t>
            </a:r>
            <a:r>
              <a:rPr lang="en-US" dirty="0" smtClean="0">
                <a:latin typeface="Times-Roman" charset="0"/>
              </a:rPr>
              <a:t>A monotonically increasing counter value; this provides an anti-replay function ,as discussed for AH</a:t>
            </a:r>
          </a:p>
          <a:p>
            <a:pPr eaLnBrk="1" hangingPunct="1"/>
            <a:r>
              <a:rPr lang="en-US" dirty="0" smtClean="0"/>
              <a:t>•</a:t>
            </a:r>
            <a:r>
              <a:rPr lang="en-US" dirty="0" smtClean="0">
                <a:latin typeface="Helvetica" pitchFamily="-96" charset="0"/>
              </a:rPr>
              <a:t> </a:t>
            </a:r>
            <a:r>
              <a:rPr lang="en-US" dirty="0" smtClean="0">
                <a:latin typeface="Times-Roman" charset="0"/>
              </a:rPr>
              <a:t>Payload Data (variable): This is a transport-level segment (transport mode) or IP packet (tunnel mode) that is protected by encryption</a:t>
            </a:r>
          </a:p>
          <a:p>
            <a:pPr eaLnBrk="1" hangingPunct="1"/>
            <a:r>
              <a:rPr lang="en-US" dirty="0" smtClean="0"/>
              <a:t>•</a:t>
            </a:r>
            <a:r>
              <a:rPr lang="en-US" dirty="0" smtClean="0">
                <a:latin typeface="Helvetica" pitchFamily="-96" charset="0"/>
              </a:rPr>
              <a:t> </a:t>
            </a:r>
            <a:r>
              <a:rPr lang="en-US" dirty="0" smtClean="0">
                <a:latin typeface="Times-Roman" charset="0"/>
              </a:rPr>
              <a:t>Padding (0</a:t>
            </a:r>
            <a:r>
              <a:rPr lang="en-US" dirty="0" smtClean="0"/>
              <a:t>–</a:t>
            </a:r>
            <a:r>
              <a:rPr lang="en-US" dirty="0" smtClean="0">
                <a:latin typeface="Times-Roman" charset="0"/>
              </a:rPr>
              <a:t>255 bytes):</a:t>
            </a:r>
            <a:r>
              <a:rPr lang="en-US" dirty="0" smtClean="0">
                <a:latin typeface="Helvetica" pitchFamily="-96" charset="0"/>
              </a:rPr>
              <a:t> </a:t>
            </a:r>
            <a:r>
              <a:rPr lang="en-US" dirty="0" smtClean="0">
                <a:latin typeface="Times-Roman" charset="0"/>
              </a:rPr>
              <a:t>for various reasons</a:t>
            </a:r>
          </a:p>
          <a:p>
            <a:pPr eaLnBrk="1" hangingPunct="1"/>
            <a:r>
              <a:rPr lang="en-US" dirty="0" smtClean="0"/>
              <a:t>•</a:t>
            </a:r>
            <a:r>
              <a:rPr lang="en-US" dirty="0" smtClean="0">
                <a:latin typeface="Helvetica" pitchFamily="-96" charset="0"/>
              </a:rPr>
              <a:t> </a:t>
            </a:r>
            <a:r>
              <a:rPr lang="en-US" dirty="0" smtClean="0">
                <a:latin typeface="Times-Roman" charset="0"/>
              </a:rPr>
              <a:t>Pad Length (8 bits): Indicates the number of pad bytes immediately preceding this field</a:t>
            </a:r>
          </a:p>
          <a:p>
            <a:pPr eaLnBrk="1" hangingPunct="1"/>
            <a:r>
              <a:rPr lang="en-US" dirty="0" smtClean="0"/>
              <a:t>•</a:t>
            </a:r>
            <a:r>
              <a:rPr lang="en-US" dirty="0" smtClean="0">
                <a:latin typeface="Helvetica" pitchFamily="-96" charset="0"/>
              </a:rPr>
              <a:t> </a:t>
            </a:r>
            <a:r>
              <a:rPr lang="en-US" dirty="0" smtClean="0">
                <a:latin typeface="Times-Roman" charset="0"/>
              </a:rPr>
              <a:t>Next Header (8 bits): Identifies the type of data contained in the payload data field by identifying the first header in that payload </a:t>
            </a:r>
          </a:p>
          <a:p>
            <a:pPr eaLnBrk="1" hangingPunct="1"/>
            <a:r>
              <a:rPr lang="en-US" dirty="0" smtClean="0"/>
              <a:t>•</a:t>
            </a:r>
            <a:r>
              <a:rPr lang="en-US" dirty="0" smtClean="0">
                <a:latin typeface="Helvetica" pitchFamily="-96" charset="0"/>
              </a:rPr>
              <a:t> </a:t>
            </a:r>
            <a:r>
              <a:rPr lang="en-US" dirty="0" smtClean="0">
                <a:latin typeface="Times-Roman" charset="0"/>
              </a:rPr>
              <a:t>Authentication Data (variable):</a:t>
            </a:r>
            <a:r>
              <a:rPr lang="en-US" dirty="0" smtClean="0">
                <a:latin typeface="Helvetica" pitchFamily="-96" charset="0"/>
              </a:rPr>
              <a:t> </a:t>
            </a:r>
            <a:r>
              <a:rPr lang="en-US" dirty="0" smtClean="0">
                <a:latin typeface="Times-Roman" charset="0"/>
              </a:rPr>
              <a:t>A variable-length field that contains the Integrity Check Value computed over the ESP packet minus the Authentication Data field</a:t>
            </a:r>
            <a:endParaRPr lang="en-AU" dirty="0" smtClean="0">
              <a:latin typeface="Helvetica" pitchFamily="-96" charset="0"/>
            </a:endParaRPr>
          </a:p>
          <a:p>
            <a:endParaRPr lang="en-US" dirty="0"/>
          </a:p>
        </p:txBody>
      </p:sp>
      <p:sp>
        <p:nvSpPr>
          <p:cNvPr id="4" name="Slide Number Placeholder 3"/>
          <p:cNvSpPr>
            <a:spLocks noGrp="1"/>
          </p:cNvSpPr>
          <p:nvPr>
            <p:ph type="sldNum" sz="quarter" idx="10"/>
          </p:nvPr>
        </p:nvSpPr>
        <p:spPr/>
        <p:txBody>
          <a:bodyPr/>
          <a:lstStyle/>
          <a:p>
            <a:fld id="{2D53AE46-F31B-4508-AFB1-52947E48F744}" type="slidenum">
              <a:rPr lang="en-US" smtClean="0"/>
              <a:t>23</a:t>
            </a:fld>
            <a:endParaRPr lang="en-US"/>
          </a:p>
        </p:txBody>
      </p:sp>
    </p:spTree>
    <p:extLst>
      <p:ext uri="{BB962C8B-B14F-4D97-AF65-F5344CB8AC3E}">
        <p14:creationId xmlns:p14="http://schemas.microsoft.com/office/powerpoint/2010/main" val="609096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AF90F72-CA8D-4954-8F0C-4A99B7766A4C}" type="datetime1">
              <a:rPr lang="en-US" smtClean="0"/>
              <a:t>3/26/2013</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6F15528-21DE-4FAA-801E-634DDDAF4B2B}"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1DABED-BF09-4D77-A7C3-9C9DB984A092}" type="datetime1">
              <a:rPr lang="en-US" smtClean="0"/>
              <a:t>3/26/2013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9787D2-5B5A-486D-8F14-8475A9B5356B}" type="datetime1">
              <a:rPr lang="en-US" smtClean="0"/>
              <a:t>3/26/2013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7FD8D63-74EA-4D01-B313-030F36B2AC63}" type="datetime1">
              <a:rPr lang="en-US" smtClean="0"/>
              <a:t>3/26/2013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75AB193A-8C5E-491D-8AB6-0B3C5167AB92}" type="datetime1">
              <a:rPr lang="en-US" smtClean="0"/>
              <a:t>3/26/2013</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6F15528-21DE-4FAA-801E-634DDDAF4B2B}"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9D0D065-CD6C-40A1-A5A0-5487B2995FC3}" type="datetime1">
              <a:rPr lang="en-US" smtClean="0"/>
              <a:t>3/26/2013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487F4CB-4144-4306-93BC-A3E0F3C4C96F}" type="datetime1">
              <a:rPr lang="en-US" smtClean="0"/>
              <a:t>3/26/2013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9C921D9-928F-46C2-AE46-86493B31D084}" type="datetime1">
              <a:rPr lang="en-US" smtClean="0"/>
              <a:t>3/26/2013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469688-4263-418B-892A-95B39A845A1D}" type="datetime1">
              <a:rPr lang="en-US" smtClean="0"/>
              <a:t>3/26/2013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AFF5731-B950-4D37-9FB6-15878DEB9581}" type="datetime1">
              <a:rPr lang="en-US" smtClean="0"/>
              <a:t>3/26/2013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3F0295A-BB9F-4C98-A968-4A570DC26C2A}" type="datetime1">
              <a:rPr lang="en-US" smtClean="0"/>
              <a:t>3/26/2013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1B421F7-827D-4411-94DA-6ED61583EBF9}" type="datetime1">
              <a:rPr lang="en-US" smtClean="0"/>
              <a:t>3/26/2013</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6F15528-21DE-4FAA-801E-634DDDAF4B2B}"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Internet Protocol Security (IPsec) </a:t>
            </a:r>
            <a:r>
              <a:rPr lang="en-US" dirty="0"/>
              <a:t>&amp; Secure Sockets Layer (SSL) </a:t>
            </a:r>
          </a:p>
        </p:txBody>
      </p:sp>
      <p:sp>
        <p:nvSpPr>
          <p:cNvPr id="3" name="Subtitle 2"/>
          <p:cNvSpPr>
            <a:spLocks noGrp="1"/>
          </p:cNvSpPr>
          <p:nvPr>
            <p:ph type="subTitle" idx="1"/>
          </p:nvPr>
        </p:nvSpPr>
        <p:spPr/>
        <p:txBody>
          <a:bodyPr>
            <a:normAutofit fontScale="70000" lnSpcReduction="20000"/>
          </a:bodyPr>
          <a:lstStyle/>
          <a:p>
            <a:r>
              <a:rPr lang="en-US" dirty="0" smtClean="0"/>
              <a:t>INFSCI 1075: </a:t>
            </a:r>
            <a:r>
              <a:rPr lang="en-US" smtClean="0"/>
              <a:t>Network Security  </a:t>
            </a:r>
            <a:r>
              <a:rPr lang="en-US"/>
              <a:t>–  Spring 2013</a:t>
            </a:r>
            <a:endParaRPr lang="en-US" dirty="0" smtClean="0"/>
          </a:p>
          <a:p>
            <a:r>
              <a:rPr lang="en-US" dirty="0" smtClean="0"/>
              <a:t>Amir </a:t>
            </a:r>
            <a:r>
              <a:rPr lang="en-US" dirty="0" err="1" smtClean="0"/>
              <a:t>Masoumzadeh</a:t>
            </a:r>
            <a:endParaRPr lang="en-US" dirty="0"/>
          </a:p>
        </p:txBody>
      </p:sp>
    </p:spTree>
    <p:extLst>
      <p:ext uri="{BB962C8B-B14F-4D97-AF65-F5344CB8AC3E}">
        <p14:creationId xmlns:p14="http://schemas.microsoft.com/office/powerpoint/2010/main" val="1387729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Association (SA)</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sp>
        <p:nvSpPr>
          <p:cNvPr id="4" name="Content Placeholder 3"/>
          <p:cNvSpPr>
            <a:spLocks noGrp="1"/>
          </p:cNvSpPr>
          <p:nvPr>
            <p:ph sz="quarter" idx="1"/>
          </p:nvPr>
        </p:nvSpPr>
        <p:spPr/>
        <p:txBody>
          <a:bodyPr>
            <a:normAutofit lnSpcReduction="10000"/>
          </a:bodyPr>
          <a:lstStyle/>
          <a:p>
            <a:r>
              <a:rPr lang="en-US" dirty="0"/>
              <a:t>Unidirectional relationship between a sender and a receiver</a:t>
            </a:r>
          </a:p>
          <a:p>
            <a:pPr lvl="1"/>
            <a:r>
              <a:rPr lang="en-US" dirty="0"/>
              <a:t>Two security associations are required for bidirectional operation </a:t>
            </a:r>
          </a:p>
          <a:p>
            <a:r>
              <a:rPr lang="en-US" dirty="0"/>
              <a:t>Specifies the security services provided to the traffic carried on the SA</a:t>
            </a:r>
          </a:p>
          <a:p>
            <a:pPr lvl="1"/>
            <a:r>
              <a:rPr lang="en-US" dirty="0"/>
              <a:t>Example: Integrity only, integrity + confidentiality, etc.</a:t>
            </a:r>
          </a:p>
          <a:p>
            <a:r>
              <a:rPr lang="en-US" dirty="0"/>
              <a:t>The SA is identified by three parameters</a:t>
            </a:r>
          </a:p>
          <a:p>
            <a:pPr lvl="1"/>
            <a:r>
              <a:rPr lang="en-US" dirty="0"/>
              <a:t>IP Destination Address (unicast </a:t>
            </a:r>
            <a:r>
              <a:rPr lang="en-US" dirty="0" smtClean="0"/>
              <a:t>vs</a:t>
            </a:r>
            <a:r>
              <a:rPr lang="en-US" dirty="0"/>
              <a:t>.</a:t>
            </a:r>
            <a:r>
              <a:rPr lang="en-US" dirty="0" smtClean="0"/>
              <a:t> </a:t>
            </a:r>
            <a:r>
              <a:rPr lang="en-US" dirty="0"/>
              <a:t>multicast)</a:t>
            </a:r>
          </a:p>
          <a:p>
            <a:pPr lvl="1"/>
            <a:r>
              <a:rPr lang="en-US" dirty="0"/>
              <a:t>Security Protocol Identifier</a:t>
            </a:r>
          </a:p>
          <a:p>
            <a:pPr lvl="2"/>
            <a:r>
              <a:rPr lang="en-US" dirty="0"/>
              <a:t>Specifies whether AH or ESP is being used</a:t>
            </a:r>
          </a:p>
          <a:p>
            <a:pPr lvl="1"/>
            <a:r>
              <a:rPr lang="en-US" dirty="0"/>
              <a:t>Security Parameters Index (SPI)</a:t>
            </a:r>
          </a:p>
          <a:p>
            <a:pPr lvl="2"/>
            <a:r>
              <a:rPr lang="en-US" dirty="0"/>
              <a:t>Specifies the security parameters associated with the SA</a:t>
            </a:r>
          </a:p>
          <a:p>
            <a:endParaRPr lang="en-US" dirty="0"/>
          </a:p>
        </p:txBody>
      </p:sp>
    </p:spTree>
    <p:extLst>
      <p:ext uri="{BB962C8B-B14F-4D97-AF65-F5344CB8AC3E}">
        <p14:creationId xmlns:p14="http://schemas.microsoft.com/office/powerpoint/2010/main" val="3439728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500"/>
                                        <p:tgtEl>
                                          <p:spTgt spid="4">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500"/>
                                        <p:tgtEl>
                                          <p:spTgt spid="4">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fade">
                                      <p:cBhvr>
                                        <p:cTn id="18" dur="500"/>
                                        <p:tgtEl>
                                          <p:spTgt spid="4">
                                            <p:txEl>
                                              <p:pRg st="5" end="5"/>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fade">
                                      <p:cBhvr>
                                        <p:cTn id="21" dur="500"/>
                                        <p:tgtEl>
                                          <p:spTgt spid="4">
                                            <p:txEl>
                                              <p:pRg st="6" end="6"/>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7" end="7"/>
                                            </p:txEl>
                                          </p:spTgt>
                                        </p:tgtEl>
                                        <p:attrNameLst>
                                          <p:attrName>style.visibility</p:attrName>
                                        </p:attrNameLst>
                                      </p:cBhvr>
                                      <p:to>
                                        <p:strVal val="visible"/>
                                      </p:to>
                                    </p:set>
                                    <p:animEffect transition="in" filter="fade">
                                      <p:cBhvr>
                                        <p:cTn id="24" dur="500"/>
                                        <p:tgtEl>
                                          <p:spTgt spid="4">
                                            <p:txEl>
                                              <p:pRg st="7" end="7"/>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fade">
                                      <p:cBhvr>
                                        <p:cTn id="27" dur="500"/>
                                        <p:tgtEl>
                                          <p:spTgt spid="4">
                                            <p:txEl>
                                              <p:pRg st="8" end="8"/>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txEl>
                                              <p:pRg st="9" end="9"/>
                                            </p:txEl>
                                          </p:spTgt>
                                        </p:tgtEl>
                                        <p:attrNameLst>
                                          <p:attrName>style.visibility</p:attrName>
                                        </p:attrNameLst>
                                      </p:cBhvr>
                                      <p:to>
                                        <p:strVal val="visible"/>
                                      </p:to>
                                    </p:set>
                                    <p:animEffect transition="in" filter="fade">
                                      <p:cBhvr>
                                        <p:cTn id="30"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Association </a:t>
            </a:r>
            <a:r>
              <a:rPr lang="en-US" dirty="0" smtClean="0"/>
              <a:t>(cont.)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
        <p:nvSpPr>
          <p:cNvPr id="4" name="Content Placeholder 3"/>
          <p:cNvSpPr>
            <a:spLocks noGrp="1"/>
          </p:cNvSpPr>
          <p:nvPr>
            <p:ph sz="quarter" idx="1"/>
          </p:nvPr>
        </p:nvSpPr>
        <p:spPr/>
        <p:txBody>
          <a:bodyPr>
            <a:normAutofit lnSpcReduction="10000"/>
          </a:bodyPr>
          <a:lstStyle/>
          <a:p>
            <a:r>
              <a:rPr lang="en-US" dirty="0"/>
              <a:t>Multiple security associations are used to provide required security services</a:t>
            </a:r>
          </a:p>
          <a:p>
            <a:pPr lvl="1"/>
            <a:r>
              <a:rPr lang="en-US" dirty="0"/>
              <a:t>Such security associations are called SA bundles</a:t>
            </a:r>
          </a:p>
          <a:p>
            <a:pPr lvl="1"/>
            <a:r>
              <a:rPr lang="en-US" dirty="0"/>
              <a:t>Example: </a:t>
            </a:r>
            <a:r>
              <a:rPr lang="en-US" dirty="0" smtClean="0"/>
              <a:t>we </a:t>
            </a:r>
            <a:r>
              <a:rPr lang="en-US" dirty="0"/>
              <a:t>can have an AH protocol followed by ESP or vice versa</a:t>
            </a:r>
          </a:p>
          <a:p>
            <a:r>
              <a:rPr lang="en-US" dirty="0"/>
              <a:t>A Security Association specifies</a:t>
            </a:r>
          </a:p>
          <a:p>
            <a:pPr lvl="1"/>
            <a:r>
              <a:rPr lang="en-US" dirty="0"/>
              <a:t>Mode of authentication in AH</a:t>
            </a:r>
          </a:p>
          <a:p>
            <a:pPr lvl="1"/>
            <a:r>
              <a:rPr lang="en-US" dirty="0"/>
              <a:t>The ESP encryption algorithm and authentication algorithms</a:t>
            </a:r>
          </a:p>
          <a:p>
            <a:pPr lvl="1"/>
            <a:r>
              <a:rPr lang="en-US" dirty="0"/>
              <a:t>Presence or absence of cryptographic synchronization</a:t>
            </a:r>
          </a:p>
          <a:p>
            <a:pPr lvl="1"/>
            <a:r>
              <a:rPr lang="en-US" dirty="0"/>
              <a:t>How often the keys have to be changed</a:t>
            </a:r>
          </a:p>
          <a:p>
            <a:pPr lvl="1"/>
            <a:r>
              <a:rPr lang="en-US" dirty="0"/>
              <a:t>Key lifetimes</a:t>
            </a:r>
          </a:p>
          <a:p>
            <a:pPr lvl="1"/>
            <a:r>
              <a:rPr lang="en-US" dirty="0"/>
              <a:t>Lifetime of the SA</a:t>
            </a:r>
          </a:p>
          <a:p>
            <a:endParaRPr lang="en-US" dirty="0"/>
          </a:p>
        </p:txBody>
      </p:sp>
    </p:spTree>
    <p:extLst>
      <p:ext uri="{BB962C8B-B14F-4D97-AF65-F5344CB8AC3E}">
        <p14:creationId xmlns:p14="http://schemas.microsoft.com/office/powerpoint/2010/main" val="1952762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4" end="4"/>
                                            </p:txEl>
                                          </p:spTgt>
                                        </p:tgtEl>
                                        <p:attrNameLst>
                                          <p:attrName>style.visibility</p:attrName>
                                        </p:attrNameLst>
                                      </p:cBhvr>
                                      <p:to>
                                        <p:strVal val="visible"/>
                                      </p:to>
                                    </p:set>
                                    <p:animEffect transition="in" filter="fade">
                                      <p:cBhvr>
                                        <p:cTn id="10" dur="500"/>
                                        <p:tgtEl>
                                          <p:spTgt spid="4">
                                            <p:txEl>
                                              <p:pRg st="4" end="4"/>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Effect transition="in" filter="fade">
                                      <p:cBhvr>
                                        <p:cTn id="13" dur="500"/>
                                        <p:tgtEl>
                                          <p:spTgt spid="4">
                                            <p:txEl>
                                              <p:pRg st="5" end="5"/>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6" end="6"/>
                                            </p:txEl>
                                          </p:spTgt>
                                        </p:tgtEl>
                                        <p:attrNameLst>
                                          <p:attrName>style.visibility</p:attrName>
                                        </p:attrNameLst>
                                      </p:cBhvr>
                                      <p:to>
                                        <p:strVal val="visible"/>
                                      </p:to>
                                    </p:set>
                                    <p:animEffect transition="in" filter="fade">
                                      <p:cBhvr>
                                        <p:cTn id="16" dur="500"/>
                                        <p:tgtEl>
                                          <p:spTgt spid="4">
                                            <p:txEl>
                                              <p:pRg st="6" end="6"/>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Effect transition="in" filter="fade">
                                      <p:cBhvr>
                                        <p:cTn id="19" dur="500"/>
                                        <p:tgtEl>
                                          <p:spTgt spid="4">
                                            <p:txEl>
                                              <p:pRg st="7" end="7"/>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txEl>
                                              <p:pRg st="8" end="8"/>
                                            </p:txEl>
                                          </p:spTgt>
                                        </p:tgtEl>
                                        <p:attrNameLst>
                                          <p:attrName>style.visibility</p:attrName>
                                        </p:attrNameLst>
                                      </p:cBhvr>
                                      <p:to>
                                        <p:strVal val="visible"/>
                                      </p:to>
                                    </p:set>
                                    <p:animEffect transition="in" filter="fade">
                                      <p:cBhvr>
                                        <p:cTn id="22" dur="500"/>
                                        <p:tgtEl>
                                          <p:spTgt spid="4">
                                            <p:txEl>
                                              <p:pRg st="8" end="8"/>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animEffect transition="in" filter="fade">
                                      <p:cBhvr>
                                        <p:cTn id="25"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Transport Mode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sp>
        <p:nvSpPr>
          <p:cNvPr id="4" name="Content Placeholder 3"/>
          <p:cNvSpPr>
            <a:spLocks noGrp="1"/>
          </p:cNvSpPr>
          <p:nvPr>
            <p:ph sz="quarter" idx="1"/>
          </p:nvPr>
        </p:nvSpPr>
        <p:spPr>
          <a:xfrm>
            <a:off x="457200" y="1219200"/>
            <a:ext cx="8229600" cy="3617913"/>
          </a:xfrm>
        </p:spPr>
        <p:txBody>
          <a:bodyPr>
            <a:normAutofit lnSpcReduction="10000"/>
          </a:bodyPr>
          <a:lstStyle/>
          <a:p>
            <a:r>
              <a:rPr lang="en-US" dirty="0" smtClean="0"/>
              <a:t>IPsec </a:t>
            </a:r>
            <a:r>
              <a:rPr lang="en-US" dirty="0"/>
              <a:t>specifies two modes of operation</a:t>
            </a:r>
          </a:p>
          <a:p>
            <a:pPr lvl="1"/>
            <a:r>
              <a:rPr lang="en-US" dirty="0"/>
              <a:t>Transport mode</a:t>
            </a:r>
          </a:p>
          <a:p>
            <a:pPr lvl="1"/>
            <a:r>
              <a:rPr lang="en-US" dirty="0"/>
              <a:t>Tunnel mode</a:t>
            </a:r>
          </a:p>
          <a:p>
            <a:r>
              <a:rPr lang="en-US" dirty="0"/>
              <a:t>In the transport mode, the IP headers are not completely protected</a:t>
            </a:r>
          </a:p>
          <a:p>
            <a:pPr lvl="1"/>
            <a:r>
              <a:rPr lang="en-US" dirty="0"/>
              <a:t>Protection is provided for the upper layers</a:t>
            </a:r>
          </a:p>
          <a:p>
            <a:pPr lvl="1"/>
            <a:r>
              <a:rPr lang="en-US" dirty="0"/>
              <a:t>Usually used in host-to-host communications</a:t>
            </a:r>
          </a:p>
          <a:p>
            <a:pPr lvl="1"/>
            <a:r>
              <a:rPr lang="en-US" dirty="0" smtClean="0"/>
              <a:t>IPsec </a:t>
            </a:r>
            <a:r>
              <a:rPr lang="en-US" dirty="0"/>
              <a:t>header is inserted between the IP header and the rest of the packet</a:t>
            </a:r>
          </a:p>
          <a:p>
            <a:endParaRPr lang="en-US" dirty="0"/>
          </a:p>
        </p:txBody>
      </p:sp>
      <p:grpSp>
        <p:nvGrpSpPr>
          <p:cNvPr id="26" name="Group 25"/>
          <p:cNvGrpSpPr/>
          <p:nvPr/>
        </p:nvGrpSpPr>
        <p:grpSpPr>
          <a:xfrm>
            <a:off x="2363788" y="4837113"/>
            <a:ext cx="4619625" cy="1335087"/>
            <a:chOff x="2363788" y="4837113"/>
            <a:chExt cx="4619625" cy="1335087"/>
          </a:xfrm>
        </p:grpSpPr>
        <p:sp>
          <p:nvSpPr>
            <p:cNvPr id="19" name="Rectangle 4"/>
            <p:cNvSpPr>
              <a:spLocks noChangeArrowheads="1"/>
            </p:cNvSpPr>
            <p:nvPr/>
          </p:nvSpPr>
          <p:spPr bwMode="auto">
            <a:xfrm>
              <a:off x="3140075" y="4837113"/>
              <a:ext cx="1171575" cy="346075"/>
            </a:xfrm>
            <a:prstGeom prst="rect">
              <a:avLst/>
            </a:prstGeom>
            <a:solidFill>
              <a:srgbClr val="FFFFFF"/>
            </a:solidFill>
            <a:ln w="9525">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smtClean="0">
                  <a:ln>
                    <a:noFill/>
                  </a:ln>
                  <a:solidFill>
                    <a:srgbClr val="000000"/>
                  </a:solidFill>
                  <a:effectLst/>
                  <a:uLnTx/>
                  <a:uFillTx/>
                  <a:latin typeface="Comic Sans MS" pitchFamily="66" charset="0"/>
                  <a:ea typeface="ＭＳ Ｐゴシック" pitchFamily="34" charset="-128"/>
                  <a:cs typeface="Arial" pitchFamily="34" charset="0"/>
                </a:rPr>
                <a:t>IP Header</a:t>
              </a:r>
            </a:p>
          </p:txBody>
        </p:sp>
        <p:sp>
          <p:nvSpPr>
            <p:cNvPr id="20" name="Rectangle 5"/>
            <p:cNvSpPr>
              <a:spLocks noChangeArrowheads="1"/>
            </p:cNvSpPr>
            <p:nvPr/>
          </p:nvSpPr>
          <p:spPr bwMode="auto">
            <a:xfrm>
              <a:off x="4294188" y="4845050"/>
              <a:ext cx="1974850" cy="346075"/>
            </a:xfrm>
            <a:prstGeom prst="rect">
              <a:avLst/>
            </a:prstGeom>
            <a:solidFill>
              <a:srgbClr val="FFFFFF"/>
            </a:solidFill>
            <a:ln w="9525">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smtClean="0">
                  <a:ln>
                    <a:noFill/>
                  </a:ln>
                  <a:solidFill>
                    <a:srgbClr val="000000"/>
                  </a:solidFill>
                  <a:effectLst/>
                  <a:uLnTx/>
                  <a:uFillTx/>
                  <a:latin typeface="Comic Sans MS" pitchFamily="66" charset="0"/>
                  <a:ea typeface="ＭＳ Ｐゴシック" pitchFamily="34" charset="-128"/>
                  <a:cs typeface="Arial" pitchFamily="34" charset="0"/>
                </a:rPr>
                <a:t>Rest of the Packet</a:t>
              </a:r>
            </a:p>
          </p:txBody>
        </p:sp>
        <p:sp>
          <p:nvSpPr>
            <p:cNvPr id="21" name="Rectangle 6"/>
            <p:cNvSpPr>
              <a:spLocks noChangeArrowheads="1"/>
            </p:cNvSpPr>
            <p:nvPr/>
          </p:nvSpPr>
          <p:spPr bwMode="auto">
            <a:xfrm>
              <a:off x="2363788" y="5826125"/>
              <a:ext cx="1171575" cy="346075"/>
            </a:xfrm>
            <a:prstGeom prst="rect">
              <a:avLst/>
            </a:prstGeom>
            <a:solidFill>
              <a:srgbClr val="FFFFFF"/>
            </a:solidFill>
            <a:ln w="9525">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smtClean="0">
                  <a:ln>
                    <a:noFill/>
                  </a:ln>
                  <a:solidFill>
                    <a:srgbClr val="000000"/>
                  </a:solidFill>
                  <a:effectLst/>
                  <a:uLnTx/>
                  <a:uFillTx/>
                  <a:latin typeface="Comic Sans MS" pitchFamily="66" charset="0"/>
                  <a:ea typeface="ＭＳ Ｐゴシック" pitchFamily="34" charset="-128"/>
                  <a:cs typeface="Arial" pitchFamily="34" charset="0"/>
                </a:rPr>
                <a:t>IP Header</a:t>
              </a:r>
            </a:p>
          </p:txBody>
        </p:sp>
        <p:sp>
          <p:nvSpPr>
            <p:cNvPr id="22" name="Rectangle 7"/>
            <p:cNvSpPr>
              <a:spLocks noChangeArrowheads="1"/>
            </p:cNvSpPr>
            <p:nvPr/>
          </p:nvSpPr>
          <p:spPr bwMode="auto">
            <a:xfrm>
              <a:off x="3506788" y="5826125"/>
              <a:ext cx="1527175" cy="346075"/>
            </a:xfrm>
            <a:prstGeom prst="rect">
              <a:avLst/>
            </a:prstGeom>
            <a:solidFill>
              <a:srgbClr val="DDDDDD"/>
            </a:solidFill>
            <a:ln w="9525">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smtClean="0">
                  <a:ln>
                    <a:noFill/>
                  </a:ln>
                  <a:solidFill>
                    <a:srgbClr val="000000"/>
                  </a:solidFill>
                  <a:effectLst/>
                  <a:uLnTx/>
                  <a:uFillTx/>
                  <a:latin typeface="Comic Sans MS" pitchFamily="66" charset="0"/>
                  <a:ea typeface="ＭＳ Ｐゴシック" pitchFamily="34" charset="-128"/>
                  <a:cs typeface="Arial" pitchFamily="34" charset="0"/>
                </a:rPr>
                <a:t>IPSec Header</a:t>
              </a:r>
            </a:p>
          </p:txBody>
        </p:sp>
        <p:sp>
          <p:nvSpPr>
            <p:cNvPr id="23" name="Rectangle 8"/>
            <p:cNvSpPr>
              <a:spLocks noChangeArrowheads="1"/>
            </p:cNvSpPr>
            <p:nvPr/>
          </p:nvSpPr>
          <p:spPr bwMode="auto">
            <a:xfrm>
              <a:off x="5008563" y="5826125"/>
              <a:ext cx="1974850" cy="346075"/>
            </a:xfrm>
            <a:prstGeom prst="rect">
              <a:avLst/>
            </a:prstGeom>
            <a:solidFill>
              <a:srgbClr val="FFFFFF"/>
            </a:solidFill>
            <a:ln w="9525">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smtClean="0">
                  <a:ln>
                    <a:noFill/>
                  </a:ln>
                  <a:solidFill>
                    <a:srgbClr val="000000"/>
                  </a:solidFill>
                  <a:effectLst/>
                  <a:uLnTx/>
                  <a:uFillTx/>
                  <a:latin typeface="Comic Sans MS" pitchFamily="66" charset="0"/>
                  <a:ea typeface="ＭＳ Ｐゴシック" pitchFamily="34" charset="-128"/>
                  <a:cs typeface="Arial" pitchFamily="34" charset="0"/>
                </a:rPr>
                <a:t>Rest of the Packet</a:t>
              </a:r>
            </a:p>
          </p:txBody>
        </p:sp>
        <p:sp>
          <p:nvSpPr>
            <p:cNvPr id="24" name="Line 9"/>
            <p:cNvSpPr>
              <a:spLocks noChangeShapeType="1"/>
            </p:cNvSpPr>
            <p:nvPr/>
          </p:nvSpPr>
          <p:spPr bwMode="auto">
            <a:xfrm flipH="1">
              <a:off x="2971800" y="5202238"/>
              <a:ext cx="457200" cy="609600"/>
            </a:xfrm>
            <a:prstGeom prst="line">
              <a:avLst/>
            </a:prstGeom>
            <a:noFill/>
            <a:ln w="9525">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400" smtClean="0">
                <a:solidFill>
                  <a:srgbClr val="000000"/>
                </a:solidFill>
                <a:latin typeface="Arial" pitchFamily="34" charset="0"/>
                <a:ea typeface="ＭＳ Ｐゴシック" pitchFamily="34" charset="-128"/>
              </a:endParaRPr>
            </a:p>
          </p:txBody>
        </p:sp>
        <p:sp>
          <p:nvSpPr>
            <p:cNvPr id="25" name="Line 10"/>
            <p:cNvSpPr>
              <a:spLocks noChangeShapeType="1"/>
            </p:cNvSpPr>
            <p:nvPr/>
          </p:nvSpPr>
          <p:spPr bwMode="auto">
            <a:xfrm>
              <a:off x="5029200" y="5202238"/>
              <a:ext cx="609600" cy="609600"/>
            </a:xfrm>
            <a:prstGeom prst="line">
              <a:avLst/>
            </a:prstGeom>
            <a:noFill/>
            <a:ln w="9525">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400" smtClean="0">
                <a:solidFill>
                  <a:srgbClr val="000000"/>
                </a:solidFill>
                <a:latin typeface="Arial" pitchFamily="34" charset="0"/>
                <a:ea typeface="ＭＳ Ｐゴシック" pitchFamily="34" charset="-128"/>
              </a:endParaRPr>
            </a:p>
          </p:txBody>
        </p:sp>
      </p:grpSp>
    </p:spTree>
    <p:extLst>
      <p:ext uri="{BB962C8B-B14F-4D97-AF65-F5344CB8AC3E}">
        <p14:creationId xmlns:p14="http://schemas.microsoft.com/office/powerpoint/2010/main" val="2819383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4" end="4"/>
                                            </p:txEl>
                                          </p:spTgt>
                                        </p:tgtEl>
                                        <p:attrNameLst>
                                          <p:attrName>style.visibility</p:attrName>
                                        </p:attrNameLst>
                                      </p:cBhvr>
                                      <p:to>
                                        <p:strVal val="visible"/>
                                      </p:to>
                                    </p:set>
                                    <p:animEffect transition="in" filter="fade">
                                      <p:cBhvr>
                                        <p:cTn id="10" dur="500"/>
                                        <p:tgtEl>
                                          <p:spTgt spid="4">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Effect transition="in" filter="fade">
                                      <p:cBhvr>
                                        <p:cTn id="13" dur="500"/>
                                        <p:tgtEl>
                                          <p:spTgt spid="4">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6" end="6"/>
                                            </p:txEl>
                                          </p:spTgt>
                                        </p:tgtEl>
                                        <p:attrNameLst>
                                          <p:attrName>style.visibility</p:attrName>
                                        </p:attrNameLst>
                                      </p:cBhvr>
                                      <p:to>
                                        <p:strVal val="visible"/>
                                      </p:to>
                                    </p:set>
                                    <p:animEffect transition="in" filter="fade">
                                      <p:cBhvr>
                                        <p:cTn id="16" dur="500"/>
                                        <p:tgtEl>
                                          <p:spTgt spid="4">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Tunnel Mode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13</a:t>
            </a:fld>
            <a:endParaRPr lang="en-US"/>
          </a:p>
        </p:txBody>
      </p:sp>
      <p:sp>
        <p:nvSpPr>
          <p:cNvPr id="4" name="Content Placeholder 3"/>
          <p:cNvSpPr>
            <a:spLocks noGrp="1"/>
          </p:cNvSpPr>
          <p:nvPr>
            <p:ph sz="quarter" idx="1"/>
          </p:nvPr>
        </p:nvSpPr>
        <p:spPr/>
        <p:txBody>
          <a:bodyPr/>
          <a:lstStyle/>
          <a:p>
            <a:r>
              <a:rPr lang="en-US" dirty="0"/>
              <a:t>In the tunnel mode the original IP headers are completely protected</a:t>
            </a:r>
          </a:p>
          <a:p>
            <a:pPr lvl="1"/>
            <a:r>
              <a:rPr lang="en-US" dirty="0"/>
              <a:t>Adds another IP header in the end (there is IP-in-IP tunneling)</a:t>
            </a:r>
          </a:p>
          <a:p>
            <a:pPr lvl="1"/>
            <a:r>
              <a:rPr lang="en-US" dirty="0"/>
              <a:t>Helps against traffic analysis</a:t>
            </a:r>
          </a:p>
          <a:p>
            <a:pPr lvl="1"/>
            <a:r>
              <a:rPr lang="en-US" dirty="0"/>
              <a:t>The original IP packet is untouched in the Internet</a:t>
            </a:r>
          </a:p>
          <a:p>
            <a:r>
              <a:rPr lang="en-US" dirty="0"/>
              <a:t>Commonly used for firewall to firewall communications or end-node to firewall communications</a:t>
            </a:r>
          </a:p>
          <a:p>
            <a:endParaRPr lang="en-US" dirty="0"/>
          </a:p>
        </p:txBody>
      </p:sp>
      <p:grpSp>
        <p:nvGrpSpPr>
          <p:cNvPr id="21" name="Group 20"/>
          <p:cNvGrpSpPr/>
          <p:nvPr/>
        </p:nvGrpSpPr>
        <p:grpSpPr>
          <a:xfrm>
            <a:off x="1703388" y="4760913"/>
            <a:ext cx="6242050" cy="1335087"/>
            <a:chOff x="1703388" y="4532313"/>
            <a:chExt cx="6242050" cy="1335087"/>
          </a:xfrm>
        </p:grpSpPr>
        <p:sp>
          <p:nvSpPr>
            <p:cNvPr id="13" name="Rectangle 4"/>
            <p:cNvSpPr>
              <a:spLocks noChangeArrowheads="1"/>
            </p:cNvSpPr>
            <p:nvPr/>
          </p:nvSpPr>
          <p:spPr bwMode="auto">
            <a:xfrm>
              <a:off x="3140075" y="4532313"/>
              <a:ext cx="1171575" cy="346075"/>
            </a:xfrm>
            <a:prstGeom prst="rect">
              <a:avLst/>
            </a:prstGeom>
            <a:solidFill>
              <a:srgbClr val="FFFFFF"/>
            </a:solidFill>
            <a:ln w="9525">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smtClean="0">
                  <a:ln>
                    <a:noFill/>
                  </a:ln>
                  <a:solidFill>
                    <a:srgbClr val="000000"/>
                  </a:solidFill>
                  <a:effectLst/>
                  <a:uLnTx/>
                  <a:uFillTx/>
                  <a:latin typeface="Comic Sans MS" pitchFamily="66" charset="0"/>
                  <a:ea typeface="ＭＳ Ｐゴシック" pitchFamily="34" charset="-128"/>
                  <a:cs typeface="Arial" pitchFamily="34" charset="0"/>
                </a:rPr>
                <a:t>IP Header</a:t>
              </a:r>
            </a:p>
          </p:txBody>
        </p:sp>
        <p:sp>
          <p:nvSpPr>
            <p:cNvPr id="14" name="Rectangle 5"/>
            <p:cNvSpPr>
              <a:spLocks noChangeArrowheads="1"/>
            </p:cNvSpPr>
            <p:nvPr/>
          </p:nvSpPr>
          <p:spPr bwMode="auto">
            <a:xfrm>
              <a:off x="4294188" y="4532313"/>
              <a:ext cx="1974850" cy="346075"/>
            </a:xfrm>
            <a:prstGeom prst="rect">
              <a:avLst/>
            </a:prstGeom>
            <a:solidFill>
              <a:srgbClr val="FFFFFF"/>
            </a:solidFill>
            <a:ln w="9525">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smtClean="0">
                  <a:ln>
                    <a:noFill/>
                  </a:ln>
                  <a:solidFill>
                    <a:srgbClr val="000000"/>
                  </a:solidFill>
                  <a:effectLst/>
                  <a:uLnTx/>
                  <a:uFillTx/>
                  <a:latin typeface="Comic Sans MS" pitchFamily="66" charset="0"/>
                  <a:ea typeface="ＭＳ Ｐゴシック" pitchFamily="34" charset="-128"/>
                  <a:cs typeface="Arial" pitchFamily="34" charset="0"/>
                </a:rPr>
                <a:t>Rest of the Packet</a:t>
              </a:r>
            </a:p>
          </p:txBody>
        </p:sp>
        <p:sp>
          <p:nvSpPr>
            <p:cNvPr id="15" name="Rectangle 6"/>
            <p:cNvSpPr>
              <a:spLocks noChangeArrowheads="1"/>
            </p:cNvSpPr>
            <p:nvPr/>
          </p:nvSpPr>
          <p:spPr bwMode="auto">
            <a:xfrm>
              <a:off x="4821238" y="5521325"/>
              <a:ext cx="1171575" cy="346075"/>
            </a:xfrm>
            <a:prstGeom prst="rect">
              <a:avLst/>
            </a:prstGeom>
            <a:solidFill>
              <a:srgbClr val="FFFFFF"/>
            </a:solidFill>
            <a:ln w="9525">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smtClean="0">
                  <a:ln>
                    <a:noFill/>
                  </a:ln>
                  <a:solidFill>
                    <a:srgbClr val="000000"/>
                  </a:solidFill>
                  <a:effectLst/>
                  <a:uLnTx/>
                  <a:uFillTx/>
                  <a:latin typeface="Comic Sans MS" pitchFamily="66" charset="0"/>
                  <a:ea typeface="ＭＳ Ｐゴシック" pitchFamily="34" charset="-128"/>
                  <a:cs typeface="Arial" pitchFamily="34" charset="0"/>
                </a:rPr>
                <a:t>IP Header</a:t>
              </a:r>
            </a:p>
          </p:txBody>
        </p:sp>
        <p:sp>
          <p:nvSpPr>
            <p:cNvPr id="16" name="Rectangle 7"/>
            <p:cNvSpPr>
              <a:spLocks noChangeArrowheads="1"/>
            </p:cNvSpPr>
            <p:nvPr/>
          </p:nvSpPr>
          <p:spPr bwMode="auto">
            <a:xfrm>
              <a:off x="3316288" y="5521325"/>
              <a:ext cx="1527175" cy="346075"/>
            </a:xfrm>
            <a:prstGeom prst="rect">
              <a:avLst/>
            </a:prstGeom>
            <a:solidFill>
              <a:srgbClr val="DDDDDD"/>
            </a:solidFill>
            <a:ln w="9525">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smtClean="0">
                  <a:ln>
                    <a:noFill/>
                  </a:ln>
                  <a:solidFill>
                    <a:srgbClr val="000000"/>
                  </a:solidFill>
                  <a:effectLst/>
                  <a:uLnTx/>
                  <a:uFillTx/>
                  <a:latin typeface="Comic Sans MS" pitchFamily="66" charset="0"/>
                  <a:ea typeface="ＭＳ Ｐゴシック" pitchFamily="34" charset="-128"/>
                  <a:cs typeface="Arial" pitchFamily="34" charset="0"/>
                </a:rPr>
                <a:t>IPSec Header</a:t>
              </a:r>
            </a:p>
          </p:txBody>
        </p:sp>
        <p:sp>
          <p:nvSpPr>
            <p:cNvPr id="17" name="Rectangle 8"/>
            <p:cNvSpPr>
              <a:spLocks noChangeArrowheads="1"/>
            </p:cNvSpPr>
            <p:nvPr/>
          </p:nvSpPr>
          <p:spPr bwMode="auto">
            <a:xfrm>
              <a:off x="5970588" y="5521325"/>
              <a:ext cx="1974850" cy="346075"/>
            </a:xfrm>
            <a:prstGeom prst="rect">
              <a:avLst/>
            </a:prstGeom>
            <a:solidFill>
              <a:srgbClr val="FFFFFF"/>
            </a:solidFill>
            <a:ln w="9525">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smtClean="0">
                  <a:ln>
                    <a:noFill/>
                  </a:ln>
                  <a:solidFill>
                    <a:srgbClr val="000000"/>
                  </a:solidFill>
                  <a:effectLst/>
                  <a:uLnTx/>
                  <a:uFillTx/>
                  <a:latin typeface="Comic Sans MS" pitchFamily="66" charset="0"/>
                  <a:ea typeface="ＭＳ Ｐゴシック" pitchFamily="34" charset="-128"/>
                  <a:cs typeface="Arial" pitchFamily="34" charset="0"/>
                </a:rPr>
                <a:t>Rest of the Packet</a:t>
              </a:r>
            </a:p>
          </p:txBody>
        </p:sp>
        <p:sp>
          <p:nvSpPr>
            <p:cNvPr id="18" name="Line 9"/>
            <p:cNvSpPr>
              <a:spLocks noChangeShapeType="1"/>
            </p:cNvSpPr>
            <p:nvPr/>
          </p:nvSpPr>
          <p:spPr bwMode="auto">
            <a:xfrm>
              <a:off x="3429000" y="4897438"/>
              <a:ext cx="1752600" cy="609600"/>
            </a:xfrm>
            <a:prstGeom prst="line">
              <a:avLst/>
            </a:prstGeom>
            <a:noFill/>
            <a:ln w="9525">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fontAlgn="base" hangingPunct="0">
                <a:spcBef>
                  <a:spcPct val="0"/>
                </a:spcBef>
                <a:spcAft>
                  <a:spcPct val="0"/>
                </a:spcAft>
              </a:pPr>
              <a:endParaRPr lang="en-US" sz="2400" smtClean="0">
                <a:solidFill>
                  <a:srgbClr val="000000"/>
                </a:solidFill>
                <a:latin typeface="Arial" pitchFamily="34" charset="0"/>
                <a:ea typeface="ＭＳ Ｐゴシック" pitchFamily="34" charset="-128"/>
              </a:endParaRPr>
            </a:p>
          </p:txBody>
        </p:sp>
        <p:sp>
          <p:nvSpPr>
            <p:cNvPr id="19" name="Line 10"/>
            <p:cNvSpPr>
              <a:spLocks noChangeShapeType="1"/>
            </p:cNvSpPr>
            <p:nvPr/>
          </p:nvSpPr>
          <p:spPr bwMode="auto">
            <a:xfrm>
              <a:off x="5029200" y="4897438"/>
              <a:ext cx="2133600" cy="609600"/>
            </a:xfrm>
            <a:prstGeom prst="line">
              <a:avLst/>
            </a:prstGeom>
            <a:noFill/>
            <a:ln w="9525">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fontAlgn="base" hangingPunct="0">
                <a:spcBef>
                  <a:spcPct val="0"/>
                </a:spcBef>
                <a:spcAft>
                  <a:spcPct val="0"/>
                </a:spcAft>
              </a:pPr>
              <a:endParaRPr lang="en-US" sz="2400" smtClean="0">
                <a:solidFill>
                  <a:srgbClr val="000000"/>
                </a:solidFill>
                <a:latin typeface="Arial" pitchFamily="34" charset="0"/>
                <a:ea typeface="ＭＳ Ｐゴシック" pitchFamily="34" charset="-128"/>
              </a:endParaRPr>
            </a:p>
          </p:txBody>
        </p:sp>
        <p:sp>
          <p:nvSpPr>
            <p:cNvPr id="20" name="Rectangle 11"/>
            <p:cNvSpPr>
              <a:spLocks noChangeArrowheads="1"/>
            </p:cNvSpPr>
            <p:nvPr/>
          </p:nvSpPr>
          <p:spPr bwMode="auto">
            <a:xfrm>
              <a:off x="1703388" y="5521325"/>
              <a:ext cx="1644650" cy="346075"/>
            </a:xfrm>
            <a:prstGeom prst="rect">
              <a:avLst/>
            </a:prstGeom>
            <a:solidFill>
              <a:srgbClr val="FFFFFF"/>
            </a:solidFill>
            <a:ln w="9525">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smtClean="0">
                  <a:ln>
                    <a:noFill/>
                  </a:ln>
                  <a:solidFill>
                    <a:srgbClr val="000000"/>
                  </a:solidFill>
                  <a:effectLst/>
                  <a:uLnTx/>
                  <a:uFillTx/>
                  <a:latin typeface="Comic Sans MS" pitchFamily="66" charset="0"/>
                  <a:ea typeface="ＭＳ Ｐゴシック" pitchFamily="34" charset="-128"/>
                  <a:cs typeface="Arial" pitchFamily="34" charset="0"/>
                </a:rPr>
                <a:t>New IP Header</a:t>
              </a:r>
            </a:p>
          </p:txBody>
        </p:sp>
      </p:grpSp>
    </p:spTree>
    <p:extLst>
      <p:ext uri="{BB962C8B-B14F-4D97-AF65-F5344CB8AC3E}">
        <p14:creationId xmlns:p14="http://schemas.microsoft.com/office/powerpoint/2010/main" val="33019951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Authentication Header (AH)</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
        <p:nvSpPr>
          <p:cNvPr id="4" name="Content Placeholder 3"/>
          <p:cNvSpPr>
            <a:spLocks noGrp="1"/>
          </p:cNvSpPr>
          <p:nvPr>
            <p:ph sz="quarter" idx="1"/>
          </p:nvPr>
        </p:nvSpPr>
        <p:spPr/>
        <p:txBody>
          <a:bodyPr/>
          <a:lstStyle/>
          <a:p>
            <a:r>
              <a:rPr lang="en-US" dirty="0"/>
              <a:t>Provides </a:t>
            </a:r>
          </a:p>
          <a:p>
            <a:pPr lvl="1"/>
            <a:r>
              <a:rPr lang="en-US" dirty="0"/>
              <a:t>Support for data integrity and authentication of IP packets</a:t>
            </a:r>
          </a:p>
          <a:p>
            <a:pPr lvl="1"/>
            <a:r>
              <a:rPr lang="en-US" dirty="0"/>
              <a:t>Prevention of address spoofing and replay attacks</a:t>
            </a:r>
          </a:p>
          <a:p>
            <a:r>
              <a:rPr lang="en-US" dirty="0"/>
              <a:t>Does not provide confidentiality of payload </a:t>
            </a:r>
            <a:r>
              <a:rPr lang="en-US" dirty="0" smtClean="0"/>
              <a:t>data</a:t>
            </a:r>
          </a:p>
          <a:p>
            <a:r>
              <a:rPr lang="en-US" dirty="0" smtClean="0"/>
              <a:t>Authentication is based on using a MAC</a:t>
            </a:r>
          </a:p>
          <a:p>
            <a:pPr lvl="1"/>
            <a:r>
              <a:rPr lang="en-US" dirty="0" smtClean="0"/>
              <a:t>Parties must share a secret key</a:t>
            </a:r>
            <a:endParaRPr lang="en-US" dirty="0"/>
          </a:p>
          <a:p>
            <a:r>
              <a:rPr lang="en-US" dirty="0" smtClean="0"/>
              <a:t>Problem</a:t>
            </a:r>
            <a:endParaRPr lang="en-US" dirty="0"/>
          </a:p>
          <a:p>
            <a:pPr lvl="1"/>
            <a:r>
              <a:rPr lang="en-US" dirty="0"/>
              <a:t>NAT is not supported and using AH implies that NAT needs to be removed</a:t>
            </a:r>
          </a:p>
          <a:p>
            <a:endParaRPr lang="en-US" dirty="0"/>
          </a:p>
          <a:p>
            <a:endParaRPr lang="en-US" dirty="0"/>
          </a:p>
        </p:txBody>
      </p:sp>
    </p:spTree>
    <p:extLst>
      <p:ext uri="{BB962C8B-B14F-4D97-AF65-F5344CB8AC3E}">
        <p14:creationId xmlns:p14="http://schemas.microsoft.com/office/powerpoint/2010/main" val="39569000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3580" t="13865" r="10739" b="43944"/>
          <a:stretch/>
        </p:blipFill>
        <p:spPr bwMode="auto">
          <a:xfrm>
            <a:off x="3986265" y="4343400"/>
            <a:ext cx="5081535" cy="193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AH Details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15</a:t>
            </a:fld>
            <a:endParaRPr lang="en-US"/>
          </a:p>
        </p:txBody>
      </p:sp>
      <p:sp>
        <p:nvSpPr>
          <p:cNvPr id="4" name="Content Placeholder 3"/>
          <p:cNvSpPr>
            <a:spLocks noGrp="1"/>
          </p:cNvSpPr>
          <p:nvPr>
            <p:ph sz="quarter" idx="1"/>
          </p:nvPr>
        </p:nvSpPr>
        <p:spPr>
          <a:xfrm>
            <a:off x="457200" y="1219200"/>
            <a:ext cx="8305800" cy="3886200"/>
          </a:xfrm>
        </p:spPr>
        <p:txBody>
          <a:bodyPr>
            <a:normAutofit fontScale="85000" lnSpcReduction="20000"/>
          </a:bodyPr>
          <a:lstStyle/>
          <a:p>
            <a:r>
              <a:rPr lang="en-US" dirty="0"/>
              <a:t>Next header</a:t>
            </a:r>
          </a:p>
          <a:p>
            <a:pPr lvl="1"/>
            <a:r>
              <a:rPr lang="en-US" dirty="0"/>
              <a:t>Identifies what protocol header follows</a:t>
            </a:r>
          </a:p>
          <a:p>
            <a:r>
              <a:rPr lang="en-US" dirty="0"/>
              <a:t>Payload length</a:t>
            </a:r>
          </a:p>
          <a:p>
            <a:pPr lvl="1"/>
            <a:r>
              <a:rPr lang="en-US" dirty="0"/>
              <a:t>Indicates the number of 32-bit words in the authentication header</a:t>
            </a:r>
          </a:p>
          <a:p>
            <a:r>
              <a:rPr lang="en-US" dirty="0"/>
              <a:t>Security Parameters Index</a:t>
            </a:r>
          </a:p>
          <a:p>
            <a:pPr lvl="1"/>
            <a:r>
              <a:rPr lang="en-US" dirty="0"/>
              <a:t>Specifies to the receiver the algorithms, type of keys, and lifetime of the keys used</a:t>
            </a:r>
          </a:p>
          <a:p>
            <a:r>
              <a:rPr lang="en-US" dirty="0"/>
              <a:t>Sequence number</a:t>
            </a:r>
          </a:p>
          <a:p>
            <a:pPr lvl="1"/>
            <a:r>
              <a:rPr lang="en-US" dirty="0"/>
              <a:t>Counter that increases with each IP packet sent from the same host to the same destination and SA</a:t>
            </a:r>
          </a:p>
          <a:p>
            <a:r>
              <a:rPr lang="en-US" dirty="0"/>
              <a:t>Authentication Data</a:t>
            </a:r>
          </a:p>
          <a:p>
            <a:pPr lvl="1"/>
            <a:r>
              <a:rPr lang="en-US" dirty="0"/>
              <a:t>The MAC associated with it</a:t>
            </a:r>
          </a:p>
          <a:p>
            <a:endParaRPr lang="en-US" dirty="0"/>
          </a:p>
        </p:txBody>
      </p:sp>
    </p:spTree>
    <p:extLst>
      <p:ext uri="{BB962C8B-B14F-4D97-AF65-F5344CB8AC3E}">
        <p14:creationId xmlns:p14="http://schemas.microsoft.com/office/powerpoint/2010/main" val="935183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500"/>
                                        <p:tgtEl>
                                          <p:spTgt spid="4">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fade">
                                      <p:cBhvr>
                                        <p:cTn id="31" dur="500"/>
                                        <p:tgtEl>
                                          <p:spTgt spid="4">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Effect transition="in" filter="fade">
                                      <p:cBhvr>
                                        <p:cTn id="34" dur="500"/>
                                        <p:tgtEl>
                                          <p:spTgt spid="4">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Effect transition="in" filter="fade">
                                      <p:cBhvr>
                                        <p:cTn id="39" dur="500"/>
                                        <p:tgtEl>
                                          <p:spTgt spid="4">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fade">
                                      <p:cBhvr>
                                        <p:cTn id="4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AH: Preventing Replay</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16</a:t>
            </a:fld>
            <a:endParaRPr lang="en-US"/>
          </a:p>
        </p:txBody>
      </p:sp>
      <p:sp>
        <p:nvSpPr>
          <p:cNvPr id="4" name="Content Placeholder 3"/>
          <p:cNvSpPr>
            <a:spLocks noGrp="1"/>
          </p:cNvSpPr>
          <p:nvPr>
            <p:ph sz="quarter" idx="1"/>
          </p:nvPr>
        </p:nvSpPr>
        <p:spPr/>
        <p:txBody>
          <a:bodyPr/>
          <a:lstStyle/>
          <a:p>
            <a:r>
              <a:rPr lang="en-US" dirty="0"/>
              <a:t>Using 32 bit sequence numbers helps detect replay of IP packets</a:t>
            </a:r>
          </a:p>
          <a:p>
            <a:r>
              <a:rPr lang="en-US" dirty="0"/>
              <a:t>The sender initializes a sequence number for every SA at zero</a:t>
            </a:r>
          </a:p>
          <a:p>
            <a:pPr lvl="1"/>
            <a:r>
              <a:rPr lang="en-US" dirty="0"/>
              <a:t>Each succeeding IP packet within a SA increments the sequence number</a:t>
            </a:r>
          </a:p>
          <a:p>
            <a:pPr lvl="1"/>
            <a:r>
              <a:rPr lang="en-US" dirty="0"/>
              <a:t>The SA expires when 2</a:t>
            </a:r>
            <a:r>
              <a:rPr lang="en-US" baseline="30000" dirty="0"/>
              <a:t>32</a:t>
            </a:r>
            <a:r>
              <a:rPr lang="en-US" dirty="0"/>
              <a:t> packets are sent</a:t>
            </a:r>
          </a:p>
          <a:p>
            <a:r>
              <a:rPr lang="en-US" dirty="0"/>
              <a:t>Receiver implements a window size of W to keep track of authenticated packets</a:t>
            </a:r>
          </a:p>
          <a:p>
            <a:r>
              <a:rPr lang="en-US" dirty="0"/>
              <a:t>Receiver checks the MAC to see if the packet is authentic</a:t>
            </a:r>
          </a:p>
          <a:p>
            <a:endParaRPr lang="en-US" dirty="0"/>
          </a:p>
        </p:txBody>
      </p:sp>
    </p:spTree>
    <p:extLst>
      <p:ext uri="{BB962C8B-B14F-4D97-AF65-F5344CB8AC3E}">
        <p14:creationId xmlns:p14="http://schemas.microsoft.com/office/powerpoint/2010/main" val="39569000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AH: Transport Mode vs. Tunnel Mode </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17</a:t>
            </a:fld>
            <a:endParaRPr lang="en-US"/>
          </a:p>
        </p:txBody>
      </p:sp>
      <p:sp>
        <p:nvSpPr>
          <p:cNvPr id="4" name="Content Placeholder 3"/>
          <p:cNvSpPr>
            <a:spLocks noGrp="1"/>
          </p:cNvSpPr>
          <p:nvPr>
            <p:ph sz="quarter" idx="1"/>
          </p:nvPr>
        </p:nvSpPr>
        <p:spPr/>
        <p:txBody>
          <a:bodyPr>
            <a:normAutofit lnSpcReduction="10000"/>
          </a:bodyPr>
          <a:lstStyle/>
          <a:p>
            <a:r>
              <a:rPr lang="en-US" dirty="0"/>
              <a:t>Transport mode:</a:t>
            </a:r>
          </a:p>
          <a:p>
            <a:pPr lvl="1"/>
            <a:r>
              <a:rPr lang="en-US" dirty="0"/>
              <a:t>Provides protection primarily for upper-layer protocol payloads, by inserting the AH after the original IP header and before the IP </a:t>
            </a:r>
            <a:r>
              <a:rPr lang="en-US" dirty="0" smtClean="0"/>
              <a:t>payload</a:t>
            </a:r>
            <a:endParaRPr lang="en-US" dirty="0"/>
          </a:p>
          <a:p>
            <a:pPr lvl="1"/>
            <a:r>
              <a:rPr lang="en-US" dirty="0"/>
              <a:t>Typically, transport mode is used for end-to-end communication between two </a:t>
            </a:r>
            <a:r>
              <a:rPr lang="en-US" dirty="0" smtClean="0"/>
              <a:t>hosts</a:t>
            </a:r>
            <a:endParaRPr lang="en-US" dirty="0"/>
          </a:p>
          <a:p>
            <a:r>
              <a:rPr lang="en-US" dirty="0"/>
              <a:t>Tunnel mode:</a:t>
            </a:r>
          </a:p>
          <a:p>
            <a:pPr lvl="1"/>
            <a:r>
              <a:rPr lang="en-US" dirty="0"/>
              <a:t>Provides protection to the entire IP, after the AH or ESP fields are added to the IP packet, the entire packet plus security fields is treated as the payload of new “</a:t>
            </a:r>
            <a:r>
              <a:rPr lang="en-US" dirty="0" err="1"/>
              <a:t>outer”IP</a:t>
            </a:r>
            <a:r>
              <a:rPr lang="en-US" dirty="0"/>
              <a:t> packet with a new outer IP </a:t>
            </a:r>
            <a:r>
              <a:rPr lang="en-US" dirty="0" smtClean="0"/>
              <a:t>header</a:t>
            </a:r>
            <a:endParaRPr lang="en-US" dirty="0"/>
          </a:p>
          <a:p>
            <a:pPr lvl="1"/>
            <a:r>
              <a:rPr lang="en-US" dirty="0"/>
              <a:t>Tunnel mode is used when one or both ends of an SA are a security gateway, such as a firewall or router that implements </a:t>
            </a:r>
            <a:r>
              <a:rPr lang="en-US" dirty="0" smtClean="0"/>
              <a:t>IPsec.</a:t>
            </a:r>
            <a:endParaRPr lang="en-US" dirty="0"/>
          </a:p>
          <a:p>
            <a:endParaRPr lang="en-US" dirty="0"/>
          </a:p>
          <a:p>
            <a:endParaRPr lang="en-US" dirty="0"/>
          </a:p>
        </p:txBody>
      </p:sp>
    </p:spTree>
    <p:extLst>
      <p:ext uri="{BB962C8B-B14F-4D97-AF65-F5344CB8AC3E}">
        <p14:creationId xmlns:p14="http://schemas.microsoft.com/office/powerpoint/2010/main" val="234646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4" end="4"/>
                                            </p:txEl>
                                          </p:spTgt>
                                        </p:tgtEl>
                                        <p:attrNameLst>
                                          <p:attrName>style.visibility</p:attrName>
                                        </p:attrNameLst>
                                      </p:cBhvr>
                                      <p:to>
                                        <p:strVal val="visible"/>
                                      </p:to>
                                    </p:set>
                                    <p:animEffect transition="in" filter="fade">
                                      <p:cBhvr>
                                        <p:cTn id="10" dur="500"/>
                                        <p:tgtEl>
                                          <p:spTgt spid="4">
                                            <p:txEl>
                                              <p:pRg st="4" end="4"/>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Effect transition="in" filter="fade">
                                      <p:cBhvr>
                                        <p:cTn id="13"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Transport Mode AH</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18</a:t>
            </a:fld>
            <a:endParaRPr lang="en-US"/>
          </a:p>
        </p:txBody>
      </p:sp>
      <p:sp>
        <p:nvSpPr>
          <p:cNvPr id="4" name="Content Placeholder 3"/>
          <p:cNvSpPr>
            <a:spLocks noGrp="1"/>
          </p:cNvSpPr>
          <p:nvPr>
            <p:ph sz="quarter" idx="1"/>
          </p:nvPr>
        </p:nvSpPr>
        <p:spPr/>
        <p:txBody>
          <a:bodyPr/>
          <a:lstStyle/>
          <a:p>
            <a:endParaRPr lang="en-US" dirty="0"/>
          </a:p>
        </p:txBody>
      </p:sp>
      <p:grpSp>
        <p:nvGrpSpPr>
          <p:cNvPr id="46" name="Group 3"/>
          <p:cNvGrpSpPr>
            <a:grpSpLocks/>
          </p:cNvGrpSpPr>
          <p:nvPr/>
        </p:nvGrpSpPr>
        <p:grpSpPr bwMode="auto">
          <a:xfrm>
            <a:off x="3657600" y="1676400"/>
            <a:ext cx="1752600" cy="1066800"/>
            <a:chOff x="1168" y="1328"/>
            <a:chExt cx="2704" cy="2032"/>
          </a:xfrm>
        </p:grpSpPr>
        <p:sp>
          <p:nvSpPr>
            <p:cNvPr id="47" name="Freeform 4"/>
            <p:cNvSpPr>
              <a:spLocks/>
            </p:cNvSpPr>
            <p:nvPr/>
          </p:nvSpPr>
          <p:spPr bwMode="auto">
            <a:xfrm>
              <a:off x="1168" y="1328"/>
              <a:ext cx="2704" cy="2032"/>
            </a:xfrm>
            <a:custGeom>
              <a:avLst/>
              <a:gdLst>
                <a:gd name="T0" fmla="*/ 312 w 5328"/>
                <a:gd name="T1" fmla="*/ 1355 h 3936"/>
                <a:gd name="T2" fmla="*/ 56 w 5328"/>
                <a:gd name="T3" fmla="*/ 1605 h 3936"/>
                <a:gd name="T4" fmla="*/ 2 w 5328"/>
                <a:gd name="T5" fmla="*/ 1795 h 3936"/>
                <a:gd name="T6" fmla="*/ 41 w 5328"/>
                <a:gd name="T7" fmla="*/ 2055 h 3936"/>
                <a:gd name="T8" fmla="*/ 207 w 5328"/>
                <a:gd name="T9" fmla="*/ 2276 h 3936"/>
                <a:gd name="T10" fmla="*/ 175 w 5328"/>
                <a:gd name="T11" fmla="*/ 2434 h 3936"/>
                <a:gd name="T12" fmla="*/ 119 w 5328"/>
                <a:gd name="T13" fmla="*/ 2627 h 3936"/>
                <a:gd name="T14" fmla="*/ 141 w 5328"/>
                <a:gd name="T15" fmla="*/ 2838 h 3936"/>
                <a:gd name="T16" fmla="*/ 240 w 5328"/>
                <a:gd name="T17" fmla="*/ 3021 h 3936"/>
                <a:gd name="T18" fmla="*/ 446 w 5328"/>
                <a:gd name="T19" fmla="*/ 3175 h 3936"/>
                <a:gd name="T20" fmla="*/ 655 w 5328"/>
                <a:gd name="T21" fmla="*/ 3217 h 3936"/>
                <a:gd name="T22" fmla="*/ 913 w 5328"/>
                <a:gd name="T23" fmla="*/ 3462 h 3936"/>
                <a:gd name="T24" fmla="*/ 1322 w 5328"/>
                <a:gd name="T25" fmla="*/ 3674 h 3936"/>
                <a:gd name="T26" fmla="*/ 1573 w 5328"/>
                <a:gd name="T27" fmla="*/ 3699 h 3936"/>
                <a:gd name="T28" fmla="*/ 1826 w 5328"/>
                <a:gd name="T29" fmla="*/ 3656 h 3936"/>
                <a:gd name="T30" fmla="*/ 2030 w 5328"/>
                <a:gd name="T31" fmla="*/ 3563 h 3936"/>
                <a:gd name="T32" fmla="*/ 2330 w 5328"/>
                <a:gd name="T33" fmla="*/ 3837 h 3936"/>
                <a:gd name="T34" fmla="*/ 2723 w 5328"/>
                <a:gd name="T35" fmla="*/ 3936 h 3936"/>
                <a:gd name="T36" fmla="*/ 2987 w 5328"/>
                <a:gd name="T37" fmla="*/ 3893 h 3936"/>
                <a:gd name="T38" fmla="*/ 3219 w 5328"/>
                <a:gd name="T39" fmla="*/ 3771 h 3936"/>
                <a:gd name="T40" fmla="*/ 3439 w 5328"/>
                <a:gd name="T41" fmla="*/ 3526 h 3936"/>
                <a:gd name="T42" fmla="*/ 3564 w 5328"/>
                <a:gd name="T43" fmla="*/ 3370 h 3936"/>
                <a:gd name="T44" fmla="*/ 3936 w 5328"/>
                <a:gd name="T45" fmla="*/ 3452 h 3936"/>
                <a:gd name="T46" fmla="*/ 4207 w 5328"/>
                <a:gd name="T47" fmla="*/ 3383 h 3936"/>
                <a:gd name="T48" fmla="*/ 4425 w 5328"/>
                <a:gd name="T49" fmla="*/ 3221 h 3936"/>
                <a:gd name="T50" fmla="*/ 4567 w 5328"/>
                <a:gd name="T51" fmla="*/ 2988 h 3936"/>
                <a:gd name="T52" fmla="*/ 4611 w 5328"/>
                <a:gd name="T53" fmla="*/ 2741 h 3936"/>
                <a:gd name="T54" fmla="*/ 4896 w 5328"/>
                <a:gd name="T55" fmla="*/ 2645 h 3936"/>
                <a:gd name="T56" fmla="*/ 5124 w 5328"/>
                <a:gd name="T57" fmla="*/ 2459 h 3936"/>
                <a:gd name="T58" fmla="*/ 5274 w 5328"/>
                <a:gd name="T59" fmla="*/ 2207 h 3936"/>
                <a:gd name="T60" fmla="*/ 5328 w 5328"/>
                <a:gd name="T61" fmla="*/ 1908 h 3936"/>
                <a:gd name="T62" fmla="*/ 5284 w 5328"/>
                <a:gd name="T63" fmla="*/ 1638 h 3936"/>
                <a:gd name="T64" fmla="*/ 5155 w 5328"/>
                <a:gd name="T65" fmla="*/ 1396 h 3936"/>
                <a:gd name="T66" fmla="*/ 5206 w 5328"/>
                <a:gd name="T67" fmla="*/ 1169 h 3936"/>
                <a:gd name="T68" fmla="*/ 5180 w 5328"/>
                <a:gd name="T69" fmla="*/ 946 h 3936"/>
                <a:gd name="T70" fmla="*/ 5001 w 5328"/>
                <a:gd name="T71" fmla="*/ 653 h 3936"/>
                <a:gd name="T72" fmla="*/ 4722 w 5328"/>
                <a:gd name="T73" fmla="*/ 495 h 3936"/>
                <a:gd name="T74" fmla="*/ 4651 w 5328"/>
                <a:gd name="T75" fmla="*/ 296 h 3936"/>
                <a:gd name="T76" fmla="*/ 4366 w 5328"/>
                <a:gd name="T77" fmla="*/ 46 h 3936"/>
                <a:gd name="T78" fmla="*/ 4162 w 5328"/>
                <a:gd name="T79" fmla="*/ 1 h 3936"/>
                <a:gd name="T80" fmla="*/ 3913 w 5328"/>
                <a:gd name="T81" fmla="*/ 43 h 3936"/>
                <a:gd name="T82" fmla="*/ 3700 w 5328"/>
                <a:gd name="T83" fmla="*/ 188 h 3936"/>
                <a:gd name="T84" fmla="*/ 3543 w 5328"/>
                <a:gd name="T85" fmla="*/ 87 h 3936"/>
                <a:gd name="T86" fmla="*/ 3313 w 5328"/>
                <a:gd name="T87" fmla="*/ 4 h 3936"/>
                <a:gd name="T88" fmla="*/ 3033 w 5328"/>
                <a:gd name="T89" fmla="*/ 46 h 3936"/>
                <a:gd name="T90" fmla="*/ 2808 w 5328"/>
                <a:gd name="T91" fmla="*/ 234 h 3936"/>
                <a:gd name="T92" fmla="*/ 2643 w 5328"/>
                <a:gd name="T93" fmla="*/ 211 h 3936"/>
                <a:gd name="T94" fmla="*/ 2404 w 5328"/>
                <a:gd name="T95" fmla="*/ 125 h 3936"/>
                <a:gd name="T96" fmla="*/ 2089 w 5328"/>
                <a:gd name="T97" fmla="*/ 156 h 3936"/>
                <a:gd name="T98" fmla="*/ 1803 w 5328"/>
                <a:gd name="T99" fmla="*/ 357 h 3936"/>
                <a:gd name="T100" fmla="*/ 1522 w 5328"/>
                <a:gd name="T101" fmla="*/ 388 h 3936"/>
                <a:gd name="T102" fmla="*/ 1136 w 5328"/>
                <a:gd name="T103" fmla="*/ 376 h 3936"/>
                <a:gd name="T104" fmla="*/ 839 w 5328"/>
                <a:gd name="T105" fmla="*/ 502 h 3936"/>
                <a:gd name="T106" fmla="*/ 614 w 5328"/>
                <a:gd name="T107" fmla="*/ 728 h 3936"/>
                <a:gd name="T108" fmla="*/ 489 w 5328"/>
                <a:gd name="T109" fmla="*/ 1028 h 3936"/>
                <a:gd name="T110" fmla="*/ 479 w 5328"/>
                <a:gd name="T111" fmla="*/ 1309 h 3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328" h="3936">
                  <a:moveTo>
                    <a:pt x="481" y="1308"/>
                  </a:moveTo>
                  <a:lnTo>
                    <a:pt x="456" y="1311"/>
                  </a:lnTo>
                  <a:lnTo>
                    <a:pt x="430" y="1316"/>
                  </a:lnTo>
                  <a:lnTo>
                    <a:pt x="406" y="1321"/>
                  </a:lnTo>
                  <a:lnTo>
                    <a:pt x="382" y="1328"/>
                  </a:lnTo>
                  <a:lnTo>
                    <a:pt x="358" y="1336"/>
                  </a:lnTo>
                  <a:lnTo>
                    <a:pt x="335" y="1345"/>
                  </a:lnTo>
                  <a:lnTo>
                    <a:pt x="312" y="1355"/>
                  </a:lnTo>
                  <a:lnTo>
                    <a:pt x="290" y="1365"/>
                  </a:lnTo>
                  <a:lnTo>
                    <a:pt x="248" y="1390"/>
                  </a:lnTo>
                  <a:lnTo>
                    <a:pt x="208" y="1418"/>
                  </a:lnTo>
                  <a:lnTo>
                    <a:pt x="172" y="1450"/>
                  </a:lnTo>
                  <a:lnTo>
                    <a:pt x="138" y="1484"/>
                  </a:lnTo>
                  <a:lnTo>
                    <a:pt x="107" y="1522"/>
                  </a:lnTo>
                  <a:lnTo>
                    <a:pt x="80" y="1562"/>
                  </a:lnTo>
                  <a:lnTo>
                    <a:pt x="56" y="1605"/>
                  </a:lnTo>
                  <a:lnTo>
                    <a:pt x="46" y="1627"/>
                  </a:lnTo>
                  <a:lnTo>
                    <a:pt x="37" y="1650"/>
                  </a:lnTo>
                  <a:lnTo>
                    <a:pt x="28" y="1673"/>
                  </a:lnTo>
                  <a:lnTo>
                    <a:pt x="21" y="1697"/>
                  </a:lnTo>
                  <a:lnTo>
                    <a:pt x="15" y="1721"/>
                  </a:lnTo>
                  <a:lnTo>
                    <a:pt x="9" y="1745"/>
                  </a:lnTo>
                  <a:lnTo>
                    <a:pt x="5" y="1770"/>
                  </a:lnTo>
                  <a:lnTo>
                    <a:pt x="2" y="1795"/>
                  </a:lnTo>
                  <a:lnTo>
                    <a:pt x="1" y="1821"/>
                  </a:lnTo>
                  <a:lnTo>
                    <a:pt x="0" y="1847"/>
                  </a:lnTo>
                  <a:lnTo>
                    <a:pt x="1" y="1883"/>
                  </a:lnTo>
                  <a:lnTo>
                    <a:pt x="5" y="1918"/>
                  </a:lnTo>
                  <a:lnTo>
                    <a:pt x="10" y="1953"/>
                  </a:lnTo>
                  <a:lnTo>
                    <a:pt x="18" y="1988"/>
                  </a:lnTo>
                  <a:lnTo>
                    <a:pt x="28" y="2022"/>
                  </a:lnTo>
                  <a:lnTo>
                    <a:pt x="41" y="2055"/>
                  </a:lnTo>
                  <a:lnTo>
                    <a:pt x="55" y="2086"/>
                  </a:lnTo>
                  <a:lnTo>
                    <a:pt x="71" y="2117"/>
                  </a:lnTo>
                  <a:lnTo>
                    <a:pt x="89" y="2147"/>
                  </a:lnTo>
                  <a:lnTo>
                    <a:pt x="109" y="2176"/>
                  </a:lnTo>
                  <a:lnTo>
                    <a:pt x="131" y="2203"/>
                  </a:lnTo>
                  <a:lnTo>
                    <a:pt x="154" y="2229"/>
                  </a:lnTo>
                  <a:lnTo>
                    <a:pt x="180" y="2253"/>
                  </a:lnTo>
                  <a:lnTo>
                    <a:pt x="207" y="2276"/>
                  </a:lnTo>
                  <a:lnTo>
                    <a:pt x="235" y="2297"/>
                  </a:lnTo>
                  <a:lnTo>
                    <a:pt x="265" y="2316"/>
                  </a:lnTo>
                  <a:lnTo>
                    <a:pt x="262" y="2309"/>
                  </a:lnTo>
                  <a:lnTo>
                    <a:pt x="229" y="2348"/>
                  </a:lnTo>
                  <a:lnTo>
                    <a:pt x="214" y="2368"/>
                  </a:lnTo>
                  <a:lnTo>
                    <a:pt x="200" y="2390"/>
                  </a:lnTo>
                  <a:lnTo>
                    <a:pt x="187" y="2411"/>
                  </a:lnTo>
                  <a:lnTo>
                    <a:pt x="175" y="2434"/>
                  </a:lnTo>
                  <a:lnTo>
                    <a:pt x="164" y="2456"/>
                  </a:lnTo>
                  <a:lnTo>
                    <a:pt x="155" y="2480"/>
                  </a:lnTo>
                  <a:lnTo>
                    <a:pt x="146" y="2503"/>
                  </a:lnTo>
                  <a:lnTo>
                    <a:pt x="138" y="2527"/>
                  </a:lnTo>
                  <a:lnTo>
                    <a:pt x="132" y="2552"/>
                  </a:lnTo>
                  <a:lnTo>
                    <a:pt x="127" y="2577"/>
                  </a:lnTo>
                  <a:lnTo>
                    <a:pt x="122" y="2602"/>
                  </a:lnTo>
                  <a:lnTo>
                    <a:pt x="119" y="2627"/>
                  </a:lnTo>
                  <a:lnTo>
                    <a:pt x="118" y="2652"/>
                  </a:lnTo>
                  <a:lnTo>
                    <a:pt x="117" y="2678"/>
                  </a:lnTo>
                  <a:lnTo>
                    <a:pt x="118" y="2706"/>
                  </a:lnTo>
                  <a:lnTo>
                    <a:pt x="120" y="2733"/>
                  </a:lnTo>
                  <a:lnTo>
                    <a:pt x="123" y="2760"/>
                  </a:lnTo>
                  <a:lnTo>
                    <a:pt x="128" y="2787"/>
                  </a:lnTo>
                  <a:lnTo>
                    <a:pt x="134" y="2813"/>
                  </a:lnTo>
                  <a:lnTo>
                    <a:pt x="141" y="2838"/>
                  </a:lnTo>
                  <a:lnTo>
                    <a:pt x="150" y="2863"/>
                  </a:lnTo>
                  <a:lnTo>
                    <a:pt x="159" y="2888"/>
                  </a:lnTo>
                  <a:lnTo>
                    <a:pt x="170" y="2912"/>
                  </a:lnTo>
                  <a:lnTo>
                    <a:pt x="182" y="2935"/>
                  </a:lnTo>
                  <a:lnTo>
                    <a:pt x="195" y="2958"/>
                  </a:lnTo>
                  <a:lnTo>
                    <a:pt x="209" y="2980"/>
                  </a:lnTo>
                  <a:lnTo>
                    <a:pt x="224" y="3001"/>
                  </a:lnTo>
                  <a:lnTo>
                    <a:pt x="240" y="3021"/>
                  </a:lnTo>
                  <a:lnTo>
                    <a:pt x="275" y="3059"/>
                  </a:lnTo>
                  <a:lnTo>
                    <a:pt x="313" y="3094"/>
                  </a:lnTo>
                  <a:lnTo>
                    <a:pt x="333" y="3110"/>
                  </a:lnTo>
                  <a:lnTo>
                    <a:pt x="354" y="3125"/>
                  </a:lnTo>
                  <a:lnTo>
                    <a:pt x="376" y="3139"/>
                  </a:lnTo>
                  <a:lnTo>
                    <a:pt x="399" y="3152"/>
                  </a:lnTo>
                  <a:lnTo>
                    <a:pt x="422" y="3164"/>
                  </a:lnTo>
                  <a:lnTo>
                    <a:pt x="446" y="3175"/>
                  </a:lnTo>
                  <a:lnTo>
                    <a:pt x="470" y="3184"/>
                  </a:lnTo>
                  <a:lnTo>
                    <a:pt x="495" y="3193"/>
                  </a:lnTo>
                  <a:lnTo>
                    <a:pt x="521" y="3200"/>
                  </a:lnTo>
                  <a:lnTo>
                    <a:pt x="547" y="3206"/>
                  </a:lnTo>
                  <a:lnTo>
                    <a:pt x="573" y="3211"/>
                  </a:lnTo>
                  <a:lnTo>
                    <a:pt x="600" y="3214"/>
                  </a:lnTo>
                  <a:lnTo>
                    <a:pt x="627" y="3216"/>
                  </a:lnTo>
                  <a:lnTo>
                    <a:pt x="655" y="3217"/>
                  </a:lnTo>
                  <a:lnTo>
                    <a:pt x="687" y="3216"/>
                  </a:lnTo>
                  <a:lnTo>
                    <a:pt x="718" y="3213"/>
                  </a:lnTo>
                  <a:lnTo>
                    <a:pt x="715" y="3217"/>
                  </a:lnTo>
                  <a:lnTo>
                    <a:pt x="748" y="3272"/>
                  </a:lnTo>
                  <a:lnTo>
                    <a:pt x="785" y="3324"/>
                  </a:lnTo>
                  <a:lnTo>
                    <a:pt x="825" y="3373"/>
                  </a:lnTo>
                  <a:lnTo>
                    <a:pt x="867" y="3419"/>
                  </a:lnTo>
                  <a:lnTo>
                    <a:pt x="913" y="3462"/>
                  </a:lnTo>
                  <a:lnTo>
                    <a:pt x="961" y="3501"/>
                  </a:lnTo>
                  <a:lnTo>
                    <a:pt x="1011" y="3538"/>
                  </a:lnTo>
                  <a:lnTo>
                    <a:pt x="1064" y="3571"/>
                  </a:lnTo>
                  <a:lnTo>
                    <a:pt x="1118" y="3600"/>
                  </a:lnTo>
                  <a:lnTo>
                    <a:pt x="1174" y="3626"/>
                  </a:lnTo>
                  <a:lnTo>
                    <a:pt x="1232" y="3648"/>
                  </a:lnTo>
                  <a:lnTo>
                    <a:pt x="1292" y="3667"/>
                  </a:lnTo>
                  <a:lnTo>
                    <a:pt x="1322" y="3674"/>
                  </a:lnTo>
                  <a:lnTo>
                    <a:pt x="1353" y="3681"/>
                  </a:lnTo>
                  <a:lnTo>
                    <a:pt x="1383" y="3687"/>
                  </a:lnTo>
                  <a:lnTo>
                    <a:pt x="1415" y="3692"/>
                  </a:lnTo>
                  <a:lnTo>
                    <a:pt x="1446" y="3695"/>
                  </a:lnTo>
                  <a:lnTo>
                    <a:pt x="1477" y="3698"/>
                  </a:lnTo>
                  <a:lnTo>
                    <a:pt x="1509" y="3699"/>
                  </a:lnTo>
                  <a:lnTo>
                    <a:pt x="1541" y="3700"/>
                  </a:lnTo>
                  <a:lnTo>
                    <a:pt x="1573" y="3699"/>
                  </a:lnTo>
                  <a:lnTo>
                    <a:pt x="1606" y="3698"/>
                  </a:lnTo>
                  <a:lnTo>
                    <a:pt x="1638" y="3695"/>
                  </a:lnTo>
                  <a:lnTo>
                    <a:pt x="1670" y="3691"/>
                  </a:lnTo>
                  <a:lnTo>
                    <a:pt x="1702" y="3686"/>
                  </a:lnTo>
                  <a:lnTo>
                    <a:pt x="1733" y="3680"/>
                  </a:lnTo>
                  <a:lnTo>
                    <a:pt x="1764" y="3673"/>
                  </a:lnTo>
                  <a:lnTo>
                    <a:pt x="1795" y="3665"/>
                  </a:lnTo>
                  <a:lnTo>
                    <a:pt x="1826" y="3656"/>
                  </a:lnTo>
                  <a:lnTo>
                    <a:pt x="1857" y="3646"/>
                  </a:lnTo>
                  <a:lnTo>
                    <a:pt x="1887" y="3635"/>
                  </a:lnTo>
                  <a:lnTo>
                    <a:pt x="1916" y="3622"/>
                  </a:lnTo>
                  <a:lnTo>
                    <a:pt x="1946" y="3609"/>
                  </a:lnTo>
                  <a:lnTo>
                    <a:pt x="1975" y="3595"/>
                  </a:lnTo>
                  <a:lnTo>
                    <a:pt x="2003" y="3579"/>
                  </a:lnTo>
                  <a:lnTo>
                    <a:pt x="2031" y="3563"/>
                  </a:lnTo>
                  <a:lnTo>
                    <a:pt x="2030" y="3563"/>
                  </a:lnTo>
                  <a:lnTo>
                    <a:pt x="2060" y="3606"/>
                  </a:lnTo>
                  <a:lnTo>
                    <a:pt x="2093" y="3646"/>
                  </a:lnTo>
                  <a:lnTo>
                    <a:pt x="2127" y="3684"/>
                  </a:lnTo>
                  <a:lnTo>
                    <a:pt x="2164" y="3720"/>
                  </a:lnTo>
                  <a:lnTo>
                    <a:pt x="2203" y="3753"/>
                  </a:lnTo>
                  <a:lnTo>
                    <a:pt x="2243" y="3784"/>
                  </a:lnTo>
                  <a:lnTo>
                    <a:pt x="2286" y="3812"/>
                  </a:lnTo>
                  <a:lnTo>
                    <a:pt x="2330" y="3837"/>
                  </a:lnTo>
                  <a:lnTo>
                    <a:pt x="2375" y="3860"/>
                  </a:lnTo>
                  <a:lnTo>
                    <a:pt x="2422" y="3880"/>
                  </a:lnTo>
                  <a:lnTo>
                    <a:pt x="2469" y="3897"/>
                  </a:lnTo>
                  <a:lnTo>
                    <a:pt x="2518" y="3911"/>
                  </a:lnTo>
                  <a:lnTo>
                    <a:pt x="2568" y="3922"/>
                  </a:lnTo>
                  <a:lnTo>
                    <a:pt x="2619" y="3930"/>
                  </a:lnTo>
                  <a:lnTo>
                    <a:pt x="2670" y="3934"/>
                  </a:lnTo>
                  <a:lnTo>
                    <a:pt x="2723" y="3936"/>
                  </a:lnTo>
                  <a:lnTo>
                    <a:pt x="2757" y="3935"/>
                  </a:lnTo>
                  <a:lnTo>
                    <a:pt x="2791" y="3933"/>
                  </a:lnTo>
                  <a:lnTo>
                    <a:pt x="2825" y="3930"/>
                  </a:lnTo>
                  <a:lnTo>
                    <a:pt x="2858" y="3925"/>
                  </a:lnTo>
                  <a:lnTo>
                    <a:pt x="2891" y="3919"/>
                  </a:lnTo>
                  <a:lnTo>
                    <a:pt x="2924" y="3911"/>
                  </a:lnTo>
                  <a:lnTo>
                    <a:pt x="2956" y="3903"/>
                  </a:lnTo>
                  <a:lnTo>
                    <a:pt x="2987" y="3893"/>
                  </a:lnTo>
                  <a:lnTo>
                    <a:pt x="3019" y="3881"/>
                  </a:lnTo>
                  <a:lnTo>
                    <a:pt x="3049" y="3869"/>
                  </a:lnTo>
                  <a:lnTo>
                    <a:pt x="3079" y="3856"/>
                  </a:lnTo>
                  <a:lnTo>
                    <a:pt x="3109" y="3841"/>
                  </a:lnTo>
                  <a:lnTo>
                    <a:pt x="3137" y="3825"/>
                  </a:lnTo>
                  <a:lnTo>
                    <a:pt x="3165" y="3808"/>
                  </a:lnTo>
                  <a:lnTo>
                    <a:pt x="3193" y="3790"/>
                  </a:lnTo>
                  <a:lnTo>
                    <a:pt x="3219" y="3771"/>
                  </a:lnTo>
                  <a:lnTo>
                    <a:pt x="3245" y="3751"/>
                  </a:lnTo>
                  <a:lnTo>
                    <a:pt x="3270" y="3729"/>
                  </a:lnTo>
                  <a:lnTo>
                    <a:pt x="3318" y="3684"/>
                  </a:lnTo>
                  <a:lnTo>
                    <a:pt x="3362" y="3635"/>
                  </a:lnTo>
                  <a:lnTo>
                    <a:pt x="3383" y="3609"/>
                  </a:lnTo>
                  <a:lnTo>
                    <a:pt x="3402" y="3583"/>
                  </a:lnTo>
                  <a:lnTo>
                    <a:pt x="3421" y="3555"/>
                  </a:lnTo>
                  <a:lnTo>
                    <a:pt x="3439" y="3526"/>
                  </a:lnTo>
                  <a:lnTo>
                    <a:pt x="3455" y="3497"/>
                  </a:lnTo>
                  <a:lnTo>
                    <a:pt x="3470" y="3467"/>
                  </a:lnTo>
                  <a:lnTo>
                    <a:pt x="3485" y="3437"/>
                  </a:lnTo>
                  <a:lnTo>
                    <a:pt x="3498" y="3405"/>
                  </a:lnTo>
                  <a:lnTo>
                    <a:pt x="3509" y="3373"/>
                  </a:lnTo>
                  <a:lnTo>
                    <a:pt x="3520" y="3340"/>
                  </a:lnTo>
                  <a:lnTo>
                    <a:pt x="3521" y="3345"/>
                  </a:lnTo>
                  <a:lnTo>
                    <a:pt x="3564" y="3370"/>
                  </a:lnTo>
                  <a:lnTo>
                    <a:pt x="3609" y="3392"/>
                  </a:lnTo>
                  <a:lnTo>
                    <a:pt x="3655" y="3410"/>
                  </a:lnTo>
                  <a:lnTo>
                    <a:pt x="3702" y="3426"/>
                  </a:lnTo>
                  <a:lnTo>
                    <a:pt x="3750" y="3438"/>
                  </a:lnTo>
                  <a:lnTo>
                    <a:pt x="3799" y="3446"/>
                  </a:lnTo>
                  <a:lnTo>
                    <a:pt x="3849" y="3451"/>
                  </a:lnTo>
                  <a:lnTo>
                    <a:pt x="3899" y="3453"/>
                  </a:lnTo>
                  <a:lnTo>
                    <a:pt x="3936" y="3452"/>
                  </a:lnTo>
                  <a:lnTo>
                    <a:pt x="3972" y="3449"/>
                  </a:lnTo>
                  <a:lnTo>
                    <a:pt x="4007" y="3445"/>
                  </a:lnTo>
                  <a:lnTo>
                    <a:pt x="4042" y="3439"/>
                  </a:lnTo>
                  <a:lnTo>
                    <a:pt x="4076" y="3431"/>
                  </a:lnTo>
                  <a:lnTo>
                    <a:pt x="4110" y="3421"/>
                  </a:lnTo>
                  <a:lnTo>
                    <a:pt x="4143" y="3410"/>
                  </a:lnTo>
                  <a:lnTo>
                    <a:pt x="4175" y="3397"/>
                  </a:lnTo>
                  <a:lnTo>
                    <a:pt x="4207" y="3383"/>
                  </a:lnTo>
                  <a:lnTo>
                    <a:pt x="4237" y="3368"/>
                  </a:lnTo>
                  <a:lnTo>
                    <a:pt x="4267" y="3350"/>
                  </a:lnTo>
                  <a:lnTo>
                    <a:pt x="4296" y="3332"/>
                  </a:lnTo>
                  <a:lnTo>
                    <a:pt x="4324" y="3312"/>
                  </a:lnTo>
                  <a:lnTo>
                    <a:pt x="4351" y="3291"/>
                  </a:lnTo>
                  <a:lnTo>
                    <a:pt x="4377" y="3269"/>
                  </a:lnTo>
                  <a:lnTo>
                    <a:pt x="4401" y="3245"/>
                  </a:lnTo>
                  <a:lnTo>
                    <a:pt x="4425" y="3221"/>
                  </a:lnTo>
                  <a:lnTo>
                    <a:pt x="4447" y="3195"/>
                  </a:lnTo>
                  <a:lnTo>
                    <a:pt x="4469" y="3168"/>
                  </a:lnTo>
                  <a:lnTo>
                    <a:pt x="4488" y="3140"/>
                  </a:lnTo>
                  <a:lnTo>
                    <a:pt x="4507" y="3112"/>
                  </a:lnTo>
                  <a:lnTo>
                    <a:pt x="4524" y="3082"/>
                  </a:lnTo>
                  <a:lnTo>
                    <a:pt x="4540" y="3051"/>
                  </a:lnTo>
                  <a:lnTo>
                    <a:pt x="4554" y="3020"/>
                  </a:lnTo>
                  <a:lnTo>
                    <a:pt x="4567" y="2988"/>
                  </a:lnTo>
                  <a:lnTo>
                    <a:pt x="4579" y="2954"/>
                  </a:lnTo>
                  <a:lnTo>
                    <a:pt x="4588" y="2921"/>
                  </a:lnTo>
                  <a:lnTo>
                    <a:pt x="4597" y="2886"/>
                  </a:lnTo>
                  <a:lnTo>
                    <a:pt x="4603" y="2851"/>
                  </a:lnTo>
                  <a:lnTo>
                    <a:pt x="4608" y="2816"/>
                  </a:lnTo>
                  <a:lnTo>
                    <a:pt x="4611" y="2780"/>
                  </a:lnTo>
                  <a:lnTo>
                    <a:pt x="4612" y="2743"/>
                  </a:lnTo>
                  <a:lnTo>
                    <a:pt x="4611" y="2741"/>
                  </a:lnTo>
                  <a:lnTo>
                    <a:pt x="4649" y="2735"/>
                  </a:lnTo>
                  <a:lnTo>
                    <a:pt x="4687" y="2726"/>
                  </a:lnTo>
                  <a:lnTo>
                    <a:pt x="4724" y="2717"/>
                  </a:lnTo>
                  <a:lnTo>
                    <a:pt x="4760" y="2705"/>
                  </a:lnTo>
                  <a:lnTo>
                    <a:pt x="4795" y="2692"/>
                  </a:lnTo>
                  <a:lnTo>
                    <a:pt x="4830" y="2678"/>
                  </a:lnTo>
                  <a:lnTo>
                    <a:pt x="4864" y="2662"/>
                  </a:lnTo>
                  <a:lnTo>
                    <a:pt x="4896" y="2645"/>
                  </a:lnTo>
                  <a:lnTo>
                    <a:pt x="4928" y="2626"/>
                  </a:lnTo>
                  <a:lnTo>
                    <a:pt x="4959" y="2606"/>
                  </a:lnTo>
                  <a:lnTo>
                    <a:pt x="4989" y="2584"/>
                  </a:lnTo>
                  <a:lnTo>
                    <a:pt x="5019" y="2562"/>
                  </a:lnTo>
                  <a:lnTo>
                    <a:pt x="5046" y="2538"/>
                  </a:lnTo>
                  <a:lnTo>
                    <a:pt x="5073" y="2513"/>
                  </a:lnTo>
                  <a:lnTo>
                    <a:pt x="5099" y="2487"/>
                  </a:lnTo>
                  <a:lnTo>
                    <a:pt x="5124" y="2459"/>
                  </a:lnTo>
                  <a:lnTo>
                    <a:pt x="5147" y="2431"/>
                  </a:lnTo>
                  <a:lnTo>
                    <a:pt x="5169" y="2402"/>
                  </a:lnTo>
                  <a:lnTo>
                    <a:pt x="5190" y="2371"/>
                  </a:lnTo>
                  <a:lnTo>
                    <a:pt x="5210" y="2340"/>
                  </a:lnTo>
                  <a:lnTo>
                    <a:pt x="5228" y="2308"/>
                  </a:lnTo>
                  <a:lnTo>
                    <a:pt x="5245" y="2275"/>
                  </a:lnTo>
                  <a:lnTo>
                    <a:pt x="5260" y="2241"/>
                  </a:lnTo>
                  <a:lnTo>
                    <a:pt x="5274" y="2207"/>
                  </a:lnTo>
                  <a:lnTo>
                    <a:pt x="5286" y="2172"/>
                  </a:lnTo>
                  <a:lnTo>
                    <a:pt x="5297" y="2136"/>
                  </a:lnTo>
                  <a:lnTo>
                    <a:pt x="5306" y="2099"/>
                  </a:lnTo>
                  <a:lnTo>
                    <a:pt x="5314" y="2062"/>
                  </a:lnTo>
                  <a:lnTo>
                    <a:pt x="5320" y="2025"/>
                  </a:lnTo>
                  <a:lnTo>
                    <a:pt x="5324" y="1987"/>
                  </a:lnTo>
                  <a:lnTo>
                    <a:pt x="5327" y="1947"/>
                  </a:lnTo>
                  <a:lnTo>
                    <a:pt x="5328" y="1908"/>
                  </a:lnTo>
                  <a:lnTo>
                    <a:pt x="5327" y="1873"/>
                  </a:lnTo>
                  <a:lnTo>
                    <a:pt x="5325" y="1839"/>
                  </a:lnTo>
                  <a:lnTo>
                    <a:pt x="5322" y="1805"/>
                  </a:lnTo>
                  <a:lnTo>
                    <a:pt x="5317" y="1771"/>
                  </a:lnTo>
                  <a:lnTo>
                    <a:pt x="5310" y="1737"/>
                  </a:lnTo>
                  <a:lnTo>
                    <a:pt x="5303" y="1703"/>
                  </a:lnTo>
                  <a:lnTo>
                    <a:pt x="5294" y="1670"/>
                  </a:lnTo>
                  <a:lnTo>
                    <a:pt x="5284" y="1638"/>
                  </a:lnTo>
                  <a:lnTo>
                    <a:pt x="5272" y="1606"/>
                  </a:lnTo>
                  <a:lnTo>
                    <a:pt x="5259" y="1574"/>
                  </a:lnTo>
                  <a:lnTo>
                    <a:pt x="5245" y="1543"/>
                  </a:lnTo>
                  <a:lnTo>
                    <a:pt x="5229" y="1512"/>
                  </a:lnTo>
                  <a:lnTo>
                    <a:pt x="5213" y="1482"/>
                  </a:lnTo>
                  <a:lnTo>
                    <a:pt x="5195" y="1453"/>
                  </a:lnTo>
                  <a:lnTo>
                    <a:pt x="5175" y="1424"/>
                  </a:lnTo>
                  <a:lnTo>
                    <a:pt x="5155" y="1396"/>
                  </a:lnTo>
                  <a:lnTo>
                    <a:pt x="5154" y="1396"/>
                  </a:lnTo>
                  <a:lnTo>
                    <a:pt x="5166" y="1365"/>
                  </a:lnTo>
                  <a:lnTo>
                    <a:pt x="5177" y="1333"/>
                  </a:lnTo>
                  <a:lnTo>
                    <a:pt x="5186" y="1301"/>
                  </a:lnTo>
                  <a:lnTo>
                    <a:pt x="5194" y="1268"/>
                  </a:lnTo>
                  <a:lnTo>
                    <a:pt x="5199" y="1235"/>
                  </a:lnTo>
                  <a:lnTo>
                    <a:pt x="5204" y="1202"/>
                  </a:lnTo>
                  <a:lnTo>
                    <a:pt x="5206" y="1169"/>
                  </a:lnTo>
                  <a:lnTo>
                    <a:pt x="5207" y="1135"/>
                  </a:lnTo>
                  <a:lnTo>
                    <a:pt x="5206" y="1107"/>
                  </a:lnTo>
                  <a:lnTo>
                    <a:pt x="5205" y="1079"/>
                  </a:lnTo>
                  <a:lnTo>
                    <a:pt x="5202" y="1052"/>
                  </a:lnTo>
                  <a:lnTo>
                    <a:pt x="5198" y="1025"/>
                  </a:lnTo>
                  <a:lnTo>
                    <a:pt x="5193" y="998"/>
                  </a:lnTo>
                  <a:lnTo>
                    <a:pt x="5187" y="972"/>
                  </a:lnTo>
                  <a:lnTo>
                    <a:pt x="5180" y="946"/>
                  </a:lnTo>
                  <a:lnTo>
                    <a:pt x="5171" y="920"/>
                  </a:lnTo>
                  <a:lnTo>
                    <a:pt x="5162" y="895"/>
                  </a:lnTo>
                  <a:lnTo>
                    <a:pt x="5152" y="870"/>
                  </a:lnTo>
                  <a:lnTo>
                    <a:pt x="5129" y="822"/>
                  </a:lnTo>
                  <a:lnTo>
                    <a:pt x="5102" y="776"/>
                  </a:lnTo>
                  <a:lnTo>
                    <a:pt x="5072" y="733"/>
                  </a:lnTo>
                  <a:lnTo>
                    <a:pt x="5038" y="692"/>
                  </a:lnTo>
                  <a:lnTo>
                    <a:pt x="5001" y="653"/>
                  </a:lnTo>
                  <a:lnTo>
                    <a:pt x="4961" y="618"/>
                  </a:lnTo>
                  <a:lnTo>
                    <a:pt x="4918" y="586"/>
                  </a:lnTo>
                  <a:lnTo>
                    <a:pt x="4873" y="558"/>
                  </a:lnTo>
                  <a:lnTo>
                    <a:pt x="4825" y="533"/>
                  </a:lnTo>
                  <a:lnTo>
                    <a:pt x="4800" y="522"/>
                  </a:lnTo>
                  <a:lnTo>
                    <a:pt x="4775" y="512"/>
                  </a:lnTo>
                  <a:lnTo>
                    <a:pt x="4749" y="503"/>
                  </a:lnTo>
                  <a:lnTo>
                    <a:pt x="4722" y="495"/>
                  </a:lnTo>
                  <a:lnTo>
                    <a:pt x="4724" y="494"/>
                  </a:lnTo>
                  <a:lnTo>
                    <a:pt x="4719" y="467"/>
                  </a:lnTo>
                  <a:lnTo>
                    <a:pt x="4712" y="441"/>
                  </a:lnTo>
                  <a:lnTo>
                    <a:pt x="4705" y="416"/>
                  </a:lnTo>
                  <a:lnTo>
                    <a:pt x="4696" y="391"/>
                  </a:lnTo>
                  <a:lnTo>
                    <a:pt x="4686" y="366"/>
                  </a:lnTo>
                  <a:lnTo>
                    <a:pt x="4676" y="342"/>
                  </a:lnTo>
                  <a:lnTo>
                    <a:pt x="4651" y="296"/>
                  </a:lnTo>
                  <a:lnTo>
                    <a:pt x="4623" y="253"/>
                  </a:lnTo>
                  <a:lnTo>
                    <a:pt x="4591" y="212"/>
                  </a:lnTo>
                  <a:lnTo>
                    <a:pt x="4557" y="174"/>
                  </a:lnTo>
                  <a:lnTo>
                    <a:pt x="4519" y="140"/>
                  </a:lnTo>
                  <a:lnTo>
                    <a:pt x="4478" y="109"/>
                  </a:lnTo>
                  <a:lnTo>
                    <a:pt x="4435" y="81"/>
                  </a:lnTo>
                  <a:lnTo>
                    <a:pt x="4389" y="57"/>
                  </a:lnTo>
                  <a:lnTo>
                    <a:pt x="4366" y="46"/>
                  </a:lnTo>
                  <a:lnTo>
                    <a:pt x="4342" y="37"/>
                  </a:lnTo>
                  <a:lnTo>
                    <a:pt x="4317" y="29"/>
                  </a:lnTo>
                  <a:lnTo>
                    <a:pt x="4292" y="21"/>
                  </a:lnTo>
                  <a:lnTo>
                    <a:pt x="4267" y="15"/>
                  </a:lnTo>
                  <a:lnTo>
                    <a:pt x="4241" y="10"/>
                  </a:lnTo>
                  <a:lnTo>
                    <a:pt x="4215" y="5"/>
                  </a:lnTo>
                  <a:lnTo>
                    <a:pt x="4189" y="2"/>
                  </a:lnTo>
                  <a:lnTo>
                    <a:pt x="4162" y="1"/>
                  </a:lnTo>
                  <a:lnTo>
                    <a:pt x="4135" y="0"/>
                  </a:lnTo>
                  <a:lnTo>
                    <a:pt x="4102" y="1"/>
                  </a:lnTo>
                  <a:lnTo>
                    <a:pt x="4070" y="4"/>
                  </a:lnTo>
                  <a:lnTo>
                    <a:pt x="4037" y="8"/>
                  </a:lnTo>
                  <a:lnTo>
                    <a:pt x="4005" y="14"/>
                  </a:lnTo>
                  <a:lnTo>
                    <a:pt x="3974" y="22"/>
                  </a:lnTo>
                  <a:lnTo>
                    <a:pt x="3943" y="32"/>
                  </a:lnTo>
                  <a:lnTo>
                    <a:pt x="3913" y="43"/>
                  </a:lnTo>
                  <a:lnTo>
                    <a:pt x="3883" y="56"/>
                  </a:lnTo>
                  <a:lnTo>
                    <a:pt x="3854" y="70"/>
                  </a:lnTo>
                  <a:lnTo>
                    <a:pt x="3826" y="86"/>
                  </a:lnTo>
                  <a:lnTo>
                    <a:pt x="3799" y="103"/>
                  </a:lnTo>
                  <a:lnTo>
                    <a:pt x="3773" y="122"/>
                  </a:lnTo>
                  <a:lnTo>
                    <a:pt x="3747" y="143"/>
                  </a:lnTo>
                  <a:lnTo>
                    <a:pt x="3723" y="164"/>
                  </a:lnTo>
                  <a:lnTo>
                    <a:pt x="3700" y="188"/>
                  </a:lnTo>
                  <a:lnTo>
                    <a:pt x="3678" y="212"/>
                  </a:lnTo>
                  <a:lnTo>
                    <a:pt x="3679" y="213"/>
                  </a:lnTo>
                  <a:lnTo>
                    <a:pt x="3659" y="189"/>
                  </a:lnTo>
                  <a:lnTo>
                    <a:pt x="3638" y="165"/>
                  </a:lnTo>
                  <a:lnTo>
                    <a:pt x="3616" y="144"/>
                  </a:lnTo>
                  <a:lnTo>
                    <a:pt x="3593" y="123"/>
                  </a:lnTo>
                  <a:lnTo>
                    <a:pt x="3568" y="104"/>
                  </a:lnTo>
                  <a:lnTo>
                    <a:pt x="3543" y="87"/>
                  </a:lnTo>
                  <a:lnTo>
                    <a:pt x="3517" y="71"/>
                  </a:lnTo>
                  <a:lnTo>
                    <a:pt x="3490" y="56"/>
                  </a:lnTo>
                  <a:lnTo>
                    <a:pt x="3462" y="43"/>
                  </a:lnTo>
                  <a:lnTo>
                    <a:pt x="3433" y="32"/>
                  </a:lnTo>
                  <a:lnTo>
                    <a:pt x="3404" y="22"/>
                  </a:lnTo>
                  <a:lnTo>
                    <a:pt x="3374" y="14"/>
                  </a:lnTo>
                  <a:lnTo>
                    <a:pt x="3344" y="8"/>
                  </a:lnTo>
                  <a:lnTo>
                    <a:pt x="3313" y="4"/>
                  </a:lnTo>
                  <a:lnTo>
                    <a:pt x="3282" y="1"/>
                  </a:lnTo>
                  <a:lnTo>
                    <a:pt x="3251" y="0"/>
                  </a:lnTo>
                  <a:lnTo>
                    <a:pt x="3213" y="1"/>
                  </a:lnTo>
                  <a:lnTo>
                    <a:pt x="3175" y="5"/>
                  </a:lnTo>
                  <a:lnTo>
                    <a:pt x="3139" y="12"/>
                  </a:lnTo>
                  <a:lnTo>
                    <a:pt x="3102" y="21"/>
                  </a:lnTo>
                  <a:lnTo>
                    <a:pt x="3067" y="33"/>
                  </a:lnTo>
                  <a:lnTo>
                    <a:pt x="3033" y="46"/>
                  </a:lnTo>
                  <a:lnTo>
                    <a:pt x="3000" y="63"/>
                  </a:lnTo>
                  <a:lnTo>
                    <a:pt x="2968" y="81"/>
                  </a:lnTo>
                  <a:lnTo>
                    <a:pt x="2937" y="102"/>
                  </a:lnTo>
                  <a:lnTo>
                    <a:pt x="2908" y="124"/>
                  </a:lnTo>
                  <a:lnTo>
                    <a:pt x="2880" y="149"/>
                  </a:lnTo>
                  <a:lnTo>
                    <a:pt x="2854" y="176"/>
                  </a:lnTo>
                  <a:lnTo>
                    <a:pt x="2830" y="204"/>
                  </a:lnTo>
                  <a:lnTo>
                    <a:pt x="2808" y="234"/>
                  </a:lnTo>
                  <a:lnTo>
                    <a:pt x="2787" y="266"/>
                  </a:lnTo>
                  <a:lnTo>
                    <a:pt x="2769" y="300"/>
                  </a:lnTo>
                  <a:lnTo>
                    <a:pt x="2771" y="309"/>
                  </a:lnTo>
                  <a:lnTo>
                    <a:pt x="2747" y="287"/>
                  </a:lnTo>
                  <a:lnTo>
                    <a:pt x="2723" y="266"/>
                  </a:lnTo>
                  <a:lnTo>
                    <a:pt x="2698" y="246"/>
                  </a:lnTo>
                  <a:lnTo>
                    <a:pt x="2670" y="228"/>
                  </a:lnTo>
                  <a:lnTo>
                    <a:pt x="2643" y="211"/>
                  </a:lnTo>
                  <a:lnTo>
                    <a:pt x="2615" y="195"/>
                  </a:lnTo>
                  <a:lnTo>
                    <a:pt x="2587" y="181"/>
                  </a:lnTo>
                  <a:lnTo>
                    <a:pt x="2558" y="168"/>
                  </a:lnTo>
                  <a:lnTo>
                    <a:pt x="2528" y="156"/>
                  </a:lnTo>
                  <a:lnTo>
                    <a:pt x="2498" y="146"/>
                  </a:lnTo>
                  <a:lnTo>
                    <a:pt x="2467" y="138"/>
                  </a:lnTo>
                  <a:lnTo>
                    <a:pt x="2436" y="131"/>
                  </a:lnTo>
                  <a:lnTo>
                    <a:pt x="2404" y="125"/>
                  </a:lnTo>
                  <a:lnTo>
                    <a:pt x="2373" y="121"/>
                  </a:lnTo>
                  <a:lnTo>
                    <a:pt x="2340" y="119"/>
                  </a:lnTo>
                  <a:lnTo>
                    <a:pt x="2308" y="118"/>
                  </a:lnTo>
                  <a:lnTo>
                    <a:pt x="2263" y="120"/>
                  </a:lnTo>
                  <a:lnTo>
                    <a:pt x="2218" y="124"/>
                  </a:lnTo>
                  <a:lnTo>
                    <a:pt x="2174" y="132"/>
                  </a:lnTo>
                  <a:lnTo>
                    <a:pt x="2131" y="143"/>
                  </a:lnTo>
                  <a:lnTo>
                    <a:pt x="2089" y="156"/>
                  </a:lnTo>
                  <a:lnTo>
                    <a:pt x="2048" y="172"/>
                  </a:lnTo>
                  <a:lnTo>
                    <a:pt x="2008" y="191"/>
                  </a:lnTo>
                  <a:lnTo>
                    <a:pt x="1970" y="213"/>
                  </a:lnTo>
                  <a:lnTo>
                    <a:pt x="1933" y="237"/>
                  </a:lnTo>
                  <a:lnTo>
                    <a:pt x="1897" y="263"/>
                  </a:lnTo>
                  <a:lnTo>
                    <a:pt x="1864" y="292"/>
                  </a:lnTo>
                  <a:lnTo>
                    <a:pt x="1832" y="323"/>
                  </a:lnTo>
                  <a:lnTo>
                    <a:pt x="1803" y="357"/>
                  </a:lnTo>
                  <a:lnTo>
                    <a:pt x="1775" y="393"/>
                  </a:lnTo>
                  <a:lnTo>
                    <a:pt x="1750" y="430"/>
                  </a:lnTo>
                  <a:lnTo>
                    <a:pt x="1727" y="470"/>
                  </a:lnTo>
                  <a:lnTo>
                    <a:pt x="1725" y="474"/>
                  </a:lnTo>
                  <a:lnTo>
                    <a:pt x="1677" y="448"/>
                  </a:lnTo>
                  <a:lnTo>
                    <a:pt x="1626" y="424"/>
                  </a:lnTo>
                  <a:lnTo>
                    <a:pt x="1575" y="405"/>
                  </a:lnTo>
                  <a:lnTo>
                    <a:pt x="1522" y="388"/>
                  </a:lnTo>
                  <a:lnTo>
                    <a:pt x="1469" y="376"/>
                  </a:lnTo>
                  <a:lnTo>
                    <a:pt x="1414" y="366"/>
                  </a:lnTo>
                  <a:lnTo>
                    <a:pt x="1359" y="361"/>
                  </a:lnTo>
                  <a:lnTo>
                    <a:pt x="1304" y="359"/>
                  </a:lnTo>
                  <a:lnTo>
                    <a:pt x="1261" y="360"/>
                  </a:lnTo>
                  <a:lnTo>
                    <a:pt x="1219" y="363"/>
                  </a:lnTo>
                  <a:lnTo>
                    <a:pt x="1177" y="369"/>
                  </a:lnTo>
                  <a:lnTo>
                    <a:pt x="1136" y="376"/>
                  </a:lnTo>
                  <a:lnTo>
                    <a:pt x="1096" y="385"/>
                  </a:lnTo>
                  <a:lnTo>
                    <a:pt x="1056" y="397"/>
                  </a:lnTo>
                  <a:lnTo>
                    <a:pt x="1018" y="410"/>
                  </a:lnTo>
                  <a:lnTo>
                    <a:pt x="980" y="425"/>
                  </a:lnTo>
                  <a:lnTo>
                    <a:pt x="943" y="442"/>
                  </a:lnTo>
                  <a:lnTo>
                    <a:pt x="907" y="460"/>
                  </a:lnTo>
                  <a:lnTo>
                    <a:pt x="872" y="480"/>
                  </a:lnTo>
                  <a:lnTo>
                    <a:pt x="839" y="502"/>
                  </a:lnTo>
                  <a:lnTo>
                    <a:pt x="806" y="525"/>
                  </a:lnTo>
                  <a:lnTo>
                    <a:pt x="775" y="550"/>
                  </a:lnTo>
                  <a:lnTo>
                    <a:pt x="744" y="577"/>
                  </a:lnTo>
                  <a:lnTo>
                    <a:pt x="716" y="604"/>
                  </a:lnTo>
                  <a:lnTo>
                    <a:pt x="688" y="634"/>
                  </a:lnTo>
                  <a:lnTo>
                    <a:pt x="662" y="664"/>
                  </a:lnTo>
                  <a:lnTo>
                    <a:pt x="637" y="696"/>
                  </a:lnTo>
                  <a:lnTo>
                    <a:pt x="614" y="728"/>
                  </a:lnTo>
                  <a:lnTo>
                    <a:pt x="592" y="762"/>
                  </a:lnTo>
                  <a:lnTo>
                    <a:pt x="572" y="798"/>
                  </a:lnTo>
                  <a:lnTo>
                    <a:pt x="554" y="834"/>
                  </a:lnTo>
                  <a:lnTo>
                    <a:pt x="537" y="871"/>
                  </a:lnTo>
                  <a:lnTo>
                    <a:pt x="522" y="909"/>
                  </a:lnTo>
                  <a:lnTo>
                    <a:pt x="509" y="948"/>
                  </a:lnTo>
                  <a:lnTo>
                    <a:pt x="498" y="988"/>
                  </a:lnTo>
                  <a:lnTo>
                    <a:pt x="489" y="1028"/>
                  </a:lnTo>
                  <a:lnTo>
                    <a:pt x="482" y="1069"/>
                  </a:lnTo>
                  <a:lnTo>
                    <a:pt x="476" y="1111"/>
                  </a:lnTo>
                  <a:lnTo>
                    <a:pt x="473" y="1154"/>
                  </a:lnTo>
                  <a:lnTo>
                    <a:pt x="472" y="1197"/>
                  </a:lnTo>
                  <a:lnTo>
                    <a:pt x="472" y="1225"/>
                  </a:lnTo>
                  <a:lnTo>
                    <a:pt x="473" y="1253"/>
                  </a:lnTo>
                  <a:lnTo>
                    <a:pt x="476" y="1281"/>
                  </a:lnTo>
                  <a:lnTo>
                    <a:pt x="479" y="1309"/>
                  </a:lnTo>
                  <a:lnTo>
                    <a:pt x="481" y="1308"/>
                  </a:lnTo>
                  <a:close/>
                </a:path>
              </a:pathLst>
            </a:custGeom>
            <a:solidFill>
              <a:srgbClr val="EAEAEA">
                <a:alpha val="50000"/>
              </a:srgbClr>
            </a:solidFill>
            <a:ln>
              <a:noFill/>
            </a:ln>
            <a:effectLst>
              <a:prstShdw prst="shdw17" dist="17961" dir="2700000">
                <a:srgbClr val="EAEAEA">
                  <a:gamma/>
                  <a:shade val="60000"/>
                  <a:invGamma/>
                </a:srgbClr>
              </a:prstShdw>
            </a:effectLst>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48" name="Freeform 5"/>
            <p:cNvSpPr>
              <a:spLocks/>
            </p:cNvSpPr>
            <p:nvPr/>
          </p:nvSpPr>
          <p:spPr bwMode="auto">
            <a:xfrm>
              <a:off x="1168" y="1328"/>
              <a:ext cx="2704" cy="2032"/>
            </a:xfrm>
            <a:custGeom>
              <a:avLst/>
              <a:gdLst>
                <a:gd name="T0" fmla="*/ 312 w 5328"/>
                <a:gd name="T1" fmla="*/ 1355 h 3936"/>
                <a:gd name="T2" fmla="*/ 56 w 5328"/>
                <a:gd name="T3" fmla="*/ 1605 h 3936"/>
                <a:gd name="T4" fmla="*/ 2 w 5328"/>
                <a:gd name="T5" fmla="*/ 1795 h 3936"/>
                <a:gd name="T6" fmla="*/ 41 w 5328"/>
                <a:gd name="T7" fmla="*/ 2055 h 3936"/>
                <a:gd name="T8" fmla="*/ 207 w 5328"/>
                <a:gd name="T9" fmla="*/ 2276 h 3936"/>
                <a:gd name="T10" fmla="*/ 175 w 5328"/>
                <a:gd name="T11" fmla="*/ 2434 h 3936"/>
                <a:gd name="T12" fmla="*/ 119 w 5328"/>
                <a:gd name="T13" fmla="*/ 2627 h 3936"/>
                <a:gd name="T14" fmla="*/ 141 w 5328"/>
                <a:gd name="T15" fmla="*/ 2838 h 3936"/>
                <a:gd name="T16" fmla="*/ 240 w 5328"/>
                <a:gd name="T17" fmla="*/ 3021 h 3936"/>
                <a:gd name="T18" fmla="*/ 446 w 5328"/>
                <a:gd name="T19" fmla="*/ 3175 h 3936"/>
                <a:gd name="T20" fmla="*/ 655 w 5328"/>
                <a:gd name="T21" fmla="*/ 3217 h 3936"/>
                <a:gd name="T22" fmla="*/ 913 w 5328"/>
                <a:gd name="T23" fmla="*/ 3462 h 3936"/>
                <a:gd name="T24" fmla="*/ 1322 w 5328"/>
                <a:gd name="T25" fmla="*/ 3674 h 3936"/>
                <a:gd name="T26" fmla="*/ 1573 w 5328"/>
                <a:gd name="T27" fmla="*/ 3699 h 3936"/>
                <a:gd name="T28" fmla="*/ 1826 w 5328"/>
                <a:gd name="T29" fmla="*/ 3656 h 3936"/>
                <a:gd name="T30" fmla="*/ 2030 w 5328"/>
                <a:gd name="T31" fmla="*/ 3563 h 3936"/>
                <a:gd name="T32" fmla="*/ 2330 w 5328"/>
                <a:gd name="T33" fmla="*/ 3837 h 3936"/>
                <a:gd name="T34" fmla="*/ 2723 w 5328"/>
                <a:gd name="T35" fmla="*/ 3936 h 3936"/>
                <a:gd name="T36" fmla="*/ 2987 w 5328"/>
                <a:gd name="T37" fmla="*/ 3893 h 3936"/>
                <a:gd name="T38" fmla="*/ 3219 w 5328"/>
                <a:gd name="T39" fmla="*/ 3771 h 3936"/>
                <a:gd name="T40" fmla="*/ 3439 w 5328"/>
                <a:gd name="T41" fmla="*/ 3526 h 3936"/>
                <a:gd name="T42" fmla="*/ 3564 w 5328"/>
                <a:gd name="T43" fmla="*/ 3370 h 3936"/>
                <a:gd name="T44" fmla="*/ 3936 w 5328"/>
                <a:gd name="T45" fmla="*/ 3452 h 3936"/>
                <a:gd name="T46" fmla="*/ 4207 w 5328"/>
                <a:gd name="T47" fmla="*/ 3383 h 3936"/>
                <a:gd name="T48" fmla="*/ 4425 w 5328"/>
                <a:gd name="T49" fmla="*/ 3221 h 3936"/>
                <a:gd name="T50" fmla="*/ 4567 w 5328"/>
                <a:gd name="T51" fmla="*/ 2988 h 3936"/>
                <a:gd name="T52" fmla="*/ 4611 w 5328"/>
                <a:gd name="T53" fmla="*/ 2741 h 3936"/>
                <a:gd name="T54" fmla="*/ 4896 w 5328"/>
                <a:gd name="T55" fmla="*/ 2645 h 3936"/>
                <a:gd name="T56" fmla="*/ 5124 w 5328"/>
                <a:gd name="T57" fmla="*/ 2459 h 3936"/>
                <a:gd name="T58" fmla="*/ 5274 w 5328"/>
                <a:gd name="T59" fmla="*/ 2207 h 3936"/>
                <a:gd name="T60" fmla="*/ 5328 w 5328"/>
                <a:gd name="T61" fmla="*/ 1908 h 3936"/>
                <a:gd name="T62" fmla="*/ 5284 w 5328"/>
                <a:gd name="T63" fmla="*/ 1638 h 3936"/>
                <a:gd name="T64" fmla="*/ 5155 w 5328"/>
                <a:gd name="T65" fmla="*/ 1396 h 3936"/>
                <a:gd name="T66" fmla="*/ 5206 w 5328"/>
                <a:gd name="T67" fmla="*/ 1169 h 3936"/>
                <a:gd name="T68" fmla="*/ 5180 w 5328"/>
                <a:gd name="T69" fmla="*/ 946 h 3936"/>
                <a:gd name="T70" fmla="*/ 5001 w 5328"/>
                <a:gd name="T71" fmla="*/ 653 h 3936"/>
                <a:gd name="T72" fmla="*/ 4722 w 5328"/>
                <a:gd name="T73" fmla="*/ 495 h 3936"/>
                <a:gd name="T74" fmla="*/ 4651 w 5328"/>
                <a:gd name="T75" fmla="*/ 296 h 3936"/>
                <a:gd name="T76" fmla="*/ 4366 w 5328"/>
                <a:gd name="T77" fmla="*/ 46 h 3936"/>
                <a:gd name="T78" fmla="*/ 4162 w 5328"/>
                <a:gd name="T79" fmla="*/ 1 h 3936"/>
                <a:gd name="T80" fmla="*/ 3913 w 5328"/>
                <a:gd name="T81" fmla="*/ 43 h 3936"/>
                <a:gd name="T82" fmla="*/ 3700 w 5328"/>
                <a:gd name="T83" fmla="*/ 188 h 3936"/>
                <a:gd name="T84" fmla="*/ 3543 w 5328"/>
                <a:gd name="T85" fmla="*/ 87 h 3936"/>
                <a:gd name="T86" fmla="*/ 3313 w 5328"/>
                <a:gd name="T87" fmla="*/ 4 h 3936"/>
                <a:gd name="T88" fmla="*/ 3033 w 5328"/>
                <a:gd name="T89" fmla="*/ 46 h 3936"/>
                <a:gd name="T90" fmla="*/ 2808 w 5328"/>
                <a:gd name="T91" fmla="*/ 234 h 3936"/>
                <a:gd name="T92" fmla="*/ 2643 w 5328"/>
                <a:gd name="T93" fmla="*/ 211 h 3936"/>
                <a:gd name="T94" fmla="*/ 2404 w 5328"/>
                <a:gd name="T95" fmla="*/ 125 h 3936"/>
                <a:gd name="T96" fmla="*/ 2089 w 5328"/>
                <a:gd name="T97" fmla="*/ 156 h 3936"/>
                <a:gd name="T98" fmla="*/ 1803 w 5328"/>
                <a:gd name="T99" fmla="*/ 357 h 3936"/>
                <a:gd name="T100" fmla="*/ 1522 w 5328"/>
                <a:gd name="T101" fmla="*/ 388 h 3936"/>
                <a:gd name="T102" fmla="*/ 1136 w 5328"/>
                <a:gd name="T103" fmla="*/ 376 h 3936"/>
                <a:gd name="T104" fmla="*/ 839 w 5328"/>
                <a:gd name="T105" fmla="*/ 502 h 3936"/>
                <a:gd name="T106" fmla="*/ 614 w 5328"/>
                <a:gd name="T107" fmla="*/ 728 h 3936"/>
                <a:gd name="T108" fmla="*/ 489 w 5328"/>
                <a:gd name="T109" fmla="*/ 1028 h 3936"/>
                <a:gd name="T110" fmla="*/ 479 w 5328"/>
                <a:gd name="T111" fmla="*/ 1309 h 3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328" h="3936">
                  <a:moveTo>
                    <a:pt x="481" y="1308"/>
                  </a:moveTo>
                  <a:lnTo>
                    <a:pt x="456" y="1311"/>
                  </a:lnTo>
                  <a:lnTo>
                    <a:pt x="430" y="1316"/>
                  </a:lnTo>
                  <a:lnTo>
                    <a:pt x="406" y="1321"/>
                  </a:lnTo>
                  <a:lnTo>
                    <a:pt x="382" y="1328"/>
                  </a:lnTo>
                  <a:lnTo>
                    <a:pt x="358" y="1336"/>
                  </a:lnTo>
                  <a:lnTo>
                    <a:pt x="335" y="1345"/>
                  </a:lnTo>
                  <a:lnTo>
                    <a:pt x="312" y="1355"/>
                  </a:lnTo>
                  <a:lnTo>
                    <a:pt x="290" y="1365"/>
                  </a:lnTo>
                  <a:lnTo>
                    <a:pt x="248" y="1390"/>
                  </a:lnTo>
                  <a:lnTo>
                    <a:pt x="208" y="1418"/>
                  </a:lnTo>
                  <a:lnTo>
                    <a:pt x="172" y="1450"/>
                  </a:lnTo>
                  <a:lnTo>
                    <a:pt x="138" y="1484"/>
                  </a:lnTo>
                  <a:lnTo>
                    <a:pt x="107" y="1522"/>
                  </a:lnTo>
                  <a:lnTo>
                    <a:pt x="80" y="1562"/>
                  </a:lnTo>
                  <a:lnTo>
                    <a:pt x="56" y="1605"/>
                  </a:lnTo>
                  <a:lnTo>
                    <a:pt x="46" y="1627"/>
                  </a:lnTo>
                  <a:lnTo>
                    <a:pt x="37" y="1650"/>
                  </a:lnTo>
                  <a:lnTo>
                    <a:pt x="28" y="1673"/>
                  </a:lnTo>
                  <a:lnTo>
                    <a:pt x="21" y="1697"/>
                  </a:lnTo>
                  <a:lnTo>
                    <a:pt x="15" y="1721"/>
                  </a:lnTo>
                  <a:lnTo>
                    <a:pt x="9" y="1745"/>
                  </a:lnTo>
                  <a:lnTo>
                    <a:pt x="5" y="1770"/>
                  </a:lnTo>
                  <a:lnTo>
                    <a:pt x="2" y="1795"/>
                  </a:lnTo>
                  <a:lnTo>
                    <a:pt x="1" y="1821"/>
                  </a:lnTo>
                  <a:lnTo>
                    <a:pt x="0" y="1847"/>
                  </a:lnTo>
                  <a:lnTo>
                    <a:pt x="1" y="1883"/>
                  </a:lnTo>
                  <a:lnTo>
                    <a:pt x="5" y="1918"/>
                  </a:lnTo>
                  <a:lnTo>
                    <a:pt x="10" y="1953"/>
                  </a:lnTo>
                  <a:lnTo>
                    <a:pt x="18" y="1988"/>
                  </a:lnTo>
                  <a:lnTo>
                    <a:pt x="28" y="2022"/>
                  </a:lnTo>
                  <a:lnTo>
                    <a:pt x="41" y="2055"/>
                  </a:lnTo>
                  <a:lnTo>
                    <a:pt x="55" y="2086"/>
                  </a:lnTo>
                  <a:lnTo>
                    <a:pt x="71" y="2117"/>
                  </a:lnTo>
                  <a:lnTo>
                    <a:pt x="89" y="2147"/>
                  </a:lnTo>
                  <a:lnTo>
                    <a:pt x="109" y="2176"/>
                  </a:lnTo>
                  <a:lnTo>
                    <a:pt x="131" y="2203"/>
                  </a:lnTo>
                  <a:lnTo>
                    <a:pt x="154" y="2229"/>
                  </a:lnTo>
                  <a:lnTo>
                    <a:pt x="180" y="2253"/>
                  </a:lnTo>
                  <a:lnTo>
                    <a:pt x="207" y="2276"/>
                  </a:lnTo>
                  <a:lnTo>
                    <a:pt x="235" y="2297"/>
                  </a:lnTo>
                  <a:lnTo>
                    <a:pt x="265" y="2316"/>
                  </a:lnTo>
                  <a:lnTo>
                    <a:pt x="262" y="2309"/>
                  </a:lnTo>
                  <a:lnTo>
                    <a:pt x="229" y="2348"/>
                  </a:lnTo>
                  <a:lnTo>
                    <a:pt x="214" y="2368"/>
                  </a:lnTo>
                  <a:lnTo>
                    <a:pt x="200" y="2390"/>
                  </a:lnTo>
                  <a:lnTo>
                    <a:pt x="187" y="2411"/>
                  </a:lnTo>
                  <a:lnTo>
                    <a:pt x="175" y="2434"/>
                  </a:lnTo>
                  <a:lnTo>
                    <a:pt x="164" y="2456"/>
                  </a:lnTo>
                  <a:lnTo>
                    <a:pt x="155" y="2480"/>
                  </a:lnTo>
                  <a:lnTo>
                    <a:pt x="146" y="2503"/>
                  </a:lnTo>
                  <a:lnTo>
                    <a:pt x="138" y="2527"/>
                  </a:lnTo>
                  <a:lnTo>
                    <a:pt x="132" y="2552"/>
                  </a:lnTo>
                  <a:lnTo>
                    <a:pt x="127" y="2577"/>
                  </a:lnTo>
                  <a:lnTo>
                    <a:pt x="122" y="2602"/>
                  </a:lnTo>
                  <a:lnTo>
                    <a:pt x="119" y="2627"/>
                  </a:lnTo>
                  <a:lnTo>
                    <a:pt x="118" y="2652"/>
                  </a:lnTo>
                  <a:lnTo>
                    <a:pt x="117" y="2678"/>
                  </a:lnTo>
                  <a:lnTo>
                    <a:pt x="118" y="2706"/>
                  </a:lnTo>
                  <a:lnTo>
                    <a:pt x="120" y="2733"/>
                  </a:lnTo>
                  <a:lnTo>
                    <a:pt x="123" y="2760"/>
                  </a:lnTo>
                  <a:lnTo>
                    <a:pt x="128" y="2787"/>
                  </a:lnTo>
                  <a:lnTo>
                    <a:pt x="134" y="2813"/>
                  </a:lnTo>
                  <a:lnTo>
                    <a:pt x="141" y="2838"/>
                  </a:lnTo>
                  <a:lnTo>
                    <a:pt x="150" y="2863"/>
                  </a:lnTo>
                  <a:lnTo>
                    <a:pt x="159" y="2888"/>
                  </a:lnTo>
                  <a:lnTo>
                    <a:pt x="170" y="2912"/>
                  </a:lnTo>
                  <a:lnTo>
                    <a:pt x="182" y="2935"/>
                  </a:lnTo>
                  <a:lnTo>
                    <a:pt x="195" y="2958"/>
                  </a:lnTo>
                  <a:lnTo>
                    <a:pt x="209" y="2980"/>
                  </a:lnTo>
                  <a:lnTo>
                    <a:pt x="224" y="3001"/>
                  </a:lnTo>
                  <a:lnTo>
                    <a:pt x="240" y="3021"/>
                  </a:lnTo>
                  <a:lnTo>
                    <a:pt x="275" y="3059"/>
                  </a:lnTo>
                  <a:lnTo>
                    <a:pt x="313" y="3094"/>
                  </a:lnTo>
                  <a:lnTo>
                    <a:pt x="333" y="3110"/>
                  </a:lnTo>
                  <a:lnTo>
                    <a:pt x="354" y="3125"/>
                  </a:lnTo>
                  <a:lnTo>
                    <a:pt x="376" y="3139"/>
                  </a:lnTo>
                  <a:lnTo>
                    <a:pt x="399" y="3152"/>
                  </a:lnTo>
                  <a:lnTo>
                    <a:pt x="422" y="3164"/>
                  </a:lnTo>
                  <a:lnTo>
                    <a:pt x="446" y="3175"/>
                  </a:lnTo>
                  <a:lnTo>
                    <a:pt x="470" y="3184"/>
                  </a:lnTo>
                  <a:lnTo>
                    <a:pt x="495" y="3193"/>
                  </a:lnTo>
                  <a:lnTo>
                    <a:pt x="521" y="3200"/>
                  </a:lnTo>
                  <a:lnTo>
                    <a:pt x="547" y="3206"/>
                  </a:lnTo>
                  <a:lnTo>
                    <a:pt x="573" y="3211"/>
                  </a:lnTo>
                  <a:lnTo>
                    <a:pt x="600" y="3214"/>
                  </a:lnTo>
                  <a:lnTo>
                    <a:pt x="627" y="3216"/>
                  </a:lnTo>
                  <a:lnTo>
                    <a:pt x="655" y="3217"/>
                  </a:lnTo>
                  <a:lnTo>
                    <a:pt x="687" y="3216"/>
                  </a:lnTo>
                  <a:lnTo>
                    <a:pt x="718" y="3213"/>
                  </a:lnTo>
                  <a:lnTo>
                    <a:pt x="715" y="3217"/>
                  </a:lnTo>
                  <a:lnTo>
                    <a:pt x="748" y="3272"/>
                  </a:lnTo>
                  <a:lnTo>
                    <a:pt x="785" y="3324"/>
                  </a:lnTo>
                  <a:lnTo>
                    <a:pt x="825" y="3373"/>
                  </a:lnTo>
                  <a:lnTo>
                    <a:pt x="867" y="3419"/>
                  </a:lnTo>
                  <a:lnTo>
                    <a:pt x="913" y="3462"/>
                  </a:lnTo>
                  <a:lnTo>
                    <a:pt x="961" y="3501"/>
                  </a:lnTo>
                  <a:lnTo>
                    <a:pt x="1011" y="3538"/>
                  </a:lnTo>
                  <a:lnTo>
                    <a:pt x="1064" y="3571"/>
                  </a:lnTo>
                  <a:lnTo>
                    <a:pt x="1118" y="3600"/>
                  </a:lnTo>
                  <a:lnTo>
                    <a:pt x="1174" y="3626"/>
                  </a:lnTo>
                  <a:lnTo>
                    <a:pt x="1232" y="3648"/>
                  </a:lnTo>
                  <a:lnTo>
                    <a:pt x="1292" y="3667"/>
                  </a:lnTo>
                  <a:lnTo>
                    <a:pt x="1322" y="3674"/>
                  </a:lnTo>
                  <a:lnTo>
                    <a:pt x="1353" y="3681"/>
                  </a:lnTo>
                  <a:lnTo>
                    <a:pt x="1383" y="3687"/>
                  </a:lnTo>
                  <a:lnTo>
                    <a:pt x="1415" y="3692"/>
                  </a:lnTo>
                  <a:lnTo>
                    <a:pt x="1446" y="3695"/>
                  </a:lnTo>
                  <a:lnTo>
                    <a:pt x="1477" y="3698"/>
                  </a:lnTo>
                  <a:lnTo>
                    <a:pt x="1509" y="3699"/>
                  </a:lnTo>
                  <a:lnTo>
                    <a:pt x="1541" y="3700"/>
                  </a:lnTo>
                  <a:lnTo>
                    <a:pt x="1573" y="3699"/>
                  </a:lnTo>
                  <a:lnTo>
                    <a:pt x="1606" y="3698"/>
                  </a:lnTo>
                  <a:lnTo>
                    <a:pt x="1638" y="3695"/>
                  </a:lnTo>
                  <a:lnTo>
                    <a:pt x="1670" y="3691"/>
                  </a:lnTo>
                  <a:lnTo>
                    <a:pt x="1702" y="3686"/>
                  </a:lnTo>
                  <a:lnTo>
                    <a:pt x="1733" y="3680"/>
                  </a:lnTo>
                  <a:lnTo>
                    <a:pt x="1764" y="3673"/>
                  </a:lnTo>
                  <a:lnTo>
                    <a:pt x="1795" y="3665"/>
                  </a:lnTo>
                  <a:lnTo>
                    <a:pt x="1826" y="3656"/>
                  </a:lnTo>
                  <a:lnTo>
                    <a:pt x="1857" y="3646"/>
                  </a:lnTo>
                  <a:lnTo>
                    <a:pt x="1887" y="3635"/>
                  </a:lnTo>
                  <a:lnTo>
                    <a:pt x="1916" y="3622"/>
                  </a:lnTo>
                  <a:lnTo>
                    <a:pt x="1946" y="3609"/>
                  </a:lnTo>
                  <a:lnTo>
                    <a:pt x="1975" y="3595"/>
                  </a:lnTo>
                  <a:lnTo>
                    <a:pt x="2003" y="3579"/>
                  </a:lnTo>
                  <a:lnTo>
                    <a:pt x="2031" y="3563"/>
                  </a:lnTo>
                  <a:lnTo>
                    <a:pt x="2030" y="3563"/>
                  </a:lnTo>
                  <a:lnTo>
                    <a:pt x="2060" y="3606"/>
                  </a:lnTo>
                  <a:lnTo>
                    <a:pt x="2093" y="3646"/>
                  </a:lnTo>
                  <a:lnTo>
                    <a:pt x="2127" y="3684"/>
                  </a:lnTo>
                  <a:lnTo>
                    <a:pt x="2164" y="3720"/>
                  </a:lnTo>
                  <a:lnTo>
                    <a:pt x="2203" y="3753"/>
                  </a:lnTo>
                  <a:lnTo>
                    <a:pt x="2243" y="3784"/>
                  </a:lnTo>
                  <a:lnTo>
                    <a:pt x="2286" y="3812"/>
                  </a:lnTo>
                  <a:lnTo>
                    <a:pt x="2330" y="3837"/>
                  </a:lnTo>
                  <a:lnTo>
                    <a:pt x="2375" y="3860"/>
                  </a:lnTo>
                  <a:lnTo>
                    <a:pt x="2422" y="3880"/>
                  </a:lnTo>
                  <a:lnTo>
                    <a:pt x="2469" y="3897"/>
                  </a:lnTo>
                  <a:lnTo>
                    <a:pt x="2518" y="3911"/>
                  </a:lnTo>
                  <a:lnTo>
                    <a:pt x="2568" y="3922"/>
                  </a:lnTo>
                  <a:lnTo>
                    <a:pt x="2619" y="3930"/>
                  </a:lnTo>
                  <a:lnTo>
                    <a:pt x="2670" y="3934"/>
                  </a:lnTo>
                  <a:lnTo>
                    <a:pt x="2723" y="3936"/>
                  </a:lnTo>
                  <a:lnTo>
                    <a:pt x="2757" y="3935"/>
                  </a:lnTo>
                  <a:lnTo>
                    <a:pt x="2791" y="3933"/>
                  </a:lnTo>
                  <a:lnTo>
                    <a:pt x="2825" y="3930"/>
                  </a:lnTo>
                  <a:lnTo>
                    <a:pt x="2858" y="3925"/>
                  </a:lnTo>
                  <a:lnTo>
                    <a:pt x="2891" y="3919"/>
                  </a:lnTo>
                  <a:lnTo>
                    <a:pt x="2924" y="3911"/>
                  </a:lnTo>
                  <a:lnTo>
                    <a:pt x="2956" y="3903"/>
                  </a:lnTo>
                  <a:lnTo>
                    <a:pt x="2987" y="3893"/>
                  </a:lnTo>
                  <a:lnTo>
                    <a:pt x="3019" y="3881"/>
                  </a:lnTo>
                  <a:lnTo>
                    <a:pt x="3049" y="3869"/>
                  </a:lnTo>
                  <a:lnTo>
                    <a:pt x="3079" y="3856"/>
                  </a:lnTo>
                  <a:lnTo>
                    <a:pt x="3109" y="3841"/>
                  </a:lnTo>
                  <a:lnTo>
                    <a:pt x="3137" y="3825"/>
                  </a:lnTo>
                  <a:lnTo>
                    <a:pt x="3165" y="3808"/>
                  </a:lnTo>
                  <a:lnTo>
                    <a:pt x="3193" y="3790"/>
                  </a:lnTo>
                  <a:lnTo>
                    <a:pt x="3219" y="3771"/>
                  </a:lnTo>
                  <a:lnTo>
                    <a:pt x="3245" y="3751"/>
                  </a:lnTo>
                  <a:lnTo>
                    <a:pt x="3270" y="3729"/>
                  </a:lnTo>
                  <a:lnTo>
                    <a:pt x="3318" y="3684"/>
                  </a:lnTo>
                  <a:lnTo>
                    <a:pt x="3362" y="3635"/>
                  </a:lnTo>
                  <a:lnTo>
                    <a:pt x="3383" y="3609"/>
                  </a:lnTo>
                  <a:lnTo>
                    <a:pt x="3402" y="3583"/>
                  </a:lnTo>
                  <a:lnTo>
                    <a:pt x="3421" y="3555"/>
                  </a:lnTo>
                  <a:lnTo>
                    <a:pt x="3439" y="3526"/>
                  </a:lnTo>
                  <a:lnTo>
                    <a:pt x="3455" y="3497"/>
                  </a:lnTo>
                  <a:lnTo>
                    <a:pt x="3470" y="3467"/>
                  </a:lnTo>
                  <a:lnTo>
                    <a:pt x="3485" y="3437"/>
                  </a:lnTo>
                  <a:lnTo>
                    <a:pt x="3498" y="3405"/>
                  </a:lnTo>
                  <a:lnTo>
                    <a:pt x="3509" y="3373"/>
                  </a:lnTo>
                  <a:lnTo>
                    <a:pt x="3520" y="3340"/>
                  </a:lnTo>
                  <a:lnTo>
                    <a:pt x="3521" y="3345"/>
                  </a:lnTo>
                  <a:lnTo>
                    <a:pt x="3564" y="3370"/>
                  </a:lnTo>
                  <a:lnTo>
                    <a:pt x="3609" y="3392"/>
                  </a:lnTo>
                  <a:lnTo>
                    <a:pt x="3655" y="3410"/>
                  </a:lnTo>
                  <a:lnTo>
                    <a:pt x="3702" y="3426"/>
                  </a:lnTo>
                  <a:lnTo>
                    <a:pt x="3750" y="3438"/>
                  </a:lnTo>
                  <a:lnTo>
                    <a:pt x="3799" y="3446"/>
                  </a:lnTo>
                  <a:lnTo>
                    <a:pt x="3849" y="3451"/>
                  </a:lnTo>
                  <a:lnTo>
                    <a:pt x="3899" y="3453"/>
                  </a:lnTo>
                  <a:lnTo>
                    <a:pt x="3936" y="3452"/>
                  </a:lnTo>
                  <a:lnTo>
                    <a:pt x="3972" y="3449"/>
                  </a:lnTo>
                  <a:lnTo>
                    <a:pt x="4007" y="3445"/>
                  </a:lnTo>
                  <a:lnTo>
                    <a:pt x="4042" y="3439"/>
                  </a:lnTo>
                  <a:lnTo>
                    <a:pt x="4076" y="3431"/>
                  </a:lnTo>
                  <a:lnTo>
                    <a:pt x="4110" y="3421"/>
                  </a:lnTo>
                  <a:lnTo>
                    <a:pt x="4143" y="3410"/>
                  </a:lnTo>
                  <a:lnTo>
                    <a:pt x="4175" y="3397"/>
                  </a:lnTo>
                  <a:lnTo>
                    <a:pt x="4207" y="3383"/>
                  </a:lnTo>
                  <a:lnTo>
                    <a:pt x="4237" y="3368"/>
                  </a:lnTo>
                  <a:lnTo>
                    <a:pt x="4267" y="3350"/>
                  </a:lnTo>
                  <a:lnTo>
                    <a:pt x="4296" y="3332"/>
                  </a:lnTo>
                  <a:lnTo>
                    <a:pt x="4324" y="3312"/>
                  </a:lnTo>
                  <a:lnTo>
                    <a:pt x="4351" y="3291"/>
                  </a:lnTo>
                  <a:lnTo>
                    <a:pt x="4377" y="3269"/>
                  </a:lnTo>
                  <a:lnTo>
                    <a:pt x="4401" y="3245"/>
                  </a:lnTo>
                  <a:lnTo>
                    <a:pt x="4425" y="3221"/>
                  </a:lnTo>
                  <a:lnTo>
                    <a:pt x="4447" y="3195"/>
                  </a:lnTo>
                  <a:lnTo>
                    <a:pt x="4469" y="3168"/>
                  </a:lnTo>
                  <a:lnTo>
                    <a:pt x="4488" y="3140"/>
                  </a:lnTo>
                  <a:lnTo>
                    <a:pt x="4507" y="3112"/>
                  </a:lnTo>
                  <a:lnTo>
                    <a:pt x="4524" y="3082"/>
                  </a:lnTo>
                  <a:lnTo>
                    <a:pt x="4540" y="3051"/>
                  </a:lnTo>
                  <a:lnTo>
                    <a:pt x="4554" y="3020"/>
                  </a:lnTo>
                  <a:lnTo>
                    <a:pt x="4567" y="2988"/>
                  </a:lnTo>
                  <a:lnTo>
                    <a:pt x="4579" y="2954"/>
                  </a:lnTo>
                  <a:lnTo>
                    <a:pt x="4588" y="2921"/>
                  </a:lnTo>
                  <a:lnTo>
                    <a:pt x="4597" y="2886"/>
                  </a:lnTo>
                  <a:lnTo>
                    <a:pt x="4603" y="2851"/>
                  </a:lnTo>
                  <a:lnTo>
                    <a:pt x="4608" y="2816"/>
                  </a:lnTo>
                  <a:lnTo>
                    <a:pt x="4611" y="2780"/>
                  </a:lnTo>
                  <a:lnTo>
                    <a:pt x="4612" y="2743"/>
                  </a:lnTo>
                  <a:lnTo>
                    <a:pt x="4611" y="2741"/>
                  </a:lnTo>
                  <a:lnTo>
                    <a:pt x="4649" y="2735"/>
                  </a:lnTo>
                  <a:lnTo>
                    <a:pt x="4687" y="2726"/>
                  </a:lnTo>
                  <a:lnTo>
                    <a:pt x="4724" y="2717"/>
                  </a:lnTo>
                  <a:lnTo>
                    <a:pt x="4760" y="2705"/>
                  </a:lnTo>
                  <a:lnTo>
                    <a:pt x="4795" y="2692"/>
                  </a:lnTo>
                  <a:lnTo>
                    <a:pt x="4830" y="2678"/>
                  </a:lnTo>
                  <a:lnTo>
                    <a:pt x="4864" y="2662"/>
                  </a:lnTo>
                  <a:lnTo>
                    <a:pt x="4896" y="2645"/>
                  </a:lnTo>
                  <a:lnTo>
                    <a:pt x="4928" y="2626"/>
                  </a:lnTo>
                  <a:lnTo>
                    <a:pt x="4959" y="2606"/>
                  </a:lnTo>
                  <a:lnTo>
                    <a:pt x="4989" y="2584"/>
                  </a:lnTo>
                  <a:lnTo>
                    <a:pt x="5019" y="2562"/>
                  </a:lnTo>
                  <a:lnTo>
                    <a:pt x="5046" y="2538"/>
                  </a:lnTo>
                  <a:lnTo>
                    <a:pt x="5073" y="2513"/>
                  </a:lnTo>
                  <a:lnTo>
                    <a:pt x="5099" y="2487"/>
                  </a:lnTo>
                  <a:lnTo>
                    <a:pt x="5124" y="2459"/>
                  </a:lnTo>
                  <a:lnTo>
                    <a:pt x="5147" y="2431"/>
                  </a:lnTo>
                  <a:lnTo>
                    <a:pt x="5169" y="2402"/>
                  </a:lnTo>
                  <a:lnTo>
                    <a:pt x="5190" y="2371"/>
                  </a:lnTo>
                  <a:lnTo>
                    <a:pt x="5210" y="2340"/>
                  </a:lnTo>
                  <a:lnTo>
                    <a:pt x="5228" y="2308"/>
                  </a:lnTo>
                  <a:lnTo>
                    <a:pt x="5245" y="2275"/>
                  </a:lnTo>
                  <a:lnTo>
                    <a:pt x="5260" y="2241"/>
                  </a:lnTo>
                  <a:lnTo>
                    <a:pt x="5274" y="2207"/>
                  </a:lnTo>
                  <a:lnTo>
                    <a:pt x="5286" y="2172"/>
                  </a:lnTo>
                  <a:lnTo>
                    <a:pt x="5297" y="2136"/>
                  </a:lnTo>
                  <a:lnTo>
                    <a:pt x="5306" y="2099"/>
                  </a:lnTo>
                  <a:lnTo>
                    <a:pt x="5314" y="2062"/>
                  </a:lnTo>
                  <a:lnTo>
                    <a:pt x="5320" y="2025"/>
                  </a:lnTo>
                  <a:lnTo>
                    <a:pt x="5324" y="1987"/>
                  </a:lnTo>
                  <a:lnTo>
                    <a:pt x="5327" y="1947"/>
                  </a:lnTo>
                  <a:lnTo>
                    <a:pt x="5328" y="1908"/>
                  </a:lnTo>
                  <a:lnTo>
                    <a:pt x="5327" y="1873"/>
                  </a:lnTo>
                  <a:lnTo>
                    <a:pt x="5325" y="1839"/>
                  </a:lnTo>
                  <a:lnTo>
                    <a:pt x="5322" y="1805"/>
                  </a:lnTo>
                  <a:lnTo>
                    <a:pt x="5317" y="1771"/>
                  </a:lnTo>
                  <a:lnTo>
                    <a:pt x="5310" y="1737"/>
                  </a:lnTo>
                  <a:lnTo>
                    <a:pt x="5303" y="1703"/>
                  </a:lnTo>
                  <a:lnTo>
                    <a:pt x="5294" y="1670"/>
                  </a:lnTo>
                  <a:lnTo>
                    <a:pt x="5284" y="1638"/>
                  </a:lnTo>
                  <a:lnTo>
                    <a:pt x="5272" y="1606"/>
                  </a:lnTo>
                  <a:lnTo>
                    <a:pt x="5259" y="1574"/>
                  </a:lnTo>
                  <a:lnTo>
                    <a:pt x="5245" y="1543"/>
                  </a:lnTo>
                  <a:lnTo>
                    <a:pt x="5229" y="1512"/>
                  </a:lnTo>
                  <a:lnTo>
                    <a:pt x="5213" y="1482"/>
                  </a:lnTo>
                  <a:lnTo>
                    <a:pt x="5195" y="1453"/>
                  </a:lnTo>
                  <a:lnTo>
                    <a:pt x="5175" y="1424"/>
                  </a:lnTo>
                  <a:lnTo>
                    <a:pt x="5155" y="1396"/>
                  </a:lnTo>
                  <a:lnTo>
                    <a:pt x="5154" y="1396"/>
                  </a:lnTo>
                  <a:lnTo>
                    <a:pt x="5166" y="1365"/>
                  </a:lnTo>
                  <a:lnTo>
                    <a:pt x="5177" y="1333"/>
                  </a:lnTo>
                  <a:lnTo>
                    <a:pt x="5186" y="1301"/>
                  </a:lnTo>
                  <a:lnTo>
                    <a:pt x="5194" y="1268"/>
                  </a:lnTo>
                  <a:lnTo>
                    <a:pt x="5199" y="1235"/>
                  </a:lnTo>
                  <a:lnTo>
                    <a:pt x="5204" y="1202"/>
                  </a:lnTo>
                  <a:lnTo>
                    <a:pt x="5206" y="1169"/>
                  </a:lnTo>
                  <a:lnTo>
                    <a:pt x="5207" y="1135"/>
                  </a:lnTo>
                  <a:lnTo>
                    <a:pt x="5206" y="1107"/>
                  </a:lnTo>
                  <a:lnTo>
                    <a:pt x="5205" y="1079"/>
                  </a:lnTo>
                  <a:lnTo>
                    <a:pt x="5202" y="1052"/>
                  </a:lnTo>
                  <a:lnTo>
                    <a:pt x="5198" y="1025"/>
                  </a:lnTo>
                  <a:lnTo>
                    <a:pt x="5193" y="998"/>
                  </a:lnTo>
                  <a:lnTo>
                    <a:pt x="5187" y="972"/>
                  </a:lnTo>
                  <a:lnTo>
                    <a:pt x="5180" y="946"/>
                  </a:lnTo>
                  <a:lnTo>
                    <a:pt x="5171" y="920"/>
                  </a:lnTo>
                  <a:lnTo>
                    <a:pt x="5162" y="895"/>
                  </a:lnTo>
                  <a:lnTo>
                    <a:pt x="5152" y="870"/>
                  </a:lnTo>
                  <a:lnTo>
                    <a:pt x="5129" y="822"/>
                  </a:lnTo>
                  <a:lnTo>
                    <a:pt x="5102" y="776"/>
                  </a:lnTo>
                  <a:lnTo>
                    <a:pt x="5072" y="733"/>
                  </a:lnTo>
                  <a:lnTo>
                    <a:pt x="5038" y="692"/>
                  </a:lnTo>
                  <a:lnTo>
                    <a:pt x="5001" y="653"/>
                  </a:lnTo>
                  <a:lnTo>
                    <a:pt x="4961" y="618"/>
                  </a:lnTo>
                  <a:lnTo>
                    <a:pt x="4918" y="586"/>
                  </a:lnTo>
                  <a:lnTo>
                    <a:pt x="4873" y="558"/>
                  </a:lnTo>
                  <a:lnTo>
                    <a:pt x="4825" y="533"/>
                  </a:lnTo>
                  <a:lnTo>
                    <a:pt x="4800" y="522"/>
                  </a:lnTo>
                  <a:lnTo>
                    <a:pt x="4775" y="512"/>
                  </a:lnTo>
                  <a:lnTo>
                    <a:pt x="4749" y="503"/>
                  </a:lnTo>
                  <a:lnTo>
                    <a:pt x="4722" y="495"/>
                  </a:lnTo>
                  <a:lnTo>
                    <a:pt x="4724" y="494"/>
                  </a:lnTo>
                  <a:lnTo>
                    <a:pt x="4719" y="467"/>
                  </a:lnTo>
                  <a:lnTo>
                    <a:pt x="4712" y="441"/>
                  </a:lnTo>
                  <a:lnTo>
                    <a:pt x="4705" y="416"/>
                  </a:lnTo>
                  <a:lnTo>
                    <a:pt x="4696" y="391"/>
                  </a:lnTo>
                  <a:lnTo>
                    <a:pt x="4686" y="366"/>
                  </a:lnTo>
                  <a:lnTo>
                    <a:pt x="4676" y="342"/>
                  </a:lnTo>
                  <a:lnTo>
                    <a:pt x="4651" y="296"/>
                  </a:lnTo>
                  <a:lnTo>
                    <a:pt x="4623" y="253"/>
                  </a:lnTo>
                  <a:lnTo>
                    <a:pt x="4591" y="212"/>
                  </a:lnTo>
                  <a:lnTo>
                    <a:pt x="4557" y="174"/>
                  </a:lnTo>
                  <a:lnTo>
                    <a:pt x="4519" y="140"/>
                  </a:lnTo>
                  <a:lnTo>
                    <a:pt x="4478" y="109"/>
                  </a:lnTo>
                  <a:lnTo>
                    <a:pt x="4435" y="81"/>
                  </a:lnTo>
                  <a:lnTo>
                    <a:pt x="4389" y="57"/>
                  </a:lnTo>
                  <a:lnTo>
                    <a:pt x="4366" y="46"/>
                  </a:lnTo>
                  <a:lnTo>
                    <a:pt x="4342" y="37"/>
                  </a:lnTo>
                  <a:lnTo>
                    <a:pt x="4317" y="29"/>
                  </a:lnTo>
                  <a:lnTo>
                    <a:pt x="4292" y="21"/>
                  </a:lnTo>
                  <a:lnTo>
                    <a:pt x="4267" y="15"/>
                  </a:lnTo>
                  <a:lnTo>
                    <a:pt x="4241" y="10"/>
                  </a:lnTo>
                  <a:lnTo>
                    <a:pt x="4215" y="5"/>
                  </a:lnTo>
                  <a:lnTo>
                    <a:pt x="4189" y="2"/>
                  </a:lnTo>
                  <a:lnTo>
                    <a:pt x="4162" y="1"/>
                  </a:lnTo>
                  <a:lnTo>
                    <a:pt x="4135" y="0"/>
                  </a:lnTo>
                  <a:lnTo>
                    <a:pt x="4102" y="1"/>
                  </a:lnTo>
                  <a:lnTo>
                    <a:pt x="4070" y="4"/>
                  </a:lnTo>
                  <a:lnTo>
                    <a:pt x="4037" y="8"/>
                  </a:lnTo>
                  <a:lnTo>
                    <a:pt x="4005" y="14"/>
                  </a:lnTo>
                  <a:lnTo>
                    <a:pt x="3974" y="22"/>
                  </a:lnTo>
                  <a:lnTo>
                    <a:pt x="3943" y="32"/>
                  </a:lnTo>
                  <a:lnTo>
                    <a:pt x="3913" y="43"/>
                  </a:lnTo>
                  <a:lnTo>
                    <a:pt x="3883" y="56"/>
                  </a:lnTo>
                  <a:lnTo>
                    <a:pt x="3854" y="70"/>
                  </a:lnTo>
                  <a:lnTo>
                    <a:pt x="3826" y="86"/>
                  </a:lnTo>
                  <a:lnTo>
                    <a:pt x="3799" y="103"/>
                  </a:lnTo>
                  <a:lnTo>
                    <a:pt x="3773" y="122"/>
                  </a:lnTo>
                  <a:lnTo>
                    <a:pt x="3747" y="143"/>
                  </a:lnTo>
                  <a:lnTo>
                    <a:pt x="3723" y="164"/>
                  </a:lnTo>
                  <a:lnTo>
                    <a:pt x="3700" y="188"/>
                  </a:lnTo>
                  <a:lnTo>
                    <a:pt x="3678" y="212"/>
                  </a:lnTo>
                  <a:lnTo>
                    <a:pt x="3679" y="213"/>
                  </a:lnTo>
                  <a:lnTo>
                    <a:pt x="3659" y="189"/>
                  </a:lnTo>
                  <a:lnTo>
                    <a:pt x="3638" y="165"/>
                  </a:lnTo>
                  <a:lnTo>
                    <a:pt x="3616" y="144"/>
                  </a:lnTo>
                  <a:lnTo>
                    <a:pt x="3593" y="123"/>
                  </a:lnTo>
                  <a:lnTo>
                    <a:pt x="3568" y="104"/>
                  </a:lnTo>
                  <a:lnTo>
                    <a:pt x="3543" y="87"/>
                  </a:lnTo>
                  <a:lnTo>
                    <a:pt x="3517" y="71"/>
                  </a:lnTo>
                  <a:lnTo>
                    <a:pt x="3490" y="56"/>
                  </a:lnTo>
                  <a:lnTo>
                    <a:pt x="3462" y="43"/>
                  </a:lnTo>
                  <a:lnTo>
                    <a:pt x="3433" y="32"/>
                  </a:lnTo>
                  <a:lnTo>
                    <a:pt x="3404" y="22"/>
                  </a:lnTo>
                  <a:lnTo>
                    <a:pt x="3374" y="14"/>
                  </a:lnTo>
                  <a:lnTo>
                    <a:pt x="3344" y="8"/>
                  </a:lnTo>
                  <a:lnTo>
                    <a:pt x="3313" y="4"/>
                  </a:lnTo>
                  <a:lnTo>
                    <a:pt x="3282" y="1"/>
                  </a:lnTo>
                  <a:lnTo>
                    <a:pt x="3251" y="0"/>
                  </a:lnTo>
                  <a:lnTo>
                    <a:pt x="3213" y="1"/>
                  </a:lnTo>
                  <a:lnTo>
                    <a:pt x="3175" y="5"/>
                  </a:lnTo>
                  <a:lnTo>
                    <a:pt x="3139" y="12"/>
                  </a:lnTo>
                  <a:lnTo>
                    <a:pt x="3102" y="21"/>
                  </a:lnTo>
                  <a:lnTo>
                    <a:pt x="3067" y="33"/>
                  </a:lnTo>
                  <a:lnTo>
                    <a:pt x="3033" y="46"/>
                  </a:lnTo>
                  <a:lnTo>
                    <a:pt x="3000" y="63"/>
                  </a:lnTo>
                  <a:lnTo>
                    <a:pt x="2968" y="81"/>
                  </a:lnTo>
                  <a:lnTo>
                    <a:pt x="2937" y="102"/>
                  </a:lnTo>
                  <a:lnTo>
                    <a:pt x="2908" y="124"/>
                  </a:lnTo>
                  <a:lnTo>
                    <a:pt x="2880" y="149"/>
                  </a:lnTo>
                  <a:lnTo>
                    <a:pt x="2854" y="176"/>
                  </a:lnTo>
                  <a:lnTo>
                    <a:pt x="2830" y="204"/>
                  </a:lnTo>
                  <a:lnTo>
                    <a:pt x="2808" y="234"/>
                  </a:lnTo>
                  <a:lnTo>
                    <a:pt x="2787" y="266"/>
                  </a:lnTo>
                  <a:lnTo>
                    <a:pt x="2769" y="300"/>
                  </a:lnTo>
                  <a:lnTo>
                    <a:pt x="2771" y="309"/>
                  </a:lnTo>
                  <a:lnTo>
                    <a:pt x="2747" y="287"/>
                  </a:lnTo>
                  <a:lnTo>
                    <a:pt x="2723" y="266"/>
                  </a:lnTo>
                  <a:lnTo>
                    <a:pt x="2698" y="246"/>
                  </a:lnTo>
                  <a:lnTo>
                    <a:pt x="2670" y="228"/>
                  </a:lnTo>
                  <a:lnTo>
                    <a:pt x="2643" y="211"/>
                  </a:lnTo>
                  <a:lnTo>
                    <a:pt x="2615" y="195"/>
                  </a:lnTo>
                  <a:lnTo>
                    <a:pt x="2587" y="181"/>
                  </a:lnTo>
                  <a:lnTo>
                    <a:pt x="2558" y="168"/>
                  </a:lnTo>
                  <a:lnTo>
                    <a:pt x="2528" y="156"/>
                  </a:lnTo>
                  <a:lnTo>
                    <a:pt x="2498" y="146"/>
                  </a:lnTo>
                  <a:lnTo>
                    <a:pt x="2467" y="138"/>
                  </a:lnTo>
                  <a:lnTo>
                    <a:pt x="2436" y="131"/>
                  </a:lnTo>
                  <a:lnTo>
                    <a:pt x="2404" y="125"/>
                  </a:lnTo>
                  <a:lnTo>
                    <a:pt x="2373" y="121"/>
                  </a:lnTo>
                  <a:lnTo>
                    <a:pt x="2340" y="119"/>
                  </a:lnTo>
                  <a:lnTo>
                    <a:pt x="2308" y="118"/>
                  </a:lnTo>
                  <a:lnTo>
                    <a:pt x="2263" y="120"/>
                  </a:lnTo>
                  <a:lnTo>
                    <a:pt x="2218" y="124"/>
                  </a:lnTo>
                  <a:lnTo>
                    <a:pt x="2174" y="132"/>
                  </a:lnTo>
                  <a:lnTo>
                    <a:pt x="2131" y="143"/>
                  </a:lnTo>
                  <a:lnTo>
                    <a:pt x="2089" y="156"/>
                  </a:lnTo>
                  <a:lnTo>
                    <a:pt x="2048" y="172"/>
                  </a:lnTo>
                  <a:lnTo>
                    <a:pt x="2008" y="191"/>
                  </a:lnTo>
                  <a:lnTo>
                    <a:pt x="1970" y="213"/>
                  </a:lnTo>
                  <a:lnTo>
                    <a:pt x="1933" y="237"/>
                  </a:lnTo>
                  <a:lnTo>
                    <a:pt x="1897" y="263"/>
                  </a:lnTo>
                  <a:lnTo>
                    <a:pt x="1864" y="292"/>
                  </a:lnTo>
                  <a:lnTo>
                    <a:pt x="1832" y="323"/>
                  </a:lnTo>
                  <a:lnTo>
                    <a:pt x="1803" y="357"/>
                  </a:lnTo>
                  <a:lnTo>
                    <a:pt x="1775" y="393"/>
                  </a:lnTo>
                  <a:lnTo>
                    <a:pt x="1750" y="430"/>
                  </a:lnTo>
                  <a:lnTo>
                    <a:pt x="1727" y="470"/>
                  </a:lnTo>
                  <a:lnTo>
                    <a:pt x="1725" y="474"/>
                  </a:lnTo>
                  <a:lnTo>
                    <a:pt x="1677" y="448"/>
                  </a:lnTo>
                  <a:lnTo>
                    <a:pt x="1626" y="424"/>
                  </a:lnTo>
                  <a:lnTo>
                    <a:pt x="1575" y="405"/>
                  </a:lnTo>
                  <a:lnTo>
                    <a:pt x="1522" y="388"/>
                  </a:lnTo>
                  <a:lnTo>
                    <a:pt x="1469" y="376"/>
                  </a:lnTo>
                  <a:lnTo>
                    <a:pt x="1414" y="366"/>
                  </a:lnTo>
                  <a:lnTo>
                    <a:pt x="1359" y="361"/>
                  </a:lnTo>
                  <a:lnTo>
                    <a:pt x="1304" y="359"/>
                  </a:lnTo>
                  <a:lnTo>
                    <a:pt x="1261" y="360"/>
                  </a:lnTo>
                  <a:lnTo>
                    <a:pt x="1219" y="363"/>
                  </a:lnTo>
                  <a:lnTo>
                    <a:pt x="1177" y="369"/>
                  </a:lnTo>
                  <a:lnTo>
                    <a:pt x="1136" y="376"/>
                  </a:lnTo>
                  <a:lnTo>
                    <a:pt x="1096" y="385"/>
                  </a:lnTo>
                  <a:lnTo>
                    <a:pt x="1056" y="397"/>
                  </a:lnTo>
                  <a:lnTo>
                    <a:pt x="1018" y="410"/>
                  </a:lnTo>
                  <a:lnTo>
                    <a:pt x="980" y="425"/>
                  </a:lnTo>
                  <a:lnTo>
                    <a:pt x="943" y="442"/>
                  </a:lnTo>
                  <a:lnTo>
                    <a:pt x="907" y="460"/>
                  </a:lnTo>
                  <a:lnTo>
                    <a:pt x="872" y="480"/>
                  </a:lnTo>
                  <a:lnTo>
                    <a:pt x="839" y="502"/>
                  </a:lnTo>
                  <a:lnTo>
                    <a:pt x="806" y="525"/>
                  </a:lnTo>
                  <a:lnTo>
                    <a:pt x="775" y="550"/>
                  </a:lnTo>
                  <a:lnTo>
                    <a:pt x="744" y="577"/>
                  </a:lnTo>
                  <a:lnTo>
                    <a:pt x="716" y="604"/>
                  </a:lnTo>
                  <a:lnTo>
                    <a:pt x="688" y="634"/>
                  </a:lnTo>
                  <a:lnTo>
                    <a:pt x="662" y="664"/>
                  </a:lnTo>
                  <a:lnTo>
                    <a:pt x="637" y="696"/>
                  </a:lnTo>
                  <a:lnTo>
                    <a:pt x="614" y="728"/>
                  </a:lnTo>
                  <a:lnTo>
                    <a:pt x="592" y="762"/>
                  </a:lnTo>
                  <a:lnTo>
                    <a:pt x="572" y="798"/>
                  </a:lnTo>
                  <a:lnTo>
                    <a:pt x="554" y="834"/>
                  </a:lnTo>
                  <a:lnTo>
                    <a:pt x="537" y="871"/>
                  </a:lnTo>
                  <a:lnTo>
                    <a:pt x="522" y="909"/>
                  </a:lnTo>
                  <a:lnTo>
                    <a:pt x="509" y="948"/>
                  </a:lnTo>
                  <a:lnTo>
                    <a:pt x="498" y="988"/>
                  </a:lnTo>
                  <a:lnTo>
                    <a:pt x="489" y="1028"/>
                  </a:lnTo>
                  <a:lnTo>
                    <a:pt x="482" y="1069"/>
                  </a:lnTo>
                  <a:lnTo>
                    <a:pt x="476" y="1111"/>
                  </a:lnTo>
                  <a:lnTo>
                    <a:pt x="473" y="1154"/>
                  </a:lnTo>
                  <a:lnTo>
                    <a:pt x="472" y="1197"/>
                  </a:lnTo>
                  <a:lnTo>
                    <a:pt x="472" y="1225"/>
                  </a:lnTo>
                  <a:lnTo>
                    <a:pt x="473" y="1253"/>
                  </a:lnTo>
                  <a:lnTo>
                    <a:pt x="476" y="1281"/>
                  </a:lnTo>
                  <a:lnTo>
                    <a:pt x="479" y="1309"/>
                  </a:lnTo>
                  <a:lnTo>
                    <a:pt x="481" y="1308"/>
                  </a:lnTo>
                  <a:close/>
                </a:path>
              </a:pathLst>
            </a:custGeom>
            <a:solidFill>
              <a:srgbClr val="EAEAEA">
                <a:alpha val="50000"/>
              </a:srgbClr>
            </a:solidFill>
            <a:ln>
              <a:noFill/>
            </a:ln>
            <a:effectLst>
              <a:prstShdw prst="shdw17" dist="17961" dir="2700000">
                <a:srgbClr val="EAEAEA">
                  <a:gamma/>
                  <a:shade val="60000"/>
                  <a:invGamma/>
                </a:srgb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49" name="Freeform 6"/>
            <p:cNvSpPr>
              <a:spLocks/>
            </p:cNvSpPr>
            <p:nvPr/>
          </p:nvSpPr>
          <p:spPr bwMode="auto">
            <a:xfrm>
              <a:off x="1303" y="2524"/>
              <a:ext cx="158" cy="38"/>
            </a:xfrm>
            <a:custGeom>
              <a:avLst/>
              <a:gdLst>
                <a:gd name="T0" fmla="*/ 0 w 312"/>
                <a:gd name="T1" fmla="*/ 0 h 74"/>
                <a:gd name="T2" fmla="*/ 31 w 312"/>
                <a:gd name="T3" fmla="*/ 17 h 74"/>
                <a:gd name="T4" fmla="*/ 64 w 312"/>
                <a:gd name="T5" fmla="*/ 32 h 74"/>
                <a:gd name="T6" fmla="*/ 97 w 312"/>
                <a:gd name="T7" fmla="*/ 45 h 74"/>
                <a:gd name="T8" fmla="*/ 131 w 312"/>
                <a:gd name="T9" fmla="*/ 55 h 74"/>
                <a:gd name="T10" fmla="*/ 165 w 312"/>
                <a:gd name="T11" fmla="*/ 63 h 74"/>
                <a:gd name="T12" fmla="*/ 200 w 312"/>
                <a:gd name="T13" fmla="*/ 69 h 74"/>
                <a:gd name="T14" fmla="*/ 235 w 312"/>
                <a:gd name="T15" fmla="*/ 73 h 74"/>
                <a:gd name="T16" fmla="*/ 271 w 312"/>
                <a:gd name="T17" fmla="*/ 74 h 74"/>
                <a:gd name="T18" fmla="*/ 292 w 312"/>
                <a:gd name="T19" fmla="*/ 73 h 74"/>
                <a:gd name="T20" fmla="*/ 312 w 312"/>
                <a:gd name="T21" fmla="*/ 72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2" h="74">
                  <a:moveTo>
                    <a:pt x="0" y="0"/>
                  </a:moveTo>
                  <a:lnTo>
                    <a:pt x="31" y="17"/>
                  </a:lnTo>
                  <a:lnTo>
                    <a:pt x="64" y="32"/>
                  </a:lnTo>
                  <a:lnTo>
                    <a:pt x="97" y="45"/>
                  </a:lnTo>
                  <a:lnTo>
                    <a:pt x="131" y="55"/>
                  </a:lnTo>
                  <a:lnTo>
                    <a:pt x="165" y="63"/>
                  </a:lnTo>
                  <a:lnTo>
                    <a:pt x="200" y="69"/>
                  </a:lnTo>
                  <a:lnTo>
                    <a:pt x="235" y="73"/>
                  </a:lnTo>
                  <a:lnTo>
                    <a:pt x="271" y="74"/>
                  </a:lnTo>
                  <a:lnTo>
                    <a:pt x="292" y="73"/>
                  </a:lnTo>
                  <a:lnTo>
                    <a:pt x="312" y="72"/>
                  </a:lnTo>
                </a:path>
              </a:pathLst>
            </a:custGeom>
            <a:solidFill>
              <a:srgbClr val="EAEAEA">
                <a:alpha val="50000"/>
              </a:srgbClr>
            </a:solidFill>
            <a:ln>
              <a:noFill/>
            </a:ln>
            <a:effectLst>
              <a:prstShdw prst="shdw17" dist="17961" dir="2700000">
                <a:srgbClr val="EAEAEA">
                  <a:gamma/>
                  <a:shade val="60000"/>
                  <a:invGamma/>
                </a:srgb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50" name="Freeform 7"/>
            <p:cNvSpPr>
              <a:spLocks/>
            </p:cNvSpPr>
            <p:nvPr/>
          </p:nvSpPr>
          <p:spPr bwMode="auto">
            <a:xfrm>
              <a:off x="1533" y="2969"/>
              <a:ext cx="69" cy="18"/>
            </a:xfrm>
            <a:custGeom>
              <a:avLst/>
              <a:gdLst>
                <a:gd name="T0" fmla="*/ 0 w 136"/>
                <a:gd name="T1" fmla="*/ 34 h 34"/>
                <a:gd name="T2" fmla="*/ 35 w 136"/>
                <a:gd name="T3" fmla="*/ 29 h 34"/>
                <a:gd name="T4" fmla="*/ 69 w 136"/>
                <a:gd name="T5" fmla="*/ 22 h 34"/>
                <a:gd name="T6" fmla="*/ 103 w 136"/>
                <a:gd name="T7" fmla="*/ 12 h 34"/>
                <a:gd name="T8" fmla="*/ 136 w 136"/>
                <a:gd name="T9" fmla="*/ 0 h 34"/>
              </a:gdLst>
              <a:ahLst/>
              <a:cxnLst>
                <a:cxn ang="0">
                  <a:pos x="T0" y="T1"/>
                </a:cxn>
                <a:cxn ang="0">
                  <a:pos x="T2" y="T3"/>
                </a:cxn>
                <a:cxn ang="0">
                  <a:pos x="T4" y="T5"/>
                </a:cxn>
                <a:cxn ang="0">
                  <a:pos x="T6" y="T7"/>
                </a:cxn>
                <a:cxn ang="0">
                  <a:pos x="T8" y="T9"/>
                </a:cxn>
              </a:cxnLst>
              <a:rect l="0" t="0" r="r" b="b"/>
              <a:pathLst>
                <a:path w="136" h="34">
                  <a:moveTo>
                    <a:pt x="0" y="34"/>
                  </a:moveTo>
                  <a:lnTo>
                    <a:pt x="35" y="29"/>
                  </a:lnTo>
                  <a:lnTo>
                    <a:pt x="69" y="22"/>
                  </a:lnTo>
                  <a:lnTo>
                    <a:pt x="103" y="12"/>
                  </a:lnTo>
                  <a:lnTo>
                    <a:pt x="136" y="0"/>
                  </a:lnTo>
                </a:path>
              </a:pathLst>
            </a:custGeom>
            <a:solidFill>
              <a:srgbClr val="EAEAEA">
                <a:alpha val="50000"/>
              </a:srgbClr>
            </a:solidFill>
            <a:ln>
              <a:noFill/>
            </a:ln>
            <a:effectLst>
              <a:prstShdw prst="shdw17" dist="17961" dir="2700000">
                <a:srgbClr val="EAEAEA">
                  <a:gamma/>
                  <a:shade val="60000"/>
                  <a:invGamma/>
                </a:srgb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51" name="Freeform 8"/>
            <p:cNvSpPr>
              <a:spLocks/>
            </p:cNvSpPr>
            <p:nvPr/>
          </p:nvSpPr>
          <p:spPr bwMode="auto">
            <a:xfrm>
              <a:off x="2156" y="3086"/>
              <a:ext cx="42" cy="81"/>
            </a:xfrm>
            <a:custGeom>
              <a:avLst/>
              <a:gdLst>
                <a:gd name="T0" fmla="*/ 0 w 83"/>
                <a:gd name="T1" fmla="*/ 0 h 158"/>
                <a:gd name="T2" fmla="*/ 18 w 83"/>
                <a:gd name="T3" fmla="*/ 41 h 158"/>
                <a:gd name="T4" fmla="*/ 37 w 83"/>
                <a:gd name="T5" fmla="*/ 81 h 158"/>
                <a:gd name="T6" fmla="*/ 59 w 83"/>
                <a:gd name="T7" fmla="*/ 120 h 158"/>
                <a:gd name="T8" fmla="*/ 83 w 83"/>
                <a:gd name="T9" fmla="*/ 158 h 158"/>
              </a:gdLst>
              <a:ahLst/>
              <a:cxnLst>
                <a:cxn ang="0">
                  <a:pos x="T0" y="T1"/>
                </a:cxn>
                <a:cxn ang="0">
                  <a:pos x="T2" y="T3"/>
                </a:cxn>
                <a:cxn ang="0">
                  <a:pos x="T4" y="T5"/>
                </a:cxn>
                <a:cxn ang="0">
                  <a:pos x="T6" y="T7"/>
                </a:cxn>
                <a:cxn ang="0">
                  <a:pos x="T8" y="T9"/>
                </a:cxn>
              </a:cxnLst>
              <a:rect l="0" t="0" r="r" b="b"/>
              <a:pathLst>
                <a:path w="83" h="158">
                  <a:moveTo>
                    <a:pt x="0" y="0"/>
                  </a:moveTo>
                  <a:lnTo>
                    <a:pt x="18" y="41"/>
                  </a:lnTo>
                  <a:lnTo>
                    <a:pt x="37" y="81"/>
                  </a:lnTo>
                  <a:lnTo>
                    <a:pt x="59" y="120"/>
                  </a:lnTo>
                  <a:lnTo>
                    <a:pt x="83" y="158"/>
                  </a:lnTo>
                </a:path>
              </a:pathLst>
            </a:custGeom>
            <a:solidFill>
              <a:srgbClr val="EAEAEA">
                <a:alpha val="50000"/>
              </a:srgbClr>
            </a:solidFill>
            <a:ln>
              <a:noFill/>
            </a:ln>
            <a:effectLst>
              <a:prstShdw prst="shdw17" dist="17961" dir="2700000">
                <a:srgbClr val="EAEAEA">
                  <a:gamma/>
                  <a:shade val="60000"/>
                  <a:invGamma/>
                </a:srgb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52" name="Freeform 9"/>
            <p:cNvSpPr>
              <a:spLocks/>
            </p:cNvSpPr>
            <p:nvPr/>
          </p:nvSpPr>
          <p:spPr bwMode="auto">
            <a:xfrm>
              <a:off x="2955" y="2962"/>
              <a:ext cx="16" cy="90"/>
            </a:xfrm>
            <a:custGeom>
              <a:avLst/>
              <a:gdLst>
                <a:gd name="T0" fmla="*/ 0 w 33"/>
                <a:gd name="T1" fmla="*/ 174 h 174"/>
                <a:gd name="T2" fmla="*/ 12 w 33"/>
                <a:gd name="T3" fmla="*/ 131 h 174"/>
                <a:gd name="T4" fmla="*/ 21 w 33"/>
                <a:gd name="T5" fmla="*/ 88 h 174"/>
                <a:gd name="T6" fmla="*/ 28 w 33"/>
                <a:gd name="T7" fmla="*/ 44 h 174"/>
                <a:gd name="T8" fmla="*/ 33 w 33"/>
                <a:gd name="T9" fmla="*/ 0 h 174"/>
              </a:gdLst>
              <a:ahLst/>
              <a:cxnLst>
                <a:cxn ang="0">
                  <a:pos x="T0" y="T1"/>
                </a:cxn>
                <a:cxn ang="0">
                  <a:pos x="T2" y="T3"/>
                </a:cxn>
                <a:cxn ang="0">
                  <a:pos x="T4" y="T5"/>
                </a:cxn>
                <a:cxn ang="0">
                  <a:pos x="T6" y="T7"/>
                </a:cxn>
                <a:cxn ang="0">
                  <a:pos x="T8" y="T9"/>
                </a:cxn>
              </a:cxnLst>
              <a:rect l="0" t="0" r="r" b="b"/>
              <a:pathLst>
                <a:path w="33" h="174">
                  <a:moveTo>
                    <a:pt x="0" y="174"/>
                  </a:moveTo>
                  <a:lnTo>
                    <a:pt x="12" y="131"/>
                  </a:lnTo>
                  <a:lnTo>
                    <a:pt x="21" y="88"/>
                  </a:lnTo>
                  <a:lnTo>
                    <a:pt x="28" y="44"/>
                  </a:lnTo>
                  <a:lnTo>
                    <a:pt x="33" y="0"/>
                  </a:lnTo>
                </a:path>
              </a:pathLst>
            </a:custGeom>
            <a:solidFill>
              <a:srgbClr val="EAEAEA">
                <a:alpha val="50000"/>
              </a:srgbClr>
            </a:solidFill>
            <a:ln>
              <a:noFill/>
            </a:ln>
            <a:effectLst>
              <a:prstShdw prst="shdw17" dist="17961" dir="2700000">
                <a:srgbClr val="EAEAEA">
                  <a:gamma/>
                  <a:shade val="60000"/>
                  <a:invGamma/>
                </a:srgb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53" name="Freeform 10"/>
            <p:cNvSpPr>
              <a:spLocks/>
            </p:cNvSpPr>
            <p:nvPr/>
          </p:nvSpPr>
          <p:spPr bwMode="auto">
            <a:xfrm>
              <a:off x="3305" y="2408"/>
              <a:ext cx="204" cy="336"/>
            </a:xfrm>
            <a:custGeom>
              <a:avLst/>
              <a:gdLst>
                <a:gd name="T0" fmla="*/ 401 w 401"/>
                <a:gd name="T1" fmla="*/ 651 h 651"/>
                <a:gd name="T2" fmla="*/ 401 w 401"/>
                <a:gd name="T3" fmla="*/ 645 h 651"/>
                <a:gd name="T4" fmla="*/ 399 w 401"/>
                <a:gd name="T5" fmla="*/ 594 h 651"/>
                <a:gd name="T6" fmla="*/ 394 w 401"/>
                <a:gd name="T7" fmla="*/ 543 h 651"/>
                <a:gd name="T8" fmla="*/ 385 w 401"/>
                <a:gd name="T9" fmla="*/ 494 h 651"/>
                <a:gd name="T10" fmla="*/ 373 w 401"/>
                <a:gd name="T11" fmla="*/ 445 h 651"/>
                <a:gd name="T12" fmla="*/ 358 w 401"/>
                <a:gd name="T13" fmla="*/ 398 h 651"/>
                <a:gd name="T14" fmla="*/ 339 w 401"/>
                <a:gd name="T15" fmla="*/ 352 h 651"/>
                <a:gd name="T16" fmla="*/ 317 w 401"/>
                <a:gd name="T17" fmla="*/ 307 h 651"/>
                <a:gd name="T18" fmla="*/ 293 w 401"/>
                <a:gd name="T19" fmla="*/ 264 h 651"/>
                <a:gd name="T20" fmla="*/ 265 w 401"/>
                <a:gd name="T21" fmla="*/ 223 h 651"/>
                <a:gd name="T22" fmla="*/ 235 w 401"/>
                <a:gd name="T23" fmla="*/ 184 h 651"/>
                <a:gd name="T24" fmla="*/ 202 w 401"/>
                <a:gd name="T25" fmla="*/ 147 h 651"/>
                <a:gd name="T26" fmla="*/ 166 w 401"/>
                <a:gd name="T27" fmla="*/ 113 h 651"/>
                <a:gd name="T28" fmla="*/ 128 w 401"/>
                <a:gd name="T29" fmla="*/ 81 h 651"/>
                <a:gd name="T30" fmla="*/ 88 w 401"/>
                <a:gd name="T31" fmla="*/ 51 h 651"/>
                <a:gd name="T32" fmla="*/ 45 w 401"/>
                <a:gd name="T33" fmla="*/ 24 h 651"/>
                <a:gd name="T34" fmla="*/ 0 w 401"/>
                <a:gd name="T35" fmla="*/ 0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1" h="651">
                  <a:moveTo>
                    <a:pt x="401" y="651"/>
                  </a:moveTo>
                  <a:lnTo>
                    <a:pt x="401" y="645"/>
                  </a:lnTo>
                  <a:lnTo>
                    <a:pt x="399" y="594"/>
                  </a:lnTo>
                  <a:lnTo>
                    <a:pt x="394" y="543"/>
                  </a:lnTo>
                  <a:lnTo>
                    <a:pt x="385" y="494"/>
                  </a:lnTo>
                  <a:lnTo>
                    <a:pt x="373" y="445"/>
                  </a:lnTo>
                  <a:lnTo>
                    <a:pt x="358" y="398"/>
                  </a:lnTo>
                  <a:lnTo>
                    <a:pt x="339" y="352"/>
                  </a:lnTo>
                  <a:lnTo>
                    <a:pt x="317" y="307"/>
                  </a:lnTo>
                  <a:lnTo>
                    <a:pt x="293" y="264"/>
                  </a:lnTo>
                  <a:lnTo>
                    <a:pt x="265" y="223"/>
                  </a:lnTo>
                  <a:lnTo>
                    <a:pt x="235" y="184"/>
                  </a:lnTo>
                  <a:lnTo>
                    <a:pt x="202" y="147"/>
                  </a:lnTo>
                  <a:lnTo>
                    <a:pt x="166" y="113"/>
                  </a:lnTo>
                  <a:lnTo>
                    <a:pt x="128" y="81"/>
                  </a:lnTo>
                  <a:lnTo>
                    <a:pt x="88" y="51"/>
                  </a:lnTo>
                  <a:lnTo>
                    <a:pt x="45" y="24"/>
                  </a:lnTo>
                  <a:lnTo>
                    <a:pt x="0" y="0"/>
                  </a:lnTo>
                </a:path>
              </a:pathLst>
            </a:custGeom>
            <a:solidFill>
              <a:srgbClr val="EAEAEA">
                <a:alpha val="50000"/>
              </a:srgbClr>
            </a:solidFill>
            <a:ln>
              <a:noFill/>
            </a:ln>
            <a:effectLst>
              <a:prstShdw prst="shdw17" dist="17961" dir="2700000">
                <a:srgbClr val="EAEAEA">
                  <a:gamma/>
                  <a:shade val="60000"/>
                  <a:invGamma/>
                </a:srgb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54" name="Freeform 11"/>
            <p:cNvSpPr>
              <a:spLocks/>
            </p:cNvSpPr>
            <p:nvPr/>
          </p:nvSpPr>
          <p:spPr bwMode="auto">
            <a:xfrm>
              <a:off x="3693" y="2049"/>
              <a:ext cx="91" cy="126"/>
            </a:xfrm>
            <a:custGeom>
              <a:avLst/>
              <a:gdLst>
                <a:gd name="T0" fmla="*/ 0 w 179"/>
                <a:gd name="T1" fmla="*/ 244 h 244"/>
                <a:gd name="T2" fmla="*/ 28 w 179"/>
                <a:gd name="T3" fmla="*/ 218 h 244"/>
                <a:gd name="T4" fmla="*/ 55 w 179"/>
                <a:gd name="T5" fmla="*/ 191 h 244"/>
                <a:gd name="T6" fmla="*/ 80 w 179"/>
                <a:gd name="T7" fmla="*/ 162 h 244"/>
                <a:gd name="T8" fmla="*/ 103 w 179"/>
                <a:gd name="T9" fmla="*/ 132 h 244"/>
                <a:gd name="T10" fmla="*/ 125 w 179"/>
                <a:gd name="T11" fmla="*/ 101 h 244"/>
                <a:gd name="T12" fmla="*/ 145 w 179"/>
                <a:gd name="T13" fmla="*/ 68 h 244"/>
                <a:gd name="T14" fmla="*/ 163 w 179"/>
                <a:gd name="T15" fmla="*/ 35 h 244"/>
                <a:gd name="T16" fmla="*/ 179 w 179"/>
                <a:gd name="T17"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9" h="244">
                  <a:moveTo>
                    <a:pt x="0" y="244"/>
                  </a:moveTo>
                  <a:lnTo>
                    <a:pt x="28" y="218"/>
                  </a:lnTo>
                  <a:lnTo>
                    <a:pt x="55" y="191"/>
                  </a:lnTo>
                  <a:lnTo>
                    <a:pt x="80" y="162"/>
                  </a:lnTo>
                  <a:lnTo>
                    <a:pt x="103" y="132"/>
                  </a:lnTo>
                  <a:lnTo>
                    <a:pt x="125" y="101"/>
                  </a:lnTo>
                  <a:lnTo>
                    <a:pt x="145" y="68"/>
                  </a:lnTo>
                  <a:lnTo>
                    <a:pt x="163" y="35"/>
                  </a:lnTo>
                  <a:lnTo>
                    <a:pt x="179" y="0"/>
                  </a:lnTo>
                </a:path>
              </a:pathLst>
            </a:custGeom>
            <a:solidFill>
              <a:srgbClr val="EAEAEA">
                <a:alpha val="50000"/>
              </a:srgbClr>
            </a:solidFill>
            <a:ln>
              <a:noFill/>
            </a:ln>
            <a:effectLst>
              <a:prstShdw prst="shdw17" dist="17961" dir="2700000">
                <a:srgbClr val="EAEAEA">
                  <a:gamma/>
                  <a:shade val="60000"/>
                  <a:invGamma/>
                </a:srgb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55" name="Freeform 12"/>
            <p:cNvSpPr>
              <a:spLocks/>
            </p:cNvSpPr>
            <p:nvPr/>
          </p:nvSpPr>
          <p:spPr bwMode="auto">
            <a:xfrm>
              <a:off x="3566" y="1583"/>
              <a:ext cx="5" cy="59"/>
            </a:xfrm>
            <a:custGeom>
              <a:avLst/>
              <a:gdLst>
                <a:gd name="T0" fmla="*/ 10 w 10"/>
                <a:gd name="T1" fmla="*/ 115 h 115"/>
                <a:gd name="T2" fmla="*/ 10 w 10"/>
                <a:gd name="T3" fmla="*/ 111 h 115"/>
                <a:gd name="T4" fmla="*/ 10 w 10"/>
                <a:gd name="T5" fmla="*/ 107 h 115"/>
                <a:gd name="T6" fmla="*/ 9 w 10"/>
                <a:gd name="T7" fmla="*/ 80 h 115"/>
                <a:gd name="T8" fmla="*/ 8 w 10"/>
                <a:gd name="T9" fmla="*/ 53 h 115"/>
                <a:gd name="T10" fmla="*/ 5 w 10"/>
                <a:gd name="T11" fmla="*/ 26 h 115"/>
                <a:gd name="T12" fmla="*/ 0 w 10"/>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10" h="115">
                  <a:moveTo>
                    <a:pt x="10" y="115"/>
                  </a:moveTo>
                  <a:lnTo>
                    <a:pt x="10" y="111"/>
                  </a:lnTo>
                  <a:lnTo>
                    <a:pt x="10" y="107"/>
                  </a:lnTo>
                  <a:lnTo>
                    <a:pt x="9" y="80"/>
                  </a:lnTo>
                  <a:lnTo>
                    <a:pt x="8" y="53"/>
                  </a:lnTo>
                  <a:lnTo>
                    <a:pt x="5" y="26"/>
                  </a:lnTo>
                  <a:lnTo>
                    <a:pt x="0" y="0"/>
                  </a:lnTo>
                </a:path>
              </a:pathLst>
            </a:custGeom>
            <a:solidFill>
              <a:srgbClr val="EAEAEA">
                <a:alpha val="50000"/>
              </a:srgbClr>
            </a:solidFill>
            <a:ln>
              <a:noFill/>
            </a:ln>
            <a:effectLst>
              <a:prstShdw prst="shdw17" dist="17961" dir="2700000">
                <a:srgbClr val="EAEAEA">
                  <a:gamma/>
                  <a:shade val="60000"/>
                  <a:invGamma/>
                </a:srgb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56" name="Freeform 13"/>
            <p:cNvSpPr>
              <a:spLocks/>
            </p:cNvSpPr>
            <p:nvPr/>
          </p:nvSpPr>
          <p:spPr bwMode="auto">
            <a:xfrm>
              <a:off x="2988" y="1437"/>
              <a:ext cx="47" cy="76"/>
            </a:xfrm>
            <a:custGeom>
              <a:avLst/>
              <a:gdLst>
                <a:gd name="T0" fmla="*/ 92 w 92"/>
                <a:gd name="T1" fmla="*/ 0 h 147"/>
                <a:gd name="T2" fmla="*/ 65 w 92"/>
                <a:gd name="T3" fmla="*/ 35 h 147"/>
                <a:gd name="T4" fmla="*/ 40 w 92"/>
                <a:gd name="T5" fmla="*/ 71 h 147"/>
                <a:gd name="T6" fmla="*/ 19 w 92"/>
                <a:gd name="T7" fmla="*/ 108 h 147"/>
                <a:gd name="T8" fmla="*/ 0 w 92"/>
                <a:gd name="T9" fmla="*/ 147 h 147"/>
              </a:gdLst>
              <a:ahLst/>
              <a:cxnLst>
                <a:cxn ang="0">
                  <a:pos x="T0" y="T1"/>
                </a:cxn>
                <a:cxn ang="0">
                  <a:pos x="T2" y="T3"/>
                </a:cxn>
                <a:cxn ang="0">
                  <a:pos x="T4" y="T5"/>
                </a:cxn>
                <a:cxn ang="0">
                  <a:pos x="T6" y="T7"/>
                </a:cxn>
                <a:cxn ang="0">
                  <a:pos x="T8" y="T9"/>
                </a:cxn>
              </a:cxnLst>
              <a:rect l="0" t="0" r="r" b="b"/>
              <a:pathLst>
                <a:path w="92" h="147">
                  <a:moveTo>
                    <a:pt x="92" y="0"/>
                  </a:moveTo>
                  <a:lnTo>
                    <a:pt x="65" y="35"/>
                  </a:lnTo>
                  <a:lnTo>
                    <a:pt x="40" y="71"/>
                  </a:lnTo>
                  <a:lnTo>
                    <a:pt x="19" y="108"/>
                  </a:lnTo>
                  <a:lnTo>
                    <a:pt x="0" y="147"/>
                  </a:lnTo>
                </a:path>
              </a:pathLst>
            </a:custGeom>
            <a:solidFill>
              <a:srgbClr val="EAEAEA">
                <a:alpha val="50000"/>
              </a:srgbClr>
            </a:solidFill>
            <a:ln>
              <a:noFill/>
            </a:ln>
            <a:effectLst>
              <a:prstShdw prst="shdw17" dist="17961" dir="2700000">
                <a:srgbClr val="EAEAEA">
                  <a:gamma/>
                  <a:shade val="60000"/>
                  <a:invGamma/>
                </a:srgb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57" name="Freeform 14"/>
            <p:cNvSpPr>
              <a:spLocks/>
            </p:cNvSpPr>
            <p:nvPr/>
          </p:nvSpPr>
          <p:spPr bwMode="auto">
            <a:xfrm>
              <a:off x="2551" y="1483"/>
              <a:ext cx="22" cy="65"/>
            </a:xfrm>
            <a:custGeom>
              <a:avLst/>
              <a:gdLst>
                <a:gd name="T0" fmla="*/ 45 w 45"/>
                <a:gd name="T1" fmla="*/ 0 h 126"/>
                <a:gd name="T2" fmla="*/ 31 w 45"/>
                <a:gd name="T3" fmla="*/ 30 h 126"/>
                <a:gd name="T4" fmla="*/ 19 w 45"/>
                <a:gd name="T5" fmla="*/ 62 h 126"/>
                <a:gd name="T6" fmla="*/ 8 w 45"/>
                <a:gd name="T7" fmla="*/ 93 h 126"/>
                <a:gd name="T8" fmla="*/ 0 w 45"/>
                <a:gd name="T9" fmla="*/ 126 h 126"/>
              </a:gdLst>
              <a:ahLst/>
              <a:cxnLst>
                <a:cxn ang="0">
                  <a:pos x="T0" y="T1"/>
                </a:cxn>
                <a:cxn ang="0">
                  <a:pos x="T2" y="T3"/>
                </a:cxn>
                <a:cxn ang="0">
                  <a:pos x="T4" y="T5"/>
                </a:cxn>
                <a:cxn ang="0">
                  <a:pos x="T6" y="T7"/>
                </a:cxn>
                <a:cxn ang="0">
                  <a:pos x="T8" y="T9"/>
                </a:cxn>
              </a:cxnLst>
              <a:rect l="0" t="0" r="r" b="b"/>
              <a:pathLst>
                <a:path w="45" h="126">
                  <a:moveTo>
                    <a:pt x="45" y="0"/>
                  </a:moveTo>
                  <a:lnTo>
                    <a:pt x="31" y="30"/>
                  </a:lnTo>
                  <a:lnTo>
                    <a:pt x="19" y="62"/>
                  </a:lnTo>
                  <a:lnTo>
                    <a:pt x="8" y="93"/>
                  </a:lnTo>
                  <a:lnTo>
                    <a:pt x="0" y="126"/>
                  </a:lnTo>
                </a:path>
              </a:pathLst>
            </a:custGeom>
            <a:solidFill>
              <a:srgbClr val="EAEAEA">
                <a:alpha val="50000"/>
              </a:srgbClr>
            </a:solidFill>
            <a:ln>
              <a:noFill/>
            </a:ln>
            <a:effectLst>
              <a:prstShdw prst="shdw17" dist="17961" dir="2700000">
                <a:srgbClr val="EAEAEA">
                  <a:gamma/>
                  <a:shade val="60000"/>
                  <a:invGamma/>
                </a:srgb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58" name="Freeform 15"/>
            <p:cNvSpPr>
              <a:spLocks/>
            </p:cNvSpPr>
            <p:nvPr/>
          </p:nvSpPr>
          <p:spPr bwMode="auto">
            <a:xfrm>
              <a:off x="2044" y="1573"/>
              <a:ext cx="81" cy="63"/>
            </a:xfrm>
            <a:custGeom>
              <a:avLst/>
              <a:gdLst>
                <a:gd name="T0" fmla="*/ 161 w 161"/>
                <a:gd name="T1" fmla="*/ 123 h 123"/>
                <a:gd name="T2" fmla="*/ 124 w 161"/>
                <a:gd name="T3" fmla="*/ 89 h 123"/>
                <a:gd name="T4" fmla="*/ 84 w 161"/>
                <a:gd name="T5" fmla="*/ 57 h 123"/>
                <a:gd name="T6" fmla="*/ 43 w 161"/>
                <a:gd name="T7" fmla="*/ 27 h 123"/>
                <a:gd name="T8" fmla="*/ 0 w 161"/>
                <a:gd name="T9" fmla="*/ 0 h 123"/>
              </a:gdLst>
              <a:ahLst/>
              <a:cxnLst>
                <a:cxn ang="0">
                  <a:pos x="T0" y="T1"/>
                </a:cxn>
                <a:cxn ang="0">
                  <a:pos x="T2" y="T3"/>
                </a:cxn>
                <a:cxn ang="0">
                  <a:pos x="T4" y="T5"/>
                </a:cxn>
                <a:cxn ang="0">
                  <a:pos x="T6" y="T7"/>
                </a:cxn>
                <a:cxn ang="0">
                  <a:pos x="T8" y="T9"/>
                </a:cxn>
              </a:cxnLst>
              <a:rect l="0" t="0" r="r" b="b"/>
              <a:pathLst>
                <a:path w="161" h="123">
                  <a:moveTo>
                    <a:pt x="161" y="123"/>
                  </a:moveTo>
                  <a:lnTo>
                    <a:pt x="124" y="89"/>
                  </a:lnTo>
                  <a:lnTo>
                    <a:pt x="84" y="57"/>
                  </a:lnTo>
                  <a:lnTo>
                    <a:pt x="43" y="27"/>
                  </a:lnTo>
                  <a:lnTo>
                    <a:pt x="0" y="0"/>
                  </a:lnTo>
                </a:path>
              </a:pathLst>
            </a:custGeom>
            <a:solidFill>
              <a:srgbClr val="EAEAEA">
                <a:alpha val="50000"/>
              </a:srgbClr>
            </a:solidFill>
            <a:ln>
              <a:noFill/>
            </a:ln>
            <a:effectLst>
              <a:prstShdw prst="shdw17" dist="17961" dir="2700000">
                <a:srgbClr val="EAEAEA">
                  <a:gamma/>
                  <a:shade val="60000"/>
                  <a:invGamma/>
                </a:srgb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59" name="Freeform 16"/>
            <p:cNvSpPr>
              <a:spLocks/>
            </p:cNvSpPr>
            <p:nvPr/>
          </p:nvSpPr>
          <p:spPr bwMode="auto">
            <a:xfrm>
              <a:off x="1411" y="2004"/>
              <a:ext cx="15" cy="67"/>
            </a:xfrm>
            <a:custGeom>
              <a:avLst/>
              <a:gdLst>
                <a:gd name="T0" fmla="*/ 0 w 28"/>
                <a:gd name="T1" fmla="*/ 0 h 130"/>
                <a:gd name="T2" fmla="*/ 5 w 28"/>
                <a:gd name="T3" fmla="*/ 33 h 130"/>
                <a:gd name="T4" fmla="*/ 11 w 28"/>
                <a:gd name="T5" fmla="*/ 65 h 130"/>
                <a:gd name="T6" fmla="*/ 19 w 28"/>
                <a:gd name="T7" fmla="*/ 98 h 130"/>
                <a:gd name="T8" fmla="*/ 28 w 28"/>
                <a:gd name="T9" fmla="*/ 130 h 130"/>
              </a:gdLst>
              <a:ahLst/>
              <a:cxnLst>
                <a:cxn ang="0">
                  <a:pos x="T0" y="T1"/>
                </a:cxn>
                <a:cxn ang="0">
                  <a:pos x="T2" y="T3"/>
                </a:cxn>
                <a:cxn ang="0">
                  <a:pos x="T4" y="T5"/>
                </a:cxn>
                <a:cxn ang="0">
                  <a:pos x="T6" y="T7"/>
                </a:cxn>
                <a:cxn ang="0">
                  <a:pos x="T8" y="T9"/>
                </a:cxn>
              </a:cxnLst>
              <a:rect l="0" t="0" r="r" b="b"/>
              <a:pathLst>
                <a:path w="28" h="130">
                  <a:moveTo>
                    <a:pt x="0" y="0"/>
                  </a:moveTo>
                  <a:lnTo>
                    <a:pt x="5" y="33"/>
                  </a:lnTo>
                  <a:lnTo>
                    <a:pt x="11" y="65"/>
                  </a:lnTo>
                  <a:lnTo>
                    <a:pt x="19" y="98"/>
                  </a:lnTo>
                  <a:lnTo>
                    <a:pt x="28" y="130"/>
                  </a:lnTo>
                </a:path>
              </a:pathLst>
            </a:custGeom>
            <a:solidFill>
              <a:srgbClr val="EAEAEA">
                <a:alpha val="50000"/>
              </a:srgbClr>
            </a:solidFill>
            <a:ln>
              <a:noFill/>
            </a:ln>
            <a:effectLst>
              <a:prstShdw prst="shdw17" dist="17961" dir="2700000">
                <a:srgbClr val="EAEAEA">
                  <a:gamma/>
                  <a:shade val="60000"/>
                  <a:invGamma/>
                </a:srgb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grpSp>
      <p:sp>
        <p:nvSpPr>
          <p:cNvPr id="60" name="Line 17"/>
          <p:cNvSpPr>
            <a:spLocks noChangeShapeType="1"/>
          </p:cNvSpPr>
          <p:nvPr/>
        </p:nvSpPr>
        <p:spPr bwMode="auto">
          <a:xfrm>
            <a:off x="2819400" y="2286000"/>
            <a:ext cx="4343400" cy="0"/>
          </a:xfrm>
          <a:prstGeom prst="line">
            <a:avLst/>
          </a:prstGeom>
          <a:noFill/>
          <a:ln w="12700" cap="sq">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61" name="Text Box 18"/>
          <p:cNvSpPr txBox="1">
            <a:spLocks noChangeArrowheads="1"/>
          </p:cNvSpPr>
          <p:nvPr/>
        </p:nvSpPr>
        <p:spPr bwMode="auto">
          <a:xfrm>
            <a:off x="3962400" y="1925638"/>
            <a:ext cx="12414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mtClean="0">
                <a:solidFill>
                  <a:srgbClr val="000000"/>
                </a:solidFill>
                <a:latin typeface="Comic Sans MS" pitchFamily="-96" charset="0"/>
                <a:ea typeface="ＭＳ Ｐゴシック" pitchFamily="-96" charset="-128"/>
                <a:cs typeface="Arial" charset="0"/>
              </a:rPr>
              <a:t>Internet/</a:t>
            </a:r>
          </a:p>
          <a:p>
            <a:pPr fontAlgn="base">
              <a:spcBef>
                <a:spcPct val="0"/>
              </a:spcBef>
              <a:spcAft>
                <a:spcPct val="0"/>
              </a:spcAft>
            </a:pPr>
            <a:r>
              <a:rPr lang="en-US" smtClean="0">
                <a:solidFill>
                  <a:srgbClr val="000000"/>
                </a:solidFill>
                <a:latin typeface="Comic Sans MS" pitchFamily="-96" charset="0"/>
                <a:ea typeface="ＭＳ Ｐゴシック" pitchFamily="-96" charset="-128"/>
                <a:cs typeface="Arial" charset="0"/>
              </a:rPr>
              <a:t>Intranet</a:t>
            </a:r>
          </a:p>
        </p:txBody>
      </p:sp>
      <p:sp>
        <p:nvSpPr>
          <p:cNvPr id="62" name="Freeform 19"/>
          <p:cNvSpPr>
            <a:spLocks/>
          </p:cNvSpPr>
          <p:nvPr/>
        </p:nvSpPr>
        <p:spPr bwMode="auto">
          <a:xfrm>
            <a:off x="2362200" y="2438400"/>
            <a:ext cx="4724400" cy="533400"/>
          </a:xfrm>
          <a:custGeom>
            <a:avLst/>
            <a:gdLst>
              <a:gd name="T0" fmla="*/ 0 w 2976"/>
              <a:gd name="T1" fmla="*/ 48 h 336"/>
              <a:gd name="T2" fmla="*/ 0 w 2976"/>
              <a:gd name="T3" fmla="*/ 336 h 336"/>
              <a:gd name="T4" fmla="*/ 2976 w 2976"/>
              <a:gd name="T5" fmla="*/ 336 h 336"/>
              <a:gd name="T6" fmla="*/ 2976 w 2976"/>
              <a:gd name="T7" fmla="*/ 0 h 336"/>
            </a:gdLst>
            <a:ahLst/>
            <a:cxnLst>
              <a:cxn ang="0">
                <a:pos x="T0" y="T1"/>
              </a:cxn>
              <a:cxn ang="0">
                <a:pos x="T2" y="T3"/>
              </a:cxn>
              <a:cxn ang="0">
                <a:pos x="T4" y="T5"/>
              </a:cxn>
              <a:cxn ang="0">
                <a:pos x="T6" y="T7"/>
              </a:cxn>
            </a:cxnLst>
            <a:rect l="0" t="0" r="r" b="b"/>
            <a:pathLst>
              <a:path w="2976" h="336">
                <a:moveTo>
                  <a:pt x="0" y="48"/>
                </a:moveTo>
                <a:lnTo>
                  <a:pt x="0" y="336"/>
                </a:lnTo>
                <a:lnTo>
                  <a:pt x="2976" y="336"/>
                </a:lnTo>
                <a:lnTo>
                  <a:pt x="2976" y="0"/>
                </a:lnTo>
              </a:path>
            </a:pathLst>
          </a:custGeom>
          <a:noFill/>
          <a:ln w="22225" cap="flat" cmpd="sng">
            <a:solidFill>
              <a:srgbClr val="000000"/>
            </a:solidFill>
            <a:prstDash val="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grpSp>
        <p:nvGrpSpPr>
          <p:cNvPr id="63" name="Group 20"/>
          <p:cNvGrpSpPr>
            <a:grpSpLocks/>
          </p:cNvGrpSpPr>
          <p:nvPr/>
        </p:nvGrpSpPr>
        <p:grpSpPr bwMode="auto">
          <a:xfrm>
            <a:off x="3429000" y="2819400"/>
            <a:ext cx="2362200" cy="304800"/>
            <a:chOff x="1248" y="2880"/>
            <a:chExt cx="1488" cy="192"/>
          </a:xfrm>
        </p:grpSpPr>
        <p:sp>
          <p:nvSpPr>
            <p:cNvPr id="64" name="Oval 21"/>
            <p:cNvSpPr>
              <a:spLocks noChangeArrowheads="1"/>
            </p:cNvSpPr>
            <p:nvPr/>
          </p:nvSpPr>
          <p:spPr bwMode="auto">
            <a:xfrm>
              <a:off x="1248" y="2880"/>
              <a:ext cx="96" cy="192"/>
            </a:xfrm>
            <a:prstGeom prst="ellipse">
              <a:avLst/>
            </a:prstGeom>
            <a:solidFill>
              <a:srgbClr val="DDDDDD"/>
            </a:solidFill>
            <a:ln>
              <a:noFill/>
            </a:ln>
            <a:effectLst/>
            <a:extLst>
              <a:ext uri="{91240B29-F687-4F45-9708-019B960494DF}">
                <a14:hiddenLine xmlns:a14="http://schemas.microsoft.com/office/drawing/2010/main" w="12700" cap="sq">
                  <a:solidFill>
                    <a:schemeClr val="folHlink"/>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65" name="Rectangle 22"/>
            <p:cNvSpPr>
              <a:spLocks noChangeArrowheads="1"/>
            </p:cNvSpPr>
            <p:nvPr/>
          </p:nvSpPr>
          <p:spPr bwMode="auto">
            <a:xfrm>
              <a:off x="1296" y="2880"/>
              <a:ext cx="1392" cy="192"/>
            </a:xfrm>
            <a:prstGeom prst="rect">
              <a:avLst/>
            </a:prstGeom>
            <a:solidFill>
              <a:srgbClr val="DDDDDD"/>
            </a:solidFill>
            <a:ln>
              <a:noFill/>
            </a:ln>
            <a:effectLst/>
            <a:extLst>
              <a:ext uri="{91240B29-F687-4F45-9708-019B960494DF}">
                <a14:hiddenLine xmlns:a14="http://schemas.microsoft.com/office/drawing/2010/main" w="12700" cap="sq">
                  <a:solidFill>
                    <a:schemeClr val="folHlink"/>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66" name="Oval 23"/>
            <p:cNvSpPr>
              <a:spLocks noChangeArrowheads="1"/>
            </p:cNvSpPr>
            <p:nvPr/>
          </p:nvSpPr>
          <p:spPr bwMode="auto">
            <a:xfrm>
              <a:off x="2640" y="2880"/>
              <a:ext cx="96" cy="192"/>
            </a:xfrm>
            <a:prstGeom prst="ellipse">
              <a:avLst/>
            </a:prstGeom>
            <a:solidFill>
              <a:srgbClr val="DDDDDD"/>
            </a:solidFill>
            <a:ln>
              <a:noFill/>
            </a:ln>
            <a:effectLst/>
            <a:extLst>
              <a:ext uri="{91240B29-F687-4F45-9708-019B960494DF}">
                <a14:hiddenLine xmlns:a14="http://schemas.microsoft.com/office/drawing/2010/main" w="12700" cap="sq">
                  <a:solidFill>
                    <a:schemeClr val="folHlink"/>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grpSp>
      <p:grpSp>
        <p:nvGrpSpPr>
          <p:cNvPr id="67" name="Group 24"/>
          <p:cNvGrpSpPr>
            <a:grpSpLocks/>
          </p:cNvGrpSpPr>
          <p:nvPr/>
        </p:nvGrpSpPr>
        <p:grpSpPr bwMode="auto">
          <a:xfrm>
            <a:off x="1524000" y="3352800"/>
            <a:ext cx="7013576" cy="609600"/>
            <a:chOff x="960" y="1200"/>
            <a:chExt cx="4418" cy="384"/>
          </a:xfrm>
        </p:grpSpPr>
        <p:sp>
          <p:nvSpPr>
            <p:cNvPr id="68" name="Rectangle 25"/>
            <p:cNvSpPr>
              <a:spLocks noChangeArrowheads="1"/>
            </p:cNvSpPr>
            <p:nvPr/>
          </p:nvSpPr>
          <p:spPr bwMode="auto">
            <a:xfrm>
              <a:off x="960" y="1200"/>
              <a:ext cx="912" cy="384"/>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Original IP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Header</a:t>
              </a:r>
            </a:p>
          </p:txBody>
        </p:sp>
        <p:sp>
          <p:nvSpPr>
            <p:cNvPr id="69" name="Rectangle 26"/>
            <p:cNvSpPr>
              <a:spLocks noChangeArrowheads="1"/>
            </p:cNvSpPr>
            <p:nvPr/>
          </p:nvSpPr>
          <p:spPr bwMode="auto">
            <a:xfrm>
              <a:off x="1872" y="1200"/>
              <a:ext cx="768" cy="384"/>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TCP</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Header</a:t>
              </a:r>
            </a:p>
          </p:txBody>
        </p:sp>
        <p:sp>
          <p:nvSpPr>
            <p:cNvPr id="70" name="Rectangle 27"/>
            <p:cNvSpPr>
              <a:spLocks noChangeArrowheads="1"/>
            </p:cNvSpPr>
            <p:nvPr/>
          </p:nvSpPr>
          <p:spPr bwMode="auto">
            <a:xfrm>
              <a:off x="2640" y="1200"/>
              <a:ext cx="1248" cy="384"/>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Payload Data</a:t>
              </a:r>
            </a:p>
          </p:txBody>
        </p:sp>
        <p:sp>
          <p:nvSpPr>
            <p:cNvPr id="71" name="Text Box 28"/>
            <p:cNvSpPr txBox="1">
              <a:spLocks noChangeArrowheads="1"/>
            </p:cNvSpPr>
            <p:nvPr/>
          </p:nvSpPr>
          <p:spPr bwMode="auto">
            <a:xfrm>
              <a:off x="4272" y="1242"/>
              <a:ext cx="110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omic Sans MS" pitchFamily="-96" charset="0"/>
                  <a:ea typeface="ＭＳ Ｐゴシック" pitchFamily="-96" charset="-128"/>
                  <a:cs typeface="Arial" charset="0"/>
                </a:rPr>
                <a:t>Without IPsec</a:t>
              </a:r>
            </a:p>
          </p:txBody>
        </p:sp>
      </p:grpSp>
      <p:grpSp>
        <p:nvGrpSpPr>
          <p:cNvPr id="72" name="Group 29"/>
          <p:cNvGrpSpPr>
            <a:grpSpLocks/>
          </p:cNvGrpSpPr>
          <p:nvPr/>
        </p:nvGrpSpPr>
        <p:grpSpPr bwMode="auto">
          <a:xfrm>
            <a:off x="1524000" y="4419600"/>
            <a:ext cx="5562600" cy="609600"/>
            <a:chOff x="960" y="2832"/>
            <a:chExt cx="3504" cy="384"/>
          </a:xfrm>
        </p:grpSpPr>
        <p:sp>
          <p:nvSpPr>
            <p:cNvPr id="73" name="Rectangle 30"/>
            <p:cNvSpPr>
              <a:spLocks noChangeArrowheads="1"/>
            </p:cNvSpPr>
            <p:nvPr/>
          </p:nvSpPr>
          <p:spPr bwMode="auto">
            <a:xfrm>
              <a:off x="960" y="2832"/>
              <a:ext cx="912" cy="384"/>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Original IP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Header</a:t>
              </a:r>
            </a:p>
          </p:txBody>
        </p:sp>
        <p:sp>
          <p:nvSpPr>
            <p:cNvPr id="74" name="Rectangle 31"/>
            <p:cNvSpPr>
              <a:spLocks noChangeArrowheads="1"/>
            </p:cNvSpPr>
            <p:nvPr/>
          </p:nvSpPr>
          <p:spPr bwMode="auto">
            <a:xfrm>
              <a:off x="2448" y="2832"/>
              <a:ext cx="768" cy="384"/>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TCP</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Header</a:t>
              </a:r>
            </a:p>
          </p:txBody>
        </p:sp>
        <p:sp>
          <p:nvSpPr>
            <p:cNvPr id="75" name="Rectangle 32"/>
            <p:cNvSpPr>
              <a:spLocks noChangeArrowheads="1"/>
            </p:cNvSpPr>
            <p:nvPr/>
          </p:nvSpPr>
          <p:spPr bwMode="auto">
            <a:xfrm>
              <a:off x="3216" y="2832"/>
              <a:ext cx="1248" cy="384"/>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Payload Data</a:t>
              </a:r>
            </a:p>
          </p:txBody>
        </p:sp>
        <p:sp>
          <p:nvSpPr>
            <p:cNvPr id="76" name="Rectangle 33"/>
            <p:cNvSpPr>
              <a:spLocks noChangeArrowheads="1"/>
            </p:cNvSpPr>
            <p:nvPr/>
          </p:nvSpPr>
          <p:spPr bwMode="auto">
            <a:xfrm>
              <a:off x="1872" y="2832"/>
              <a:ext cx="576" cy="384"/>
            </a:xfrm>
            <a:prstGeom prst="rect">
              <a:avLst/>
            </a:prstGeom>
            <a:ln>
              <a:headEnd type="none" w="sm" len="sm"/>
              <a:tailEnd type="none" w="sm" len="sm"/>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err="1" smtClean="0">
                  <a:ln>
                    <a:noFill/>
                  </a:ln>
                  <a:solidFill>
                    <a:srgbClr val="000000"/>
                  </a:solidFill>
                  <a:effectLst/>
                  <a:uLnTx/>
                  <a:uFillTx/>
                  <a:latin typeface="Comic Sans MS" pitchFamily="-96" charset="0"/>
                  <a:ea typeface="ＭＳ Ｐゴシック" pitchFamily="-96" charset="-128"/>
                  <a:cs typeface="Arial" charset="0"/>
                </a:rPr>
                <a:t>Auth</a:t>
              </a:r>
              <a:endParaRPr kumimoji="0" lang="en-US" sz="1800" b="0" i="0" u="none" strike="noStrike" kern="0" cap="none" spc="0" normalizeH="0" baseline="0" noProof="0" dirty="0" smtClean="0">
                <a:ln>
                  <a:noFill/>
                </a:ln>
                <a:solidFill>
                  <a:srgbClr val="000000"/>
                </a:solidFill>
                <a:effectLst/>
                <a:uLnTx/>
                <a:uFillTx/>
                <a:latin typeface="Comic Sans MS" pitchFamily="-96" charset="0"/>
                <a:ea typeface="ＭＳ Ｐゴシック" pitchFamily="-96" charset="-128"/>
                <a:cs typeface="Arial"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omic Sans MS" pitchFamily="-96" charset="0"/>
                  <a:ea typeface="ＭＳ Ｐゴシック" pitchFamily="-96" charset="-128"/>
                  <a:cs typeface="Arial" charset="0"/>
                </a:rPr>
                <a:t>Header</a:t>
              </a:r>
            </a:p>
          </p:txBody>
        </p:sp>
      </p:grpSp>
      <p:grpSp>
        <p:nvGrpSpPr>
          <p:cNvPr id="77" name="Group 34"/>
          <p:cNvGrpSpPr>
            <a:grpSpLocks/>
          </p:cNvGrpSpPr>
          <p:nvPr/>
        </p:nvGrpSpPr>
        <p:grpSpPr bwMode="auto">
          <a:xfrm>
            <a:off x="1828800" y="5029200"/>
            <a:ext cx="4572000" cy="1066800"/>
            <a:chOff x="1152" y="3216"/>
            <a:chExt cx="2880" cy="672"/>
          </a:xfrm>
        </p:grpSpPr>
        <p:sp>
          <p:nvSpPr>
            <p:cNvPr id="78" name="Line 35"/>
            <p:cNvSpPr>
              <a:spLocks noChangeShapeType="1"/>
            </p:cNvSpPr>
            <p:nvPr/>
          </p:nvSpPr>
          <p:spPr bwMode="auto">
            <a:xfrm flipH="1">
              <a:off x="1152" y="3216"/>
              <a:ext cx="720" cy="336"/>
            </a:xfrm>
            <a:prstGeom prst="line">
              <a:avLst/>
            </a:prstGeom>
            <a:noFill/>
            <a:ln w="12700" cap="sq">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79" name="Rectangle 36"/>
            <p:cNvSpPr>
              <a:spLocks noChangeArrowheads="1"/>
            </p:cNvSpPr>
            <p:nvPr/>
          </p:nvSpPr>
          <p:spPr bwMode="auto">
            <a:xfrm>
              <a:off x="1152" y="3552"/>
              <a:ext cx="576" cy="336"/>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Next</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Header</a:t>
              </a:r>
            </a:p>
          </p:txBody>
        </p:sp>
        <p:sp>
          <p:nvSpPr>
            <p:cNvPr id="80" name="Rectangle 37"/>
            <p:cNvSpPr>
              <a:spLocks noChangeArrowheads="1"/>
            </p:cNvSpPr>
            <p:nvPr/>
          </p:nvSpPr>
          <p:spPr bwMode="auto">
            <a:xfrm>
              <a:off x="1728" y="3552"/>
              <a:ext cx="576" cy="336"/>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Payload</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Length</a:t>
              </a:r>
            </a:p>
          </p:txBody>
        </p:sp>
        <p:sp>
          <p:nvSpPr>
            <p:cNvPr id="81" name="Rectangle 38"/>
            <p:cNvSpPr>
              <a:spLocks noChangeArrowheads="1"/>
            </p:cNvSpPr>
            <p:nvPr/>
          </p:nvSpPr>
          <p:spPr bwMode="auto">
            <a:xfrm>
              <a:off x="2304" y="3552"/>
              <a:ext cx="576" cy="336"/>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SPI</a:t>
              </a:r>
            </a:p>
          </p:txBody>
        </p:sp>
        <p:sp>
          <p:nvSpPr>
            <p:cNvPr id="82" name="Rectangle 39"/>
            <p:cNvSpPr>
              <a:spLocks noChangeArrowheads="1"/>
            </p:cNvSpPr>
            <p:nvPr/>
          </p:nvSpPr>
          <p:spPr bwMode="auto">
            <a:xfrm>
              <a:off x="2880" y="3552"/>
              <a:ext cx="576" cy="336"/>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Seq.</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No.</a:t>
              </a:r>
            </a:p>
          </p:txBody>
        </p:sp>
        <p:sp>
          <p:nvSpPr>
            <p:cNvPr id="83" name="Rectangle 40"/>
            <p:cNvSpPr>
              <a:spLocks noChangeArrowheads="1"/>
            </p:cNvSpPr>
            <p:nvPr/>
          </p:nvSpPr>
          <p:spPr bwMode="auto">
            <a:xfrm>
              <a:off x="3456" y="3552"/>
              <a:ext cx="576" cy="336"/>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MAC</a:t>
              </a:r>
            </a:p>
          </p:txBody>
        </p:sp>
        <p:sp>
          <p:nvSpPr>
            <p:cNvPr id="84" name="Line 41"/>
            <p:cNvSpPr>
              <a:spLocks noChangeShapeType="1"/>
            </p:cNvSpPr>
            <p:nvPr/>
          </p:nvSpPr>
          <p:spPr bwMode="auto">
            <a:xfrm>
              <a:off x="2448" y="3216"/>
              <a:ext cx="1584" cy="336"/>
            </a:xfrm>
            <a:prstGeom prst="line">
              <a:avLst/>
            </a:prstGeom>
            <a:noFill/>
            <a:ln w="12700" cap="sq">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grpSp>
      <p:pic>
        <p:nvPicPr>
          <p:cNvPr id="85" name="Picture 4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1541463"/>
            <a:ext cx="1146175" cy="1354137"/>
          </a:xfrm>
          <a:prstGeom prst="rect">
            <a:avLst/>
          </a:prstGeom>
          <a:noFill/>
          <a:extLst>
            <a:ext uri="{909E8E84-426E-40DD-AFC4-6F175D3DCCD1}">
              <a14:hiddenFill xmlns:a14="http://schemas.microsoft.com/office/drawing/2010/main">
                <a:solidFill>
                  <a:srgbClr val="FFFFFF"/>
                </a:solidFill>
              </a14:hiddenFill>
            </a:ext>
          </a:extLst>
        </p:spPr>
      </p:pic>
      <p:pic>
        <p:nvPicPr>
          <p:cNvPr id="86" name="Picture 4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8800" y="1524000"/>
            <a:ext cx="1146175" cy="1354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6900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7"/>
                                        </p:tgtEl>
                                        <p:attrNameLst>
                                          <p:attrName>style.visibility</p:attrName>
                                        </p:attrNameLst>
                                      </p:cBhvr>
                                      <p:to>
                                        <p:strVal val="visible"/>
                                      </p:to>
                                    </p:set>
                                    <p:animEffect transition="in" filter="fade">
                                      <p:cBhvr>
                                        <p:cTn id="12"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Transport Mode </a:t>
            </a:r>
            <a:r>
              <a:rPr lang="en-US" dirty="0" smtClean="0"/>
              <a:t>AH (cont.)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19</a:t>
            </a:fld>
            <a:endParaRPr lang="en-US"/>
          </a:p>
        </p:txBody>
      </p:sp>
      <p:sp>
        <p:nvSpPr>
          <p:cNvPr id="4" name="Content Placeholder 3"/>
          <p:cNvSpPr>
            <a:spLocks noGrp="1"/>
          </p:cNvSpPr>
          <p:nvPr>
            <p:ph sz="quarter" idx="1"/>
          </p:nvPr>
        </p:nvSpPr>
        <p:spPr/>
        <p:txBody>
          <a:bodyPr/>
          <a:lstStyle/>
          <a:p>
            <a:r>
              <a:rPr lang="en-US" dirty="0"/>
              <a:t>The MAC is calculated over</a:t>
            </a:r>
          </a:p>
          <a:p>
            <a:pPr lvl="1"/>
            <a:r>
              <a:rPr lang="en-US" dirty="0"/>
              <a:t>IP header fields that do not </a:t>
            </a:r>
            <a:r>
              <a:rPr lang="en-US" dirty="0" smtClean="0"/>
              <a:t>change in transit</a:t>
            </a:r>
            <a:endParaRPr lang="en-US" dirty="0"/>
          </a:p>
          <a:p>
            <a:pPr lvl="2"/>
            <a:r>
              <a:rPr lang="en-US" dirty="0"/>
              <a:t>These are called immutable fields</a:t>
            </a:r>
          </a:p>
          <a:p>
            <a:pPr lvl="1"/>
            <a:r>
              <a:rPr lang="en-US" dirty="0"/>
              <a:t>The AH fields outside of the MAC itself</a:t>
            </a:r>
          </a:p>
          <a:p>
            <a:pPr lvl="1"/>
            <a:r>
              <a:rPr lang="en-US" dirty="0"/>
              <a:t>Higher layer data</a:t>
            </a:r>
          </a:p>
          <a:p>
            <a:pPr lvl="2"/>
            <a:r>
              <a:rPr lang="en-US" dirty="0"/>
              <a:t>TCP segment for example</a:t>
            </a:r>
          </a:p>
          <a:p>
            <a:r>
              <a:rPr lang="en-US" dirty="0"/>
              <a:t>The AH MAC is generated using HMAC (SHA or </a:t>
            </a:r>
            <a:r>
              <a:rPr lang="en-US" dirty="0" smtClean="0"/>
              <a:t>MD5</a:t>
            </a:r>
            <a:r>
              <a:rPr lang="en-US" dirty="0"/>
              <a:t>)</a:t>
            </a:r>
          </a:p>
          <a:p>
            <a:pPr lvl="1"/>
            <a:r>
              <a:rPr lang="en-US" dirty="0"/>
              <a:t>The MAC is truncated to 96 bits</a:t>
            </a:r>
          </a:p>
          <a:p>
            <a:endParaRPr lang="en-US" dirty="0"/>
          </a:p>
        </p:txBody>
      </p:sp>
    </p:spTree>
    <p:extLst>
      <p:ext uri="{BB962C8B-B14F-4D97-AF65-F5344CB8AC3E}">
        <p14:creationId xmlns:p14="http://schemas.microsoft.com/office/powerpoint/2010/main" val="3956900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sp>
        <p:nvSpPr>
          <p:cNvPr id="4" name="Content Placeholder 3"/>
          <p:cNvSpPr>
            <a:spLocks noGrp="1"/>
          </p:cNvSpPr>
          <p:nvPr>
            <p:ph sz="quarter" idx="1"/>
          </p:nvPr>
        </p:nvSpPr>
        <p:spPr/>
        <p:txBody>
          <a:bodyPr/>
          <a:lstStyle/>
          <a:p>
            <a:r>
              <a:rPr lang="en-US" dirty="0"/>
              <a:t>Over the last few weeks</a:t>
            </a:r>
          </a:p>
          <a:p>
            <a:pPr lvl="1"/>
            <a:r>
              <a:rPr lang="en-US" dirty="0"/>
              <a:t>Cryptography</a:t>
            </a:r>
          </a:p>
          <a:p>
            <a:pPr lvl="1"/>
            <a:r>
              <a:rPr lang="en-US" dirty="0"/>
              <a:t>Authentication, Key Establishment</a:t>
            </a:r>
          </a:p>
          <a:p>
            <a:r>
              <a:rPr lang="en-US" dirty="0"/>
              <a:t>Main characteristics</a:t>
            </a:r>
          </a:p>
          <a:p>
            <a:pPr lvl="1"/>
            <a:r>
              <a:rPr lang="en-US" dirty="0"/>
              <a:t>Security services are similar</a:t>
            </a:r>
          </a:p>
          <a:p>
            <a:pPr lvl="2"/>
            <a:r>
              <a:rPr lang="en-US" dirty="0"/>
              <a:t>Need some entity authentication and key establishment</a:t>
            </a:r>
          </a:p>
          <a:p>
            <a:pPr lvl="2"/>
            <a:r>
              <a:rPr lang="en-US" dirty="0"/>
              <a:t>Provide authentication, integrity and confidentiality</a:t>
            </a:r>
          </a:p>
          <a:p>
            <a:pPr lvl="3"/>
            <a:r>
              <a:rPr lang="en-US" dirty="0"/>
              <a:t>Make use of message authentication codes and encryption</a:t>
            </a:r>
          </a:p>
          <a:p>
            <a:endParaRPr lang="en-US" dirty="0"/>
          </a:p>
          <a:p>
            <a:endParaRPr lang="en-US" dirty="0"/>
          </a:p>
        </p:txBody>
      </p:sp>
    </p:spTree>
    <p:extLst>
      <p:ext uri="{BB962C8B-B14F-4D97-AF65-F5344CB8AC3E}">
        <p14:creationId xmlns:p14="http://schemas.microsoft.com/office/powerpoint/2010/main" val="16343643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Tunnel Mode AH</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20</a:t>
            </a:fld>
            <a:endParaRPr lang="en-US"/>
          </a:p>
        </p:txBody>
      </p:sp>
      <p:sp>
        <p:nvSpPr>
          <p:cNvPr id="4" name="Content Placeholder 3"/>
          <p:cNvSpPr>
            <a:spLocks noGrp="1"/>
          </p:cNvSpPr>
          <p:nvPr>
            <p:ph sz="quarter" idx="1"/>
          </p:nvPr>
        </p:nvSpPr>
        <p:spPr/>
        <p:txBody>
          <a:bodyPr/>
          <a:lstStyle/>
          <a:p>
            <a:endParaRPr lang="en-US" dirty="0"/>
          </a:p>
        </p:txBody>
      </p:sp>
      <p:grpSp>
        <p:nvGrpSpPr>
          <p:cNvPr id="49" name="Group 3"/>
          <p:cNvGrpSpPr>
            <a:grpSpLocks/>
          </p:cNvGrpSpPr>
          <p:nvPr/>
        </p:nvGrpSpPr>
        <p:grpSpPr bwMode="auto">
          <a:xfrm>
            <a:off x="3109913" y="1658937"/>
            <a:ext cx="1752600" cy="1066800"/>
            <a:chOff x="1168" y="1328"/>
            <a:chExt cx="2704" cy="2032"/>
          </a:xfrm>
        </p:grpSpPr>
        <p:sp>
          <p:nvSpPr>
            <p:cNvPr id="50" name="Freeform 4"/>
            <p:cNvSpPr>
              <a:spLocks/>
            </p:cNvSpPr>
            <p:nvPr/>
          </p:nvSpPr>
          <p:spPr bwMode="auto">
            <a:xfrm>
              <a:off x="1168" y="1328"/>
              <a:ext cx="2704" cy="2032"/>
            </a:xfrm>
            <a:custGeom>
              <a:avLst/>
              <a:gdLst>
                <a:gd name="T0" fmla="*/ 312 w 5328"/>
                <a:gd name="T1" fmla="*/ 1355 h 3936"/>
                <a:gd name="T2" fmla="*/ 56 w 5328"/>
                <a:gd name="T3" fmla="*/ 1605 h 3936"/>
                <a:gd name="T4" fmla="*/ 2 w 5328"/>
                <a:gd name="T5" fmla="*/ 1795 h 3936"/>
                <a:gd name="T6" fmla="*/ 41 w 5328"/>
                <a:gd name="T7" fmla="*/ 2055 h 3936"/>
                <a:gd name="T8" fmla="*/ 207 w 5328"/>
                <a:gd name="T9" fmla="*/ 2276 h 3936"/>
                <a:gd name="T10" fmla="*/ 175 w 5328"/>
                <a:gd name="T11" fmla="*/ 2434 h 3936"/>
                <a:gd name="T12" fmla="*/ 119 w 5328"/>
                <a:gd name="T13" fmla="*/ 2627 h 3936"/>
                <a:gd name="T14" fmla="*/ 141 w 5328"/>
                <a:gd name="T15" fmla="*/ 2838 h 3936"/>
                <a:gd name="T16" fmla="*/ 240 w 5328"/>
                <a:gd name="T17" fmla="*/ 3021 h 3936"/>
                <a:gd name="T18" fmla="*/ 446 w 5328"/>
                <a:gd name="T19" fmla="*/ 3175 h 3936"/>
                <a:gd name="T20" fmla="*/ 655 w 5328"/>
                <a:gd name="T21" fmla="*/ 3217 h 3936"/>
                <a:gd name="T22" fmla="*/ 913 w 5328"/>
                <a:gd name="T23" fmla="*/ 3462 h 3936"/>
                <a:gd name="T24" fmla="*/ 1322 w 5328"/>
                <a:gd name="T25" fmla="*/ 3674 h 3936"/>
                <a:gd name="T26" fmla="*/ 1573 w 5328"/>
                <a:gd name="T27" fmla="*/ 3699 h 3936"/>
                <a:gd name="T28" fmla="*/ 1826 w 5328"/>
                <a:gd name="T29" fmla="*/ 3656 h 3936"/>
                <a:gd name="T30" fmla="*/ 2030 w 5328"/>
                <a:gd name="T31" fmla="*/ 3563 h 3936"/>
                <a:gd name="T32" fmla="*/ 2330 w 5328"/>
                <a:gd name="T33" fmla="*/ 3837 h 3936"/>
                <a:gd name="T34" fmla="*/ 2723 w 5328"/>
                <a:gd name="T35" fmla="*/ 3936 h 3936"/>
                <a:gd name="T36" fmla="*/ 2987 w 5328"/>
                <a:gd name="T37" fmla="*/ 3893 h 3936"/>
                <a:gd name="T38" fmla="*/ 3219 w 5328"/>
                <a:gd name="T39" fmla="*/ 3771 h 3936"/>
                <a:gd name="T40" fmla="*/ 3439 w 5328"/>
                <a:gd name="T41" fmla="*/ 3526 h 3936"/>
                <a:gd name="T42" fmla="*/ 3564 w 5328"/>
                <a:gd name="T43" fmla="*/ 3370 h 3936"/>
                <a:gd name="T44" fmla="*/ 3936 w 5328"/>
                <a:gd name="T45" fmla="*/ 3452 h 3936"/>
                <a:gd name="T46" fmla="*/ 4207 w 5328"/>
                <a:gd name="T47" fmla="*/ 3383 h 3936"/>
                <a:gd name="T48" fmla="*/ 4425 w 5328"/>
                <a:gd name="T49" fmla="*/ 3221 h 3936"/>
                <a:gd name="T50" fmla="*/ 4567 w 5328"/>
                <a:gd name="T51" fmla="*/ 2988 h 3936"/>
                <a:gd name="T52" fmla="*/ 4611 w 5328"/>
                <a:gd name="T53" fmla="*/ 2741 h 3936"/>
                <a:gd name="T54" fmla="*/ 4896 w 5328"/>
                <a:gd name="T55" fmla="*/ 2645 h 3936"/>
                <a:gd name="T56" fmla="*/ 5124 w 5328"/>
                <a:gd name="T57" fmla="*/ 2459 h 3936"/>
                <a:gd name="T58" fmla="*/ 5274 w 5328"/>
                <a:gd name="T59" fmla="*/ 2207 h 3936"/>
                <a:gd name="T60" fmla="*/ 5328 w 5328"/>
                <a:gd name="T61" fmla="*/ 1908 h 3936"/>
                <a:gd name="T62" fmla="*/ 5284 w 5328"/>
                <a:gd name="T63" fmla="*/ 1638 h 3936"/>
                <a:gd name="T64" fmla="*/ 5155 w 5328"/>
                <a:gd name="T65" fmla="*/ 1396 h 3936"/>
                <a:gd name="T66" fmla="*/ 5206 w 5328"/>
                <a:gd name="T67" fmla="*/ 1169 h 3936"/>
                <a:gd name="T68" fmla="*/ 5180 w 5328"/>
                <a:gd name="T69" fmla="*/ 946 h 3936"/>
                <a:gd name="T70" fmla="*/ 5001 w 5328"/>
                <a:gd name="T71" fmla="*/ 653 h 3936"/>
                <a:gd name="T72" fmla="*/ 4722 w 5328"/>
                <a:gd name="T73" fmla="*/ 495 h 3936"/>
                <a:gd name="T74" fmla="*/ 4651 w 5328"/>
                <a:gd name="T75" fmla="*/ 296 h 3936"/>
                <a:gd name="T76" fmla="*/ 4366 w 5328"/>
                <a:gd name="T77" fmla="*/ 46 h 3936"/>
                <a:gd name="T78" fmla="*/ 4162 w 5328"/>
                <a:gd name="T79" fmla="*/ 1 h 3936"/>
                <a:gd name="T80" fmla="*/ 3913 w 5328"/>
                <a:gd name="T81" fmla="*/ 43 h 3936"/>
                <a:gd name="T82" fmla="*/ 3700 w 5328"/>
                <a:gd name="T83" fmla="*/ 188 h 3936"/>
                <a:gd name="T84" fmla="*/ 3543 w 5328"/>
                <a:gd name="T85" fmla="*/ 87 h 3936"/>
                <a:gd name="T86" fmla="*/ 3313 w 5328"/>
                <a:gd name="T87" fmla="*/ 4 h 3936"/>
                <a:gd name="T88" fmla="*/ 3033 w 5328"/>
                <a:gd name="T89" fmla="*/ 46 h 3936"/>
                <a:gd name="T90" fmla="*/ 2808 w 5328"/>
                <a:gd name="T91" fmla="*/ 234 h 3936"/>
                <a:gd name="T92" fmla="*/ 2643 w 5328"/>
                <a:gd name="T93" fmla="*/ 211 h 3936"/>
                <a:gd name="T94" fmla="*/ 2404 w 5328"/>
                <a:gd name="T95" fmla="*/ 125 h 3936"/>
                <a:gd name="T96" fmla="*/ 2089 w 5328"/>
                <a:gd name="T97" fmla="*/ 156 h 3936"/>
                <a:gd name="T98" fmla="*/ 1803 w 5328"/>
                <a:gd name="T99" fmla="*/ 357 h 3936"/>
                <a:gd name="T100" fmla="*/ 1522 w 5328"/>
                <a:gd name="T101" fmla="*/ 388 h 3936"/>
                <a:gd name="T102" fmla="*/ 1136 w 5328"/>
                <a:gd name="T103" fmla="*/ 376 h 3936"/>
                <a:gd name="T104" fmla="*/ 839 w 5328"/>
                <a:gd name="T105" fmla="*/ 502 h 3936"/>
                <a:gd name="T106" fmla="*/ 614 w 5328"/>
                <a:gd name="T107" fmla="*/ 728 h 3936"/>
                <a:gd name="T108" fmla="*/ 489 w 5328"/>
                <a:gd name="T109" fmla="*/ 1028 h 3936"/>
                <a:gd name="T110" fmla="*/ 479 w 5328"/>
                <a:gd name="T111" fmla="*/ 1309 h 3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328" h="3936">
                  <a:moveTo>
                    <a:pt x="481" y="1308"/>
                  </a:moveTo>
                  <a:lnTo>
                    <a:pt x="456" y="1311"/>
                  </a:lnTo>
                  <a:lnTo>
                    <a:pt x="430" y="1316"/>
                  </a:lnTo>
                  <a:lnTo>
                    <a:pt x="406" y="1321"/>
                  </a:lnTo>
                  <a:lnTo>
                    <a:pt x="382" y="1328"/>
                  </a:lnTo>
                  <a:lnTo>
                    <a:pt x="358" y="1336"/>
                  </a:lnTo>
                  <a:lnTo>
                    <a:pt x="335" y="1345"/>
                  </a:lnTo>
                  <a:lnTo>
                    <a:pt x="312" y="1355"/>
                  </a:lnTo>
                  <a:lnTo>
                    <a:pt x="290" y="1365"/>
                  </a:lnTo>
                  <a:lnTo>
                    <a:pt x="248" y="1390"/>
                  </a:lnTo>
                  <a:lnTo>
                    <a:pt x="208" y="1418"/>
                  </a:lnTo>
                  <a:lnTo>
                    <a:pt x="172" y="1450"/>
                  </a:lnTo>
                  <a:lnTo>
                    <a:pt x="138" y="1484"/>
                  </a:lnTo>
                  <a:lnTo>
                    <a:pt x="107" y="1522"/>
                  </a:lnTo>
                  <a:lnTo>
                    <a:pt x="80" y="1562"/>
                  </a:lnTo>
                  <a:lnTo>
                    <a:pt x="56" y="1605"/>
                  </a:lnTo>
                  <a:lnTo>
                    <a:pt x="46" y="1627"/>
                  </a:lnTo>
                  <a:lnTo>
                    <a:pt x="37" y="1650"/>
                  </a:lnTo>
                  <a:lnTo>
                    <a:pt x="28" y="1673"/>
                  </a:lnTo>
                  <a:lnTo>
                    <a:pt x="21" y="1697"/>
                  </a:lnTo>
                  <a:lnTo>
                    <a:pt x="15" y="1721"/>
                  </a:lnTo>
                  <a:lnTo>
                    <a:pt x="9" y="1745"/>
                  </a:lnTo>
                  <a:lnTo>
                    <a:pt x="5" y="1770"/>
                  </a:lnTo>
                  <a:lnTo>
                    <a:pt x="2" y="1795"/>
                  </a:lnTo>
                  <a:lnTo>
                    <a:pt x="1" y="1821"/>
                  </a:lnTo>
                  <a:lnTo>
                    <a:pt x="0" y="1847"/>
                  </a:lnTo>
                  <a:lnTo>
                    <a:pt x="1" y="1883"/>
                  </a:lnTo>
                  <a:lnTo>
                    <a:pt x="5" y="1918"/>
                  </a:lnTo>
                  <a:lnTo>
                    <a:pt x="10" y="1953"/>
                  </a:lnTo>
                  <a:lnTo>
                    <a:pt x="18" y="1988"/>
                  </a:lnTo>
                  <a:lnTo>
                    <a:pt x="28" y="2022"/>
                  </a:lnTo>
                  <a:lnTo>
                    <a:pt x="41" y="2055"/>
                  </a:lnTo>
                  <a:lnTo>
                    <a:pt x="55" y="2086"/>
                  </a:lnTo>
                  <a:lnTo>
                    <a:pt x="71" y="2117"/>
                  </a:lnTo>
                  <a:lnTo>
                    <a:pt x="89" y="2147"/>
                  </a:lnTo>
                  <a:lnTo>
                    <a:pt x="109" y="2176"/>
                  </a:lnTo>
                  <a:lnTo>
                    <a:pt x="131" y="2203"/>
                  </a:lnTo>
                  <a:lnTo>
                    <a:pt x="154" y="2229"/>
                  </a:lnTo>
                  <a:lnTo>
                    <a:pt x="180" y="2253"/>
                  </a:lnTo>
                  <a:lnTo>
                    <a:pt x="207" y="2276"/>
                  </a:lnTo>
                  <a:lnTo>
                    <a:pt x="235" y="2297"/>
                  </a:lnTo>
                  <a:lnTo>
                    <a:pt x="265" y="2316"/>
                  </a:lnTo>
                  <a:lnTo>
                    <a:pt x="262" y="2309"/>
                  </a:lnTo>
                  <a:lnTo>
                    <a:pt x="229" y="2348"/>
                  </a:lnTo>
                  <a:lnTo>
                    <a:pt x="214" y="2368"/>
                  </a:lnTo>
                  <a:lnTo>
                    <a:pt x="200" y="2390"/>
                  </a:lnTo>
                  <a:lnTo>
                    <a:pt x="187" y="2411"/>
                  </a:lnTo>
                  <a:lnTo>
                    <a:pt x="175" y="2434"/>
                  </a:lnTo>
                  <a:lnTo>
                    <a:pt x="164" y="2456"/>
                  </a:lnTo>
                  <a:lnTo>
                    <a:pt x="155" y="2480"/>
                  </a:lnTo>
                  <a:lnTo>
                    <a:pt x="146" y="2503"/>
                  </a:lnTo>
                  <a:lnTo>
                    <a:pt x="138" y="2527"/>
                  </a:lnTo>
                  <a:lnTo>
                    <a:pt x="132" y="2552"/>
                  </a:lnTo>
                  <a:lnTo>
                    <a:pt x="127" y="2577"/>
                  </a:lnTo>
                  <a:lnTo>
                    <a:pt x="122" y="2602"/>
                  </a:lnTo>
                  <a:lnTo>
                    <a:pt x="119" y="2627"/>
                  </a:lnTo>
                  <a:lnTo>
                    <a:pt x="118" y="2652"/>
                  </a:lnTo>
                  <a:lnTo>
                    <a:pt x="117" y="2678"/>
                  </a:lnTo>
                  <a:lnTo>
                    <a:pt x="118" y="2706"/>
                  </a:lnTo>
                  <a:lnTo>
                    <a:pt x="120" y="2733"/>
                  </a:lnTo>
                  <a:lnTo>
                    <a:pt x="123" y="2760"/>
                  </a:lnTo>
                  <a:lnTo>
                    <a:pt x="128" y="2787"/>
                  </a:lnTo>
                  <a:lnTo>
                    <a:pt x="134" y="2813"/>
                  </a:lnTo>
                  <a:lnTo>
                    <a:pt x="141" y="2838"/>
                  </a:lnTo>
                  <a:lnTo>
                    <a:pt x="150" y="2863"/>
                  </a:lnTo>
                  <a:lnTo>
                    <a:pt x="159" y="2888"/>
                  </a:lnTo>
                  <a:lnTo>
                    <a:pt x="170" y="2912"/>
                  </a:lnTo>
                  <a:lnTo>
                    <a:pt x="182" y="2935"/>
                  </a:lnTo>
                  <a:lnTo>
                    <a:pt x="195" y="2958"/>
                  </a:lnTo>
                  <a:lnTo>
                    <a:pt x="209" y="2980"/>
                  </a:lnTo>
                  <a:lnTo>
                    <a:pt x="224" y="3001"/>
                  </a:lnTo>
                  <a:lnTo>
                    <a:pt x="240" y="3021"/>
                  </a:lnTo>
                  <a:lnTo>
                    <a:pt x="275" y="3059"/>
                  </a:lnTo>
                  <a:lnTo>
                    <a:pt x="313" y="3094"/>
                  </a:lnTo>
                  <a:lnTo>
                    <a:pt x="333" y="3110"/>
                  </a:lnTo>
                  <a:lnTo>
                    <a:pt x="354" y="3125"/>
                  </a:lnTo>
                  <a:lnTo>
                    <a:pt x="376" y="3139"/>
                  </a:lnTo>
                  <a:lnTo>
                    <a:pt x="399" y="3152"/>
                  </a:lnTo>
                  <a:lnTo>
                    <a:pt x="422" y="3164"/>
                  </a:lnTo>
                  <a:lnTo>
                    <a:pt x="446" y="3175"/>
                  </a:lnTo>
                  <a:lnTo>
                    <a:pt x="470" y="3184"/>
                  </a:lnTo>
                  <a:lnTo>
                    <a:pt x="495" y="3193"/>
                  </a:lnTo>
                  <a:lnTo>
                    <a:pt x="521" y="3200"/>
                  </a:lnTo>
                  <a:lnTo>
                    <a:pt x="547" y="3206"/>
                  </a:lnTo>
                  <a:lnTo>
                    <a:pt x="573" y="3211"/>
                  </a:lnTo>
                  <a:lnTo>
                    <a:pt x="600" y="3214"/>
                  </a:lnTo>
                  <a:lnTo>
                    <a:pt x="627" y="3216"/>
                  </a:lnTo>
                  <a:lnTo>
                    <a:pt x="655" y="3217"/>
                  </a:lnTo>
                  <a:lnTo>
                    <a:pt x="687" y="3216"/>
                  </a:lnTo>
                  <a:lnTo>
                    <a:pt x="718" y="3213"/>
                  </a:lnTo>
                  <a:lnTo>
                    <a:pt x="715" y="3217"/>
                  </a:lnTo>
                  <a:lnTo>
                    <a:pt x="748" y="3272"/>
                  </a:lnTo>
                  <a:lnTo>
                    <a:pt x="785" y="3324"/>
                  </a:lnTo>
                  <a:lnTo>
                    <a:pt x="825" y="3373"/>
                  </a:lnTo>
                  <a:lnTo>
                    <a:pt x="867" y="3419"/>
                  </a:lnTo>
                  <a:lnTo>
                    <a:pt x="913" y="3462"/>
                  </a:lnTo>
                  <a:lnTo>
                    <a:pt x="961" y="3501"/>
                  </a:lnTo>
                  <a:lnTo>
                    <a:pt x="1011" y="3538"/>
                  </a:lnTo>
                  <a:lnTo>
                    <a:pt x="1064" y="3571"/>
                  </a:lnTo>
                  <a:lnTo>
                    <a:pt x="1118" y="3600"/>
                  </a:lnTo>
                  <a:lnTo>
                    <a:pt x="1174" y="3626"/>
                  </a:lnTo>
                  <a:lnTo>
                    <a:pt x="1232" y="3648"/>
                  </a:lnTo>
                  <a:lnTo>
                    <a:pt x="1292" y="3667"/>
                  </a:lnTo>
                  <a:lnTo>
                    <a:pt x="1322" y="3674"/>
                  </a:lnTo>
                  <a:lnTo>
                    <a:pt x="1353" y="3681"/>
                  </a:lnTo>
                  <a:lnTo>
                    <a:pt x="1383" y="3687"/>
                  </a:lnTo>
                  <a:lnTo>
                    <a:pt x="1415" y="3692"/>
                  </a:lnTo>
                  <a:lnTo>
                    <a:pt x="1446" y="3695"/>
                  </a:lnTo>
                  <a:lnTo>
                    <a:pt x="1477" y="3698"/>
                  </a:lnTo>
                  <a:lnTo>
                    <a:pt x="1509" y="3699"/>
                  </a:lnTo>
                  <a:lnTo>
                    <a:pt x="1541" y="3700"/>
                  </a:lnTo>
                  <a:lnTo>
                    <a:pt x="1573" y="3699"/>
                  </a:lnTo>
                  <a:lnTo>
                    <a:pt x="1606" y="3698"/>
                  </a:lnTo>
                  <a:lnTo>
                    <a:pt x="1638" y="3695"/>
                  </a:lnTo>
                  <a:lnTo>
                    <a:pt x="1670" y="3691"/>
                  </a:lnTo>
                  <a:lnTo>
                    <a:pt x="1702" y="3686"/>
                  </a:lnTo>
                  <a:lnTo>
                    <a:pt x="1733" y="3680"/>
                  </a:lnTo>
                  <a:lnTo>
                    <a:pt x="1764" y="3673"/>
                  </a:lnTo>
                  <a:lnTo>
                    <a:pt x="1795" y="3665"/>
                  </a:lnTo>
                  <a:lnTo>
                    <a:pt x="1826" y="3656"/>
                  </a:lnTo>
                  <a:lnTo>
                    <a:pt x="1857" y="3646"/>
                  </a:lnTo>
                  <a:lnTo>
                    <a:pt x="1887" y="3635"/>
                  </a:lnTo>
                  <a:lnTo>
                    <a:pt x="1916" y="3622"/>
                  </a:lnTo>
                  <a:lnTo>
                    <a:pt x="1946" y="3609"/>
                  </a:lnTo>
                  <a:lnTo>
                    <a:pt x="1975" y="3595"/>
                  </a:lnTo>
                  <a:lnTo>
                    <a:pt x="2003" y="3579"/>
                  </a:lnTo>
                  <a:lnTo>
                    <a:pt x="2031" y="3563"/>
                  </a:lnTo>
                  <a:lnTo>
                    <a:pt x="2030" y="3563"/>
                  </a:lnTo>
                  <a:lnTo>
                    <a:pt x="2060" y="3606"/>
                  </a:lnTo>
                  <a:lnTo>
                    <a:pt x="2093" y="3646"/>
                  </a:lnTo>
                  <a:lnTo>
                    <a:pt x="2127" y="3684"/>
                  </a:lnTo>
                  <a:lnTo>
                    <a:pt x="2164" y="3720"/>
                  </a:lnTo>
                  <a:lnTo>
                    <a:pt x="2203" y="3753"/>
                  </a:lnTo>
                  <a:lnTo>
                    <a:pt x="2243" y="3784"/>
                  </a:lnTo>
                  <a:lnTo>
                    <a:pt x="2286" y="3812"/>
                  </a:lnTo>
                  <a:lnTo>
                    <a:pt x="2330" y="3837"/>
                  </a:lnTo>
                  <a:lnTo>
                    <a:pt x="2375" y="3860"/>
                  </a:lnTo>
                  <a:lnTo>
                    <a:pt x="2422" y="3880"/>
                  </a:lnTo>
                  <a:lnTo>
                    <a:pt x="2469" y="3897"/>
                  </a:lnTo>
                  <a:lnTo>
                    <a:pt x="2518" y="3911"/>
                  </a:lnTo>
                  <a:lnTo>
                    <a:pt x="2568" y="3922"/>
                  </a:lnTo>
                  <a:lnTo>
                    <a:pt x="2619" y="3930"/>
                  </a:lnTo>
                  <a:lnTo>
                    <a:pt x="2670" y="3934"/>
                  </a:lnTo>
                  <a:lnTo>
                    <a:pt x="2723" y="3936"/>
                  </a:lnTo>
                  <a:lnTo>
                    <a:pt x="2757" y="3935"/>
                  </a:lnTo>
                  <a:lnTo>
                    <a:pt x="2791" y="3933"/>
                  </a:lnTo>
                  <a:lnTo>
                    <a:pt x="2825" y="3930"/>
                  </a:lnTo>
                  <a:lnTo>
                    <a:pt x="2858" y="3925"/>
                  </a:lnTo>
                  <a:lnTo>
                    <a:pt x="2891" y="3919"/>
                  </a:lnTo>
                  <a:lnTo>
                    <a:pt x="2924" y="3911"/>
                  </a:lnTo>
                  <a:lnTo>
                    <a:pt x="2956" y="3903"/>
                  </a:lnTo>
                  <a:lnTo>
                    <a:pt x="2987" y="3893"/>
                  </a:lnTo>
                  <a:lnTo>
                    <a:pt x="3019" y="3881"/>
                  </a:lnTo>
                  <a:lnTo>
                    <a:pt x="3049" y="3869"/>
                  </a:lnTo>
                  <a:lnTo>
                    <a:pt x="3079" y="3856"/>
                  </a:lnTo>
                  <a:lnTo>
                    <a:pt x="3109" y="3841"/>
                  </a:lnTo>
                  <a:lnTo>
                    <a:pt x="3137" y="3825"/>
                  </a:lnTo>
                  <a:lnTo>
                    <a:pt x="3165" y="3808"/>
                  </a:lnTo>
                  <a:lnTo>
                    <a:pt x="3193" y="3790"/>
                  </a:lnTo>
                  <a:lnTo>
                    <a:pt x="3219" y="3771"/>
                  </a:lnTo>
                  <a:lnTo>
                    <a:pt x="3245" y="3751"/>
                  </a:lnTo>
                  <a:lnTo>
                    <a:pt x="3270" y="3729"/>
                  </a:lnTo>
                  <a:lnTo>
                    <a:pt x="3318" y="3684"/>
                  </a:lnTo>
                  <a:lnTo>
                    <a:pt x="3362" y="3635"/>
                  </a:lnTo>
                  <a:lnTo>
                    <a:pt x="3383" y="3609"/>
                  </a:lnTo>
                  <a:lnTo>
                    <a:pt x="3402" y="3583"/>
                  </a:lnTo>
                  <a:lnTo>
                    <a:pt x="3421" y="3555"/>
                  </a:lnTo>
                  <a:lnTo>
                    <a:pt x="3439" y="3526"/>
                  </a:lnTo>
                  <a:lnTo>
                    <a:pt x="3455" y="3497"/>
                  </a:lnTo>
                  <a:lnTo>
                    <a:pt x="3470" y="3467"/>
                  </a:lnTo>
                  <a:lnTo>
                    <a:pt x="3485" y="3437"/>
                  </a:lnTo>
                  <a:lnTo>
                    <a:pt x="3498" y="3405"/>
                  </a:lnTo>
                  <a:lnTo>
                    <a:pt x="3509" y="3373"/>
                  </a:lnTo>
                  <a:lnTo>
                    <a:pt x="3520" y="3340"/>
                  </a:lnTo>
                  <a:lnTo>
                    <a:pt x="3521" y="3345"/>
                  </a:lnTo>
                  <a:lnTo>
                    <a:pt x="3564" y="3370"/>
                  </a:lnTo>
                  <a:lnTo>
                    <a:pt x="3609" y="3392"/>
                  </a:lnTo>
                  <a:lnTo>
                    <a:pt x="3655" y="3410"/>
                  </a:lnTo>
                  <a:lnTo>
                    <a:pt x="3702" y="3426"/>
                  </a:lnTo>
                  <a:lnTo>
                    <a:pt x="3750" y="3438"/>
                  </a:lnTo>
                  <a:lnTo>
                    <a:pt x="3799" y="3446"/>
                  </a:lnTo>
                  <a:lnTo>
                    <a:pt x="3849" y="3451"/>
                  </a:lnTo>
                  <a:lnTo>
                    <a:pt x="3899" y="3453"/>
                  </a:lnTo>
                  <a:lnTo>
                    <a:pt x="3936" y="3452"/>
                  </a:lnTo>
                  <a:lnTo>
                    <a:pt x="3972" y="3449"/>
                  </a:lnTo>
                  <a:lnTo>
                    <a:pt x="4007" y="3445"/>
                  </a:lnTo>
                  <a:lnTo>
                    <a:pt x="4042" y="3439"/>
                  </a:lnTo>
                  <a:lnTo>
                    <a:pt x="4076" y="3431"/>
                  </a:lnTo>
                  <a:lnTo>
                    <a:pt x="4110" y="3421"/>
                  </a:lnTo>
                  <a:lnTo>
                    <a:pt x="4143" y="3410"/>
                  </a:lnTo>
                  <a:lnTo>
                    <a:pt x="4175" y="3397"/>
                  </a:lnTo>
                  <a:lnTo>
                    <a:pt x="4207" y="3383"/>
                  </a:lnTo>
                  <a:lnTo>
                    <a:pt x="4237" y="3368"/>
                  </a:lnTo>
                  <a:lnTo>
                    <a:pt x="4267" y="3350"/>
                  </a:lnTo>
                  <a:lnTo>
                    <a:pt x="4296" y="3332"/>
                  </a:lnTo>
                  <a:lnTo>
                    <a:pt x="4324" y="3312"/>
                  </a:lnTo>
                  <a:lnTo>
                    <a:pt x="4351" y="3291"/>
                  </a:lnTo>
                  <a:lnTo>
                    <a:pt x="4377" y="3269"/>
                  </a:lnTo>
                  <a:lnTo>
                    <a:pt x="4401" y="3245"/>
                  </a:lnTo>
                  <a:lnTo>
                    <a:pt x="4425" y="3221"/>
                  </a:lnTo>
                  <a:lnTo>
                    <a:pt x="4447" y="3195"/>
                  </a:lnTo>
                  <a:lnTo>
                    <a:pt x="4469" y="3168"/>
                  </a:lnTo>
                  <a:lnTo>
                    <a:pt x="4488" y="3140"/>
                  </a:lnTo>
                  <a:lnTo>
                    <a:pt x="4507" y="3112"/>
                  </a:lnTo>
                  <a:lnTo>
                    <a:pt x="4524" y="3082"/>
                  </a:lnTo>
                  <a:lnTo>
                    <a:pt x="4540" y="3051"/>
                  </a:lnTo>
                  <a:lnTo>
                    <a:pt x="4554" y="3020"/>
                  </a:lnTo>
                  <a:lnTo>
                    <a:pt x="4567" y="2988"/>
                  </a:lnTo>
                  <a:lnTo>
                    <a:pt x="4579" y="2954"/>
                  </a:lnTo>
                  <a:lnTo>
                    <a:pt x="4588" y="2921"/>
                  </a:lnTo>
                  <a:lnTo>
                    <a:pt x="4597" y="2886"/>
                  </a:lnTo>
                  <a:lnTo>
                    <a:pt x="4603" y="2851"/>
                  </a:lnTo>
                  <a:lnTo>
                    <a:pt x="4608" y="2816"/>
                  </a:lnTo>
                  <a:lnTo>
                    <a:pt x="4611" y="2780"/>
                  </a:lnTo>
                  <a:lnTo>
                    <a:pt x="4612" y="2743"/>
                  </a:lnTo>
                  <a:lnTo>
                    <a:pt x="4611" y="2741"/>
                  </a:lnTo>
                  <a:lnTo>
                    <a:pt x="4649" y="2735"/>
                  </a:lnTo>
                  <a:lnTo>
                    <a:pt x="4687" y="2726"/>
                  </a:lnTo>
                  <a:lnTo>
                    <a:pt x="4724" y="2717"/>
                  </a:lnTo>
                  <a:lnTo>
                    <a:pt x="4760" y="2705"/>
                  </a:lnTo>
                  <a:lnTo>
                    <a:pt x="4795" y="2692"/>
                  </a:lnTo>
                  <a:lnTo>
                    <a:pt x="4830" y="2678"/>
                  </a:lnTo>
                  <a:lnTo>
                    <a:pt x="4864" y="2662"/>
                  </a:lnTo>
                  <a:lnTo>
                    <a:pt x="4896" y="2645"/>
                  </a:lnTo>
                  <a:lnTo>
                    <a:pt x="4928" y="2626"/>
                  </a:lnTo>
                  <a:lnTo>
                    <a:pt x="4959" y="2606"/>
                  </a:lnTo>
                  <a:lnTo>
                    <a:pt x="4989" y="2584"/>
                  </a:lnTo>
                  <a:lnTo>
                    <a:pt x="5019" y="2562"/>
                  </a:lnTo>
                  <a:lnTo>
                    <a:pt x="5046" y="2538"/>
                  </a:lnTo>
                  <a:lnTo>
                    <a:pt x="5073" y="2513"/>
                  </a:lnTo>
                  <a:lnTo>
                    <a:pt x="5099" y="2487"/>
                  </a:lnTo>
                  <a:lnTo>
                    <a:pt x="5124" y="2459"/>
                  </a:lnTo>
                  <a:lnTo>
                    <a:pt x="5147" y="2431"/>
                  </a:lnTo>
                  <a:lnTo>
                    <a:pt x="5169" y="2402"/>
                  </a:lnTo>
                  <a:lnTo>
                    <a:pt x="5190" y="2371"/>
                  </a:lnTo>
                  <a:lnTo>
                    <a:pt x="5210" y="2340"/>
                  </a:lnTo>
                  <a:lnTo>
                    <a:pt x="5228" y="2308"/>
                  </a:lnTo>
                  <a:lnTo>
                    <a:pt x="5245" y="2275"/>
                  </a:lnTo>
                  <a:lnTo>
                    <a:pt x="5260" y="2241"/>
                  </a:lnTo>
                  <a:lnTo>
                    <a:pt x="5274" y="2207"/>
                  </a:lnTo>
                  <a:lnTo>
                    <a:pt x="5286" y="2172"/>
                  </a:lnTo>
                  <a:lnTo>
                    <a:pt x="5297" y="2136"/>
                  </a:lnTo>
                  <a:lnTo>
                    <a:pt x="5306" y="2099"/>
                  </a:lnTo>
                  <a:lnTo>
                    <a:pt x="5314" y="2062"/>
                  </a:lnTo>
                  <a:lnTo>
                    <a:pt x="5320" y="2025"/>
                  </a:lnTo>
                  <a:lnTo>
                    <a:pt x="5324" y="1987"/>
                  </a:lnTo>
                  <a:lnTo>
                    <a:pt x="5327" y="1947"/>
                  </a:lnTo>
                  <a:lnTo>
                    <a:pt x="5328" y="1908"/>
                  </a:lnTo>
                  <a:lnTo>
                    <a:pt x="5327" y="1873"/>
                  </a:lnTo>
                  <a:lnTo>
                    <a:pt x="5325" y="1839"/>
                  </a:lnTo>
                  <a:lnTo>
                    <a:pt x="5322" y="1805"/>
                  </a:lnTo>
                  <a:lnTo>
                    <a:pt x="5317" y="1771"/>
                  </a:lnTo>
                  <a:lnTo>
                    <a:pt x="5310" y="1737"/>
                  </a:lnTo>
                  <a:lnTo>
                    <a:pt x="5303" y="1703"/>
                  </a:lnTo>
                  <a:lnTo>
                    <a:pt x="5294" y="1670"/>
                  </a:lnTo>
                  <a:lnTo>
                    <a:pt x="5284" y="1638"/>
                  </a:lnTo>
                  <a:lnTo>
                    <a:pt x="5272" y="1606"/>
                  </a:lnTo>
                  <a:lnTo>
                    <a:pt x="5259" y="1574"/>
                  </a:lnTo>
                  <a:lnTo>
                    <a:pt x="5245" y="1543"/>
                  </a:lnTo>
                  <a:lnTo>
                    <a:pt x="5229" y="1512"/>
                  </a:lnTo>
                  <a:lnTo>
                    <a:pt x="5213" y="1482"/>
                  </a:lnTo>
                  <a:lnTo>
                    <a:pt x="5195" y="1453"/>
                  </a:lnTo>
                  <a:lnTo>
                    <a:pt x="5175" y="1424"/>
                  </a:lnTo>
                  <a:lnTo>
                    <a:pt x="5155" y="1396"/>
                  </a:lnTo>
                  <a:lnTo>
                    <a:pt x="5154" y="1396"/>
                  </a:lnTo>
                  <a:lnTo>
                    <a:pt x="5166" y="1365"/>
                  </a:lnTo>
                  <a:lnTo>
                    <a:pt x="5177" y="1333"/>
                  </a:lnTo>
                  <a:lnTo>
                    <a:pt x="5186" y="1301"/>
                  </a:lnTo>
                  <a:lnTo>
                    <a:pt x="5194" y="1268"/>
                  </a:lnTo>
                  <a:lnTo>
                    <a:pt x="5199" y="1235"/>
                  </a:lnTo>
                  <a:lnTo>
                    <a:pt x="5204" y="1202"/>
                  </a:lnTo>
                  <a:lnTo>
                    <a:pt x="5206" y="1169"/>
                  </a:lnTo>
                  <a:lnTo>
                    <a:pt x="5207" y="1135"/>
                  </a:lnTo>
                  <a:lnTo>
                    <a:pt x="5206" y="1107"/>
                  </a:lnTo>
                  <a:lnTo>
                    <a:pt x="5205" y="1079"/>
                  </a:lnTo>
                  <a:lnTo>
                    <a:pt x="5202" y="1052"/>
                  </a:lnTo>
                  <a:lnTo>
                    <a:pt x="5198" y="1025"/>
                  </a:lnTo>
                  <a:lnTo>
                    <a:pt x="5193" y="998"/>
                  </a:lnTo>
                  <a:lnTo>
                    <a:pt x="5187" y="972"/>
                  </a:lnTo>
                  <a:lnTo>
                    <a:pt x="5180" y="946"/>
                  </a:lnTo>
                  <a:lnTo>
                    <a:pt x="5171" y="920"/>
                  </a:lnTo>
                  <a:lnTo>
                    <a:pt x="5162" y="895"/>
                  </a:lnTo>
                  <a:lnTo>
                    <a:pt x="5152" y="870"/>
                  </a:lnTo>
                  <a:lnTo>
                    <a:pt x="5129" y="822"/>
                  </a:lnTo>
                  <a:lnTo>
                    <a:pt x="5102" y="776"/>
                  </a:lnTo>
                  <a:lnTo>
                    <a:pt x="5072" y="733"/>
                  </a:lnTo>
                  <a:lnTo>
                    <a:pt x="5038" y="692"/>
                  </a:lnTo>
                  <a:lnTo>
                    <a:pt x="5001" y="653"/>
                  </a:lnTo>
                  <a:lnTo>
                    <a:pt x="4961" y="618"/>
                  </a:lnTo>
                  <a:lnTo>
                    <a:pt x="4918" y="586"/>
                  </a:lnTo>
                  <a:lnTo>
                    <a:pt x="4873" y="558"/>
                  </a:lnTo>
                  <a:lnTo>
                    <a:pt x="4825" y="533"/>
                  </a:lnTo>
                  <a:lnTo>
                    <a:pt x="4800" y="522"/>
                  </a:lnTo>
                  <a:lnTo>
                    <a:pt x="4775" y="512"/>
                  </a:lnTo>
                  <a:lnTo>
                    <a:pt x="4749" y="503"/>
                  </a:lnTo>
                  <a:lnTo>
                    <a:pt x="4722" y="495"/>
                  </a:lnTo>
                  <a:lnTo>
                    <a:pt x="4724" y="494"/>
                  </a:lnTo>
                  <a:lnTo>
                    <a:pt x="4719" y="467"/>
                  </a:lnTo>
                  <a:lnTo>
                    <a:pt x="4712" y="441"/>
                  </a:lnTo>
                  <a:lnTo>
                    <a:pt x="4705" y="416"/>
                  </a:lnTo>
                  <a:lnTo>
                    <a:pt x="4696" y="391"/>
                  </a:lnTo>
                  <a:lnTo>
                    <a:pt x="4686" y="366"/>
                  </a:lnTo>
                  <a:lnTo>
                    <a:pt x="4676" y="342"/>
                  </a:lnTo>
                  <a:lnTo>
                    <a:pt x="4651" y="296"/>
                  </a:lnTo>
                  <a:lnTo>
                    <a:pt x="4623" y="253"/>
                  </a:lnTo>
                  <a:lnTo>
                    <a:pt x="4591" y="212"/>
                  </a:lnTo>
                  <a:lnTo>
                    <a:pt x="4557" y="174"/>
                  </a:lnTo>
                  <a:lnTo>
                    <a:pt x="4519" y="140"/>
                  </a:lnTo>
                  <a:lnTo>
                    <a:pt x="4478" y="109"/>
                  </a:lnTo>
                  <a:lnTo>
                    <a:pt x="4435" y="81"/>
                  </a:lnTo>
                  <a:lnTo>
                    <a:pt x="4389" y="57"/>
                  </a:lnTo>
                  <a:lnTo>
                    <a:pt x="4366" y="46"/>
                  </a:lnTo>
                  <a:lnTo>
                    <a:pt x="4342" y="37"/>
                  </a:lnTo>
                  <a:lnTo>
                    <a:pt x="4317" y="29"/>
                  </a:lnTo>
                  <a:lnTo>
                    <a:pt x="4292" y="21"/>
                  </a:lnTo>
                  <a:lnTo>
                    <a:pt x="4267" y="15"/>
                  </a:lnTo>
                  <a:lnTo>
                    <a:pt x="4241" y="10"/>
                  </a:lnTo>
                  <a:lnTo>
                    <a:pt x="4215" y="5"/>
                  </a:lnTo>
                  <a:lnTo>
                    <a:pt x="4189" y="2"/>
                  </a:lnTo>
                  <a:lnTo>
                    <a:pt x="4162" y="1"/>
                  </a:lnTo>
                  <a:lnTo>
                    <a:pt x="4135" y="0"/>
                  </a:lnTo>
                  <a:lnTo>
                    <a:pt x="4102" y="1"/>
                  </a:lnTo>
                  <a:lnTo>
                    <a:pt x="4070" y="4"/>
                  </a:lnTo>
                  <a:lnTo>
                    <a:pt x="4037" y="8"/>
                  </a:lnTo>
                  <a:lnTo>
                    <a:pt x="4005" y="14"/>
                  </a:lnTo>
                  <a:lnTo>
                    <a:pt x="3974" y="22"/>
                  </a:lnTo>
                  <a:lnTo>
                    <a:pt x="3943" y="32"/>
                  </a:lnTo>
                  <a:lnTo>
                    <a:pt x="3913" y="43"/>
                  </a:lnTo>
                  <a:lnTo>
                    <a:pt x="3883" y="56"/>
                  </a:lnTo>
                  <a:lnTo>
                    <a:pt x="3854" y="70"/>
                  </a:lnTo>
                  <a:lnTo>
                    <a:pt x="3826" y="86"/>
                  </a:lnTo>
                  <a:lnTo>
                    <a:pt x="3799" y="103"/>
                  </a:lnTo>
                  <a:lnTo>
                    <a:pt x="3773" y="122"/>
                  </a:lnTo>
                  <a:lnTo>
                    <a:pt x="3747" y="143"/>
                  </a:lnTo>
                  <a:lnTo>
                    <a:pt x="3723" y="164"/>
                  </a:lnTo>
                  <a:lnTo>
                    <a:pt x="3700" y="188"/>
                  </a:lnTo>
                  <a:lnTo>
                    <a:pt x="3678" y="212"/>
                  </a:lnTo>
                  <a:lnTo>
                    <a:pt x="3679" y="213"/>
                  </a:lnTo>
                  <a:lnTo>
                    <a:pt x="3659" y="189"/>
                  </a:lnTo>
                  <a:lnTo>
                    <a:pt x="3638" y="165"/>
                  </a:lnTo>
                  <a:lnTo>
                    <a:pt x="3616" y="144"/>
                  </a:lnTo>
                  <a:lnTo>
                    <a:pt x="3593" y="123"/>
                  </a:lnTo>
                  <a:lnTo>
                    <a:pt x="3568" y="104"/>
                  </a:lnTo>
                  <a:lnTo>
                    <a:pt x="3543" y="87"/>
                  </a:lnTo>
                  <a:lnTo>
                    <a:pt x="3517" y="71"/>
                  </a:lnTo>
                  <a:lnTo>
                    <a:pt x="3490" y="56"/>
                  </a:lnTo>
                  <a:lnTo>
                    <a:pt x="3462" y="43"/>
                  </a:lnTo>
                  <a:lnTo>
                    <a:pt x="3433" y="32"/>
                  </a:lnTo>
                  <a:lnTo>
                    <a:pt x="3404" y="22"/>
                  </a:lnTo>
                  <a:lnTo>
                    <a:pt x="3374" y="14"/>
                  </a:lnTo>
                  <a:lnTo>
                    <a:pt x="3344" y="8"/>
                  </a:lnTo>
                  <a:lnTo>
                    <a:pt x="3313" y="4"/>
                  </a:lnTo>
                  <a:lnTo>
                    <a:pt x="3282" y="1"/>
                  </a:lnTo>
                  <a:lnTo>
                    <a:pt x="3251" y="0"/>
                  </a:lnTo>
                  <a:lnTo>
                    <a:pt x="3213" y="1"/>
                  </a:lnTo>
                  <a:lnTo>
                    <a:pt x="3175" y="5"/>
                  </a:lnTo>
                  <a:lnTo>
                    <a:pt x="3139" y="12"/>
                  </a:lnTo>
                  <a:lnTo>
                    <a:pt x="3102" y="21"/>
                  </a:lnTo>
                  <a:lnTo>
                    <a:pt x="3067" y="33"/>
                  </a:lnTo>
                  <a:lnTo>
                    <a:pt x="3033" y="46"/>
                  </a:lnTo>
                  <a:lnTo>
                    <a:pt x="3000" y="63"/>
                  </a:lnTo>
                  <a:lnTo>
                    <a:pt x="2968" y="81"/>
                  </a:lnTo>
                  <a:lnTo>
                    <a:pt x="2937" y="102"/>
                  </a:lnTo>
                  <a:lnTo>
                    <a:pt x="2908" y="124"/>
                  </a:lnTo>
                  <a:lnTo>
                    <a:pt x="2880" y="149"/>
                  </a:lnTo>
                  <a:lnTo>
                    <a:pt x="2854" y="176"/>
                  </a:lnTo>
                  <a:lnTo>
                    <a:pt x="2830" y="204"/>
                  </a:lnTo>
                  <a:lnTo>
                    <a:pt x="2808" y="234"/>
                  </a:lnTo>
                  <a:lnTo>
                    <a:pt x="2787" y="266"/>
                  </a:lnTo>
                  <a:lnTo>
                    <a:pt x="2769" y="300"/>
                  </a:lnTo>
                  <a:lnTo>
                    <a:pt x="2771" y="309"/>
                  </a:lnTo>
                  <a:lnTo>
                    <a:pt x="2747" y="287"/>
                  </a:lnTo>
                  <a:lnTo>
                    <a:pt x="2723" y="266"/>
                  </a:lnTo>
                  <a:lnTo>
                    <a:pt x="2698" y="246"/>
                  </a:lnTo>
                  <a:lnTo>
                    <a:pt x="2670" y="228"/>
                  </a:lnTo>
                  <a:lnTo>
                    <a:pt x="2643" y="211"/>
                  </a:lnTo>
                  <a:lnTo>
                    <a:pt x="2615" y="195"/>
                  </a:lnTo>
                  <a:lnTo>
                    <a:pt x="2587" y="181"/>
                  </a:lnTo>
                  <a:lnTo>
                    <a:pt x="2558" y="168"/>
                  </a:lnTo>
                  <a:lnTo>
                    <a:pt x="2528" y="156"/>
                  </a:lnTo>
                  <a:lnTo>
                    <a:pt x="2498" y="146"/>
                  </a:lnTo>
                  <a:lnTo>
                    <a:pt x="2467" y="138"/>
                  </a:lnTo>
                  <a:lnTo>
                    <a:pt x="2436" y="131"/>
                  </a:lnTo>
                  <a:lnTo>
                    <a:pt x="2404" y="125"/>
                  </a:lnTo>
                  <a:lnTo>
                    <a:pt x="2373" y="121"/>
                  </a:lnTo>
                  <a:lnTo>
                    <a:pt x="2340" y="119"/>
                  </a:lnTo>
                  <a:lnTo>
                    <a:pt x="2308" y="118"/>
                  </a:lnTo>
                  <a:lnTo>
                    <a:pt x="2263" y="120"/>
                  </a:lnTo>
                  <a:lnTo>
                    <a:pt x="2218" y="124"/>
                  </a:lnTo>
                  <a:lnTo>
                    <a:pt x="2174" y="132"/>
                  </a:lnTo>
                  <a:lnTo>
                    <a:pt x="2131" y="143"/>
                  </a:lnTo>
                  <a:lnTo>
                    <a:pt x="2089" y="156"/>
                  </a:lnTo>
                  <a:lnTo>
                    <a:pt x="2048" y="172"/>
                  </a:lnTo>
                  <a:lnTo>
                    <a:pt x="2008" y="191"/>
                  </a:lnTo>
                  <a:lnTo>
                    <a:pt x="1970" y="213"/>
                  </a:lnTo>
                  <a:lnTo>
                    <a:pt x="1933" y="237"/>
                  </a:lnTo>
                  <a:lnTo>
                    <a:pt x="1897" y="263"/>
                  </a:lnTo>
                  <a:lnTo>
                    <a:pt x="1864" y="292"/>
                  </a:lnTo>
                  <a:lnTo>
                    <a:pt x="1832" y="323"/>
                  </a:lnTo>
                  <a:lnTo>
                    <a:pt x="1803" y="357"/>
                  </a:lnTo>
                  <a:lnTo>
                    <a:pt x="1775" y="393"/>
                  </a:lnTo>
                  <a:lnTo>
                    <a:pt x="1750" y="430"/>
                  </a:lnTo>
                  <a:lnTo>
                    <a:pt x="1727" y="470"/>
                  </a:lnTo>
                  <a:lnTo>
                    <a:pt x="1725" y="474"/>
                  </a:lnTo>
                  <a:lnTo>
                    <a:pt x="1677" y="448"/>
                  </a:lnTo>
                  <a:lnTo>
                    <a:pt x="1626" y="424"/>
                  </a:lnTo>
                  <a:lnTo>
                    <a:pt x="1575" y="405"/>
                  </a:lnTo>
                  <a:lnTo>
                    <a:pt x="1522" y="388"/>
                  </a:lnTo>
                  <a:lnTo>
                    <a:pt x="1469" y="376"/>
                  </a:lnTo>
                  <a:lnTo>
                    <a:pt x="1414" y="366"/>
                  </a:lnTo>
                  <a:lnTo>
                    <a:pt x="1359" y="361"/>
                  </a:lnTo>
                  <a:lnTo>
                    <a:pt x="1304" y="359"/>
                  </a:lnTo>
                  <a:lnTo>
                    <a:pt x="1261" y="360"/>
                  </a:lnTo>
                  <a:lnTo>
                    <a:pt x="1219" y="363"/>
                  </a:lnTo>
                  <a:lnTo>
                    <a:pt x="1177" y="369"/>
                  </a:lnTo>
                  <a:lnTo>
                    <a:pt x="1136" y="376"/>
                  </a:lnTo>
                  <a:lnTo>
                    <a:pt x="1096" y="385"/>
                  </a:lnTo>
                  <a:lnTo>
                    <a:pt x="1056" y="397"/>
                  </a:lnTo>
                  <a:lnTo>
                    <a:pt x="1018" y="410"/>
                  </a:lnTo>
                  <a:lnTo>
                    <a:pt x="980" y="425"/>
                  </a:lnTo>
                  <a:lnTo>
                    <a:pt x="943" y="442"/>
                  </a:lnTo>
                  <a:lnTo>
                    <a:pt x="907" y="460"/>
                  </a:lnTo>
                  <a:lnTo>
                    <a:pt x="872" y="480"/>
                  </a:lnTo>
                  <a:lnTo>
                    <a:pt x="839" y="502"/>
                  </a:lnTo>
                  <a:lnTo>
                    <a:pt x="806" y="525"/>
                  </a:lnTo>
                  <a:lnTo>
                    <a:pt x="775" y="550"/>
                  </a:lnTo>
                  <a:lnTo>
                    <a:pt x="744" y="577"/>
                  </a:lnTo>
                  <a:lnTo>
                    <a:pt x="716" y="604"/>
                  </a:lnTo>
                  <a:lnTo>
                    <a:pt x="688" y="634"/>
                  </a:lnTo>
                  <a:lnTo>
                    <a:pt x="662" y="664"/>
                  </a:lnTo>
                  <a:lnTo>
                    <a:pt x="637" y="696"/>
                  </a:lnTo>
                  <a:lnTo>
                    <a:pt x="614" y="728"/>
                  </a:lnTo>
                  <a:lnTo>
                    <a:pt x="592" y="762"/>
                  </a:lnTo>
                  <a:lnTo>
                    <a:pt x="572" y="798"/>
                  </a:lnTo>
                  <a:lnTo>
                    <a:pt x="554" y="834"/>
                  </a:lnTo>
                  <a:lnTo>
                    <a:pt x="537" y="871"/>
                  </a:lnTo>
                  <a:lnTo>
                    <a:pt x="522" y="909"/>
                  </a:lnTo>
                  <a:lnTo>
                    <a:pt x="509" y="948"/>
                  </a:lnTo>
                  <a:lnTo>
                    <a:pt x="498" y="988"/>
                  </a:lnTo>
                  <a:lnTo>
                    <a:pt x="489" y="1028"/>
                  </a:lnTo>
                  <a:lnTo>
                    <a:pt x="482" y="1069"/>
                  </a:lnTo>
                  <a:lnTo>
                    <a:pt x="476" y="1111"/>
                  </a:lnTo>
                  <a:lnTo>
                    <a:pt x="473" y="1154"/>
                  </a:lnTo>
                  <a:lnTo>
                    <a:pt x="472" y="1197"/>
                  </a:lnTo>
                  <a:lnTo>
                    <a:pt x="472" y="1225"/>
                  </a:lnTo>
                  <a:lnTo>
                    <a:pt x="473" y="1253"/>
                  </a:lnTo>
                  <a:lnTo>
                    <a:pt x="476" y="1281"/>
                  </a:lnTo>
                  <a:lnTo>
                    <a:pt x="479" y="1309"/>
                  </a:lnTo>
                  <a:lnTo>
                    <a:pt x="481" y="1308"/>
                  </a:lnTo>
                  <a:close/>
                </a:path>
              </a:pathLst>
            </a:custGeom>
            <a:solidFill>
              <a:srgbClr val="EAEAEA">
                <a:alpha val="50000"/>
              </a:srgbClr>
            </a:solidFill>
            <a:ln>
              <a:noFill/>
            </a:ln>
            <a:effectLst>
              <a:prstShdw prst="shdw17" dist="17961" dir="2700000">
                <a:srgbClr val="EAEAEA">
                  <a:gamma/>
                  <a:shade val="60000"/>
                  <a:invGamma/>
                </a:srgbClr>
              </a:prstShdw>
            </a:effectLst>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51" name="Freeform 5"/>
            <p:cNvSpPr>
              <a:spLocks/>
            </p:cNvSpPr>
            <p:nvPr/>
          </p:nvSpPr>
          <p:spPr bwMode="auto">
            <a:xfrm>
              <a:off x="1168" y="1328"/>
              <a:ext cx="2704" cy="2032"/>
            </a:xfrm>
            <a:custGeom>
              <a:avLst/>
              <a:gdLst>
                <a:gd name="T0" fmla="*/ 312 w 5328"/>
                <a:gd name="T1" fmla="*/ 1355 h 3936"/>
                <a:gd name="T2" fmla="*/ 56 w 5328"/>
                <a:gd name="T3" fmla="*/ 1605 h 3936"/>
                <a:gd name="T4" fmla="*/ 2 w 5328"/>
                <a:gd name="T5" fmla="*/ 1795 h 3936"/>
                <a:gd name="T6" fmla="*/ 41 w 5328"/>
                <a:gd name="T7" fmla="*/ 2055 h 3936"/>
                <a:gd name="T8" fmla="*/ 207 w 5328"/>
                <a:gd name="T9" fmla="*/ 2276 h 3936"/>
                <a:gd name="T10" fmla="*/ 175 w 5328"/>
                <a:gd name="T11" fmla="*/ 2434 h 3936"/>
                <a:gd name="T12" fmla="*/ 119 w 5328"/>
                <a:gd name="T13" fmla="*/ 2627 h 3936"/>
                <a:gd name="T14" fmla="*/ 141 w 5328"/>
                <a:gd name="T15" fmla="*/ 2838 h 3936"/>
                <a:gd name="T16" fmla="*/ 240 w 5328"/>
                <a:gd name="T17" fmla="*/ 3021 h 3936"/>
                <a:gd name="T18" fmla="*/ 446 w 5328"/>
                <a:gd name="T19" fmla="*/ 3175 h 3936"/>
                <a:gd name="T20" fmla="*/ 655 w 5328"/>
                <a:gd name="T21" fmla="*/ 3217 h 3936"/>
                <a:gd name="T22" fmla="*/ 913 w 5328"/>
                <a:gd name="T23" fmla="*/ 3462 h 3936"/>
                <a:gd name="T24" fmla="*/ 1322 w 5328"/>
                <a:gd name="T25" fmla="*/ 3674 h 3936"/>
                <a:gd name="T26" fmla="*/ 1573 w 5328"/>
                <a:gd name="T27" fmla="*/ 3699 h 3936"/>
                <a:gd name="T28" fmla="*/ 1826 w 5328"/>
                <a:gd name="T29" fmla="*/ 3656 h 3936"/>
                <a:gd name="T30" fmla="*/ 2030 w 5328"/>
                <a:gd name="T31" fmla="*/ 3563 h 3936"/>
                <a:gd name="T32" fmla="*/ 2330 w 5328"/>
                <a:gd name="T33" fmla="*/ 3837 h 3936"/>
                <a:gd name="T34" fmla="*/ 2723 w 5328"/>
                <a:gd name="T35" fmla="*/ 3936 h 3936"/>
                <a:gd name="T36" fmla="*/ 2987 w 5328"/>
                <a:gd name="T37" fmla="*/ 3893 h 3936"/>
                <a:gd name="T38" fmla="*/ 3219 w 5328"/>
                <a:gd name="T39" fmla="*/ 3771 h 3936"/>
                <a:gd name="T40" fmla="*/ 3439 w 5328"/>
                <a:gd name="T41" fmla="*/ 3526 h 3936"/>
                <a:gd name="T42" fmla="*/ 3564 w 5328"/>
                <a:gd name="T43" fmla="*/ 3370 h 3936"/>
                <a:gd name="T44" fmla="*/ 3936 w 5328"/>
                <a:gd name="T45" fmla="*/ 3452 h 3936"/>
                <a:gd name="T46" fmla="*/ 4207 w 5328"/>
                <a:gd name="T47" fmla="*/ 3383 h 3936"/>
                <a:gd name="T48" fmla="*/ 4425 w 5328"/>
                <a:gd name="T49" fmla="*/ 3221 h 3936"/>
                <a:gd name="T50" fmla="*/ 4567 w 5328"/>
                <a:gd name="T51" fmla="*/ 2988 h 3936"/>
                <a:gd name="T52" fmla="*/ 4611 w 5328"/>
                <a:gd name="T53" fmla="*/ 2741 h 3936"/>
                <a:gd name="T54" fmla="*/ 4896 w 5328"/>
                <a:gd name="T55" fmla="*/ 2645 h 3936"/>
                <a:gd name="T56" fmla="*/ 5124 w 5328"/>
                <a:gd name="T57" fmla="*/ 2459 h 3936"/>
                <a:gd name="T58" fmla="*/ 5274 w 5328"/>
                <a:gd name="T59" fmla="*/ 2207 h 3936"/>
                <a:gd name="T60" fmla="*/ 5328 w 5328"/>
                <a:gd name="T61" fmla="*/ 1908 h 3936"/>
                <a:gd name="T62" fmla="*/ 5284 w 5328"/>
                <a:gd name="T63" fmla="*/ 1638 h 3936"/>
                <a:gd name="T64" fmla="*/ 5155 w 5328"/>
                <a:gd name="T65" fmla="*/ 1396 h 3936"/>
                <a:gd name="T66" fmla="*/ 5206 w 5328"/>
                <a:gd name="T67" fmla="*/ 1169 h 3936"/>
                <a:gd name="T68" fmla="*/ 5180 w 5328"/>
                <a:gd name="T69" fmla="*/ 946 h 3936"/>
                <a:gd name="T70" fmla="*/ 5001 w 5328"/>
                <a:gd name="T71" fmla="*/ 653 h 3936"/>
                <a:gd name="T72" fmla="*/ 4722 w 5328"/>
                <a:gd name="T73" fmla="*/ 495 h 3936"/>
                <a:gd name="T74" fmla="*/ 4651 w 5328"/>
                <a:gd name="T75" fmla="*/ 296 h 3936"/>
                <a:gd name="T76" fmla="*/ 4366 w 5328"/>
                <a:gd name="T77" fmla="*/ 46 h 3936"/>
                <a:gd name="T78" fmla="*/ 4162 w 5328"/>
                <a:gd name="T79" fmla="*/ 1 h 3936"/>
                <a:gd name="T80" fmla="*/ 3913 w 5328"/>
                <a:gd name="T81" fmla="*/ 43 h 3936"/>
                <a:gd name="T82" fmla="*/ 3700 w 5328"/>
                <a:gd name="T83" fmla="*/ 188 h 3936"/>
                <a:gd name="T84" fmla="*/ 3543 w 5328"/>
                <a:gd name="T85" fmla="*/ 87 h 3936"/>
                <a:gd name="T86" fmla="*/ 3313 w 5328"/>
                <a:gd name="T87" fmla="*/ 4 h 3936"/>
                <a:gd name="T88" fmla="*/ 3033 w 5328"/>
                <a:gd name="T89" fmla="*/ 46 h 3936"/>
                <a:gd name="T90" fmla="*/ 2808 w 5328"/>
                <a:gd name="T91" fmla="*/ 234 h 3936"/>
                <a:gd name="T92" fmla="*/ 2643 w 5328"/>
                <a:gd name="T93" fmla="*/ 211 h 3936"/>
                <a:gd name="T94" fmla="*/ 2404 w 5328"/>
                <a:gd name="T95" fmla="*/ 125 h 3936"/>
                <a:gd name="T96" fmla="*/ 2089 w 5328"/>
                <a:gd name="T97" fmla="*/ 156 h 3936"/>
                <a:gd name="T98" fmla="*/ 1803 w 5328"/>
                <a:gd name="T99" fmla="*/ 357 h 3936"/>
                <a:gd name="T100" fmla="*/ 1522 w 5328"/>
                <a:gd name="T101" fmla="*/ 388 h 3936"/>
                <a:gd name="T102" fmla="*/ 1136 w 5328"/>
                <a:gd name="T103" fmla="*/ 376 h 3936"/>
                <a:gd name="T104" fmla="*/ 839 w 5328"/>
                <a:gd name="T105" fmla="*/ 502 h 3936"/>
                <a:gd name="T106" fmla="*/ 614 w 5328"/>
                <a:gd name="T107" fmla="*/ 728 h 3936"/>
                <a:gd name="T108" fmla="*/ 489 w 5328"/>
                <a:gd name="T109" fmla="*/ 1028 h 3936"/>
                <a:gd name="T110" fmla="*/ 479 w 5328"/>
                <a:gd name="T111" fmla="*/ 1309 h 3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328" h="3936">
                  <a:moveTo>
                    <a:pt x="481" y="1308"/>
                  </a:moveTo>
                  <a:lnTo>
                    <a:pt x="456" y="1311"/>
                  </a:lnTo>
                  <a:lnTo>
                    <a:pt x="430" y="1316"/>
                  </a:lnTo>
                  <a:lnTo>
                    <a:pt x="406" y="1321"/>
                  </a:lnTo>
                  <a:lnTo>
                    <a:pt x="382" y="1328"/>
                  </a:lnTo>
                  <a:lnTo>
                    <a:pt x="358" y="1336"/>
                  </a:lnTo>
                  <a:lnTo>
                    <a:pt x="335" y="1345"/>
                  </a:lnTo>
                  <a:lnTo>
                    <a:pt x="312" y="1355"/>
                  </a:lnTo>
                  <a:lnTo>
                    <a:pt x="290" y="1365"/>
                  </a:lnTo>
                  <a:lnTo>
                    <a:pt x="248" y="1390"/>
                  </a:lnTo>
                  <a:lnTo>
                    <a:pt x="208" y="1418"/>
                  </a:lnTo>
                  <a:lnTo>
                    <a:pt x="172" y="1450"/>
                  </a:lnTo>
                  <a:lnTo>
                    <a:pt x="138" y="1484"/>
                  </a:lnTo>
                  <a:lnTo>
                    <a:pt x="107" y="1522"/>
                  </a:lnTo>
                  <a:lnTo>
                    <a:pt x="80" y="1562"/>
                  </a:lnTo>
                  <a:lnTo>
                    <a:pt x="56" y="1605"/>
                  </a:lnTo>
                  <a:lnTo>
                    <a:pt x="46" y="1627"/>
                  </a:lnTo>
                  <a:lnTo>
                    <a:pt x="37" y="1650"/>
                  </a:lnTo>
                  <a:lnTo>
                    <a:pt x="28" y="1673"/>
                  </a:lnTo>
                  <a:lnTo>
                    <a:pt x="21" y="1697"/>
                  </a:lnTo>
                  <a:lnTo>
                    <a:pt x="15" y="1721"/>
                  </a:lnTo>
                  <a:lnTo>
                    <a:pt x="9" y="1745"/>
                  </a:lnTo>
                  <a:lnTo>
                    <a:pt x="5" y="1770"/>
                  </a:lnTo>
                  <a:lnTo>
                    <a:pt x="2" y="1795"/>
                  </a:lnTo>
                  <a:lnTo>
                    <a:pt x="1" y="1821"/>
                  </a:lnTo>
                  <a:lnTo>
                    <a:pt x="0" y="1847"/>
                  </a:lnTo>
                  <a:lnTo>
                    <a:pt x="1" y="1883"/>
                  </a:lnTo>
                  <a:lnTo>
                    <a:pt x="5" y="1918"/>
                  </a:lnTo>
                  <a:lnTo>
                    <a:pt x="10" y="1953"/>
                  </a:lnTo>
                  <a:lnTo>
                    <a:pt x="18" y="1988"/>
                  </a:lnTo>
                  <a:lnTo>
                    <a:pt x="28" y="2022"/>
                  </a:lnTo>
                  <a:lnTo>
                    <a:pt x="41" y="2055"/>
                  </a:lnTo>
                  <a:lnTo>
                    <a:pt x="55" y="2086"/>
                  </a:lnTo>
                  <a:lnTo>
                    <a:pt x="71" y="2117"/>
                  </a:lnTo>
                  <a:lnTo>
                    <a:pt x="89" y="2147"/>
                  </a:lnTo>
                  <a:lnTo>
                    <a:pt x="109" y="2176"/>
                  </a:lnTo>
                  <a:lnTo>
                    <a:pt x="131" y="2203"/>
                  </a:lnTo>
                  <a:lnTo>
                    <a:pt x="154" y="2229"/>
                  </a:lnTo>
                  <a:lnTo>
                    <a:pt x="180" y="2253"/>
                  </a:lnTo>
                  <a:lnTo>
                    <a:pt x="207" y="2276"/>
                  </a:lnTo>
                  <a:lnTo>
                    <a:pt x="235" y="2297"/>
                  </a:lnTo>
                  <a:lnTo>
                    <a:pt x="265" y="2316"/>
                  </a:lnTo>
                  <a:lnTo>
                    <a:pt x="262" y="2309"/>
                  </a:lnTo>
                  <a:lnTo>
                    <a:pt x="229" y="2348"/>
                  </a:lnTo>
                  <a:lnTo>
                    <a:pt x="214" y="2368"/>
                  </a:lnTo>
                  <a:lnTo>
                    <a:pt x="200" y="2390"/>
                  </a:lnTo>
                  <a:lnTo>
                    <a:pt x="187" y="2411"/>
                  </a:lnTo>
                  <a:lnTo>
                    <a:pt x="175" y="2434"/>
                  </a:lnTo>
                  <a:lnTo>
                    <a:pt x="164" y="2456"/>
                  </a:lnTo>
                  <a:lnTo>
                    <a:pt x="155" y="2480"/>
                  </a:lnTo>
                  <a:lnTo>
                    <a:pt x="146" y="2503"/>
                  </a:lnTo>
                  <a:lnTo>
                    <a:pt x="138" y="2527"/>
                  </a:lnTo>
                  <a:lnTo>
                    <a:pt x="132" y="2552"/>
                  </a:lnTo>
                  <a:lnTo>
                    <a:pt x="127" y="2577"/>
                  </a:lnTo>
                  <a:lnTo>
                    <a:pt x="122" y="2602"/>
                  </a:lnTo>
                  <a:lnTo>
                    <a:pt x="119" y="2627"/>
                  </a:lnTo>
                  <a:lnTo>
                    <a:pt x="118" y="2652"/>
                  </a:lnTo>
                  <a:lnTo>
                    <a:pt x="117" y="2678"/>
                  </a:lnTo>
                  <a:lnTo>
                    <a:pt x="118" y="2706"/>
                  </a:lnTo>
                  <a:lnTo>
                    <a:pt x="120" y="2733"/>
                  </a:lnTo>
                  <a:lnTo>
                    <a:pt x="123" y="2760"/>
                  </a:lnTo>
                  <a:lnTo>
                    <a:pt x="128" y="2787"/>
                  </a:lnTo>
                  <a:lnTo>
                    <a:pt x="134" y="2813"/>
                  </a:lnTo>
                  <a:lnTo>
                    <a:pt x="141" y="2838"/>
                  </a:lnTo>
                  <a:lnTo>
                    <a:pt x="150" y="2863"/>
                  </a:lnTo>
                  <a:lnTo>
                    <a:pt x="159" y="2888"/>
                  </a:lnTo>
                  <a:lnTo>
                    <a:pt x="170" y="2912"/>
                  </a:lnTo>
                  <a:lnTo>
                    <a:pt x="182" y="2935"/>
                  </a:lnTo>
                  <a:lnTo>
                    <a:pt x="195" y="2958"/>
                  </a:lnTo>
                  <a:lnTo>
                    <a:pt x="209" y="2980"/>
                  </a:lnTo>
                  <a:lnTo>
                    <a:pt x="224" y="3001"/>
                  </a:lnTo>
                  <a:lnTo>
                    <a:pt x="240" y="3021"/>
                  </a:lnTo>
                  <a:lnTo>
                    <a:pt x="275" y="3059"/>
                  </a:lnTo>
                  <a:lnTo>
                    <a:pt x="313" y="3094"/>
                  </a:lnTo>
                  <a:lnTo>
                    <a:pt x="333" y="3110"/>
                  </a:lnTo>
                  <a:lnTo>
                    <a:pt x="354" y="3125"/>
                  </a:lnTo>
                  <a:lnTo>
                    <a:pt x="376" y="3139"/>
                  </a:lnTo>
                  <a:lnTo>
                    <a:pt x="399" y="3152"/>
                  </a:lnTo>
                  <a:lnTo>
                    <a:pt x="422" y="3164"/>
                  </a:lnTo>
                  <a:lnTo>
                    <a:pt x="446" y="3175"/>
                  </a:lnTo>
                  <a:lnTo>
                    <a:pt x="470" y="3184"/>
                  </a:lnTo>
                  <a:lnTo>
                    <a:pt x="495" y="3193"/>
                  </a:lnTo>
                  <a:lnTo>
                    <a:pt x="521" y="3200"/>
                  </a:lnTo>
                  <a:lnTo>
                    <a:pt x="547" y="3206"/>
                  </a:lnTo>
                  <a:lnTo>
                    <a:pt x="573" y="3211"/>
                  </a:lnTo>
                  <a:lnTo>
                    <a:pt x="600" y="3214"/>
                  </a:lnTo>
                  <a:lnTo>
                    <a:pt x="627" y="3216"/>
                  </a:lnTo>
                  <a:lnTo>
                    <a:pt x="655" y="3217"/>
                  </a:lnTo>
                  <a:lnTo>
                    <a:pt x="687" y="3216"/>
                  </a:lnTo>
                  <a:lnTo>
                    <a:pt x="718" y="3213"/>
                  </a:lnTo>
                  <a:lnTo>
                    <a:pt x="715" y="3217"/>
                  </a:lnTo>
                  <a:lnTo>
                    <a:pt x="748" y="3272"/>
                  </a:lnTo>
                  <a:lnTo>
                    <a:pt x="785" y="3324"/>
                  </a:lnTo>
                  <a:lnTo>
                    <a:pt x="825" y="3373"/>
                  </a:lnTo>
                  <a:lnTo>
                    <a:pt x="867" y="3419"/>
                  </a:lnTo>
                  <a:lnTo>
                    <a:pt x="913" y="3462"/>
                  </a:lnTo>
                  <a:lnTo>
                    <a:pt x="961" y="3501"/>
                  </a:lnTo>
                  <a:lnTo>
                    <a:pt x="1011" y="3538"/>
                  </a:lnTo>
                  <a:lnTo>
                    <a:pt x="1064" y="3571"/>
                  </a:lnTo>
                  <a:lnTo>
                    <a:pt x="1118" y="3600"/>
                  </a:lnTo>
                  <a:lnTo>
                    <a:pt x="1174" y="3626"/>
                  </a:lnTo>
                  <a:lnTo>
                    <a:pt x="1232" y="3648"/>
                  </a:lnTo>
                  <a:lnTo>
                    <a:pt x="1292" y="3667"/>
                  </a:lnTo>
                  <a:lnTo>
                    <a:pt x="1322" y="3674"/>
                  </a:lnTo>
                  <a:lnTo>
                    <a:pt x="1353" y="3681"/>
                  </a:lnTo>
                  <a:lnTo>
                    <a:pt x="1383" y="3687"/>
                  </a:lnTo>
                  <a:lnTo>
                    <a:pt x="1415" y="3692"/>
                  </a:lnTo>
                  <a:lnTo>
                    <a:pt x="1446" y="3695"/>
                  </a:lnTo>
                  <a:lnTo>
                    <a:pt x="1477" y="3698"/>
                  </a:lnTo>
                  <a:lnTo>
                    <a:pt x="1509" y="3699"/>
                  </a:lnTo>
                  <a:lnTo>
                    <a:pt x="1541" y="3700"/>
                  </a:lnTo>
                  <a:lnTo>
                    <a:pt x="1573" y="3699"/>
                  </a:lnTo>
                  <a:lnTo>
                    <a:pt x="1606" y="3698"/>
                  </a:lnTo>
                  <a:lnTo>
                    <a:pt x="1638" y="3695"/>
                  </a:lnTo>
                  <a:lnTo>
                    <a:pt x="1670" y="3691"/>
                  </a:lnTo>
                  <a:lnTo>
                    <a:pt x="1702" y="3686"/>
                  </a:lnTo>
                  <a:lnTo>
                    <a:pt x="1733" y="3680"/>
                  </a:lnTo>
                  <a:lnTo>
                    <a:pt x="1764" y="3673"/>
                  </a:lnTo>
                  <a:lnTo>
                    <a:pt x="1795" y="3665"/>
                  </a:lnTo>
                  <a:lnTo>
                    <a:pt x="1826" y="3656"/>
                  </a:lnTo>
                  <a:lnTo>
                    <a:pt x="1857" y="3646"/>
                  </a:lnTo>
                  <a:lnTo>
                    <a:pt x="1887" y="3635"/>
                  </a:lnTo>
                  <a:lnTo>
                    <a:pt x="1916" y="3622"/>
                  </a:lnTo>
                  <a:lnTo>
                    <a:pt x="1946" y="3609"/>
                  </a:lnTo>
                  <a:lnTo>
                    <a:pt x="1975" y="3595"/>
                  </a:lnTo>
                  <a:lnTo>
                    <a:pt x="2003" y="3579"/>
                  </a:lnTo>
                  <a:lnTo>
                    <a:pt x="2031" y="3563"/>
                  </a:lnTo>
                  <a:lnTo>
                    <a:pt x="2030" y="3563"/>
                  </a:lnTo>
                  <a:lnTo>
                    <a:pt x="2060" y="3606"/>
                  </a:lnTo>
                  <a:lnTo>
                    <a:pt x="2093" y="3646"/>
                  </a:lnTo>
                  <a:lnTo>
                    <a:pt x="2127" y="3684"/>
                  </a:lnTo>
                  <a:lnTo>
                    <a:pt x="2164" y="3720"/>
                  </a:lnTo>
                  <a:lnTo>
                    <a:pt x="2203" y="3753"/>
                  </a:lnTo>
                  <a:lnTo>
                    <a:pt x="2243" y="3784"/>
                  </a:lnTo>
                  <a:lnTo>
                    <a:pt x="2286" y="3812"/>
                  </a:lnTo>
                  <a:lnTo>
                    <a:pt x="2330" y="3837"/>
                  </a:lnTo>
                  <a:lnTo>
                    <a:pt x="2375" y="3860"/>
                  </a:lnTo>
                  <a:lnTo>
                    <a:pt x="2422" y="3880"/>
                  </a:lnTo>
                  <a:lnTo>
                    <a:pt x="2469" y="3897"/>
                  </a:lnTo>
                  <a:lnTo>
                    <a:pt x="2518" y="3911"/>
                  </a:lnTo>
                  <a:lnTo>
                    <a:pt x="2568" y="3922"/>
                  </a:lnTo>
                  <a:lnTo>
                    <a:pt x="2619" y="3930"/>
                  </a:lnTo>
                  <a:lnTo>
                    <a:pt x="2670" y="3934"/>
                  </a:lnTo>
                  <a:lnTo>
                    <a:pt x="2723" y="3936"/>
                  </a:lnTo>
                  <a:lnTo>
                    <a:pt x="2757" y="3935"/>
                  </a:lnTo>
                  <a:lnTo>
                    <a:pt x="2791" y="3933"/>
                  </a:lnTo>
                  <a:lnTo>
                    <a:pt x="2825" y="3930"/>
                  </a:lnTo>
                  <a:lnTo>
                    <a:pt x="2858" y="3925"/>
                  </a:lnTo>
                  <a:lnTo>
                    <a:pt x="2891" y="3919"/>
                  </a:lnTo>
                  <a:lnTo>
                    <a:pt x="2924" y="3911"/>
                  </a:lnTo>
                  <a:lnTo>
                    <a:pt x="2956" y="3903"/>
                  </a:lnTo>
                  <a:lnTo>
                    <a:pt x="2987" y="3893"/>
                  </a:lnTo>
                  <a:lnTo>
                    <a:pt x="3019" y="3881"/>
                  </a:lnTo>
                  <a:lnTo>
                    <a:pt x="3049" y="3869"/>
                  </a:lnTo>
                  <a:lnTo>
                    <a:pt x="3079" y="3856"/>
                  </a:lnTo>
                  <a:lnTo>
                    <a:pt x="3109" y="3841"/>
                  </a:lnTo>
                  <a:lnTo>
                    <a:pt x="3137" y="3825"/>
                  </a:lnTo>
                  <a:lnTo>
                    <a:pt x="3165" y="3808"/>
                  </a:lnTo>
                  <a:lnTo>
                    <a:pt x="3193" y="3790"/>
                  </a:lnTo>
                  <a:lnTo>
                    <a:pt x="3219" y="3771"/>
                  </a:lnTo>
                  <a:lnTo>
                    <a:pt x="3245" y="3751"/>
                  </a:lnTo>
                  <a:lnTo>
                    <a:pt x="3270" y="3729"/>
                  </a:lnTo>
                  <a:lnTo>
                    <a:pt x="3318" y="3684"/>
                  </a:lnTo>
                  <a:lnTo>
                    <a:pt x="3362" y="3635"/>
                  </a:lnTo>
                  <a:lnTo>
                    <a:pt x="3383" y="3609"/>
                  </a:lnTo>
                  <a:lnTo>
                    <a:pt x="3402" y="3583"/>
                  </a:lnTo>
                  <a:lnTo>
                    <a:pt x="3421" y="3555"/>
                  </a:lnTo>
                  <a:lnTo>
                    <a:pt x="3439" y="3526"/>
                  </a:lnTo>
                  <a:lnTo>
                    <a:pt x="3455" y="3497"/>
                  </a:lnTo>
                  <a:lnTo>
                    <a:pt x="3470" y="3467"/>
                  </a:lnTo>
                  <a:lnTo>
                    <a:pt x="3485" y="3437"/>
                  </a:lnTo>
                  <a:lnTo>
                    <a:pt x="3498" y="3405"/>
                  </a:lnTo>
                  <a:lnTo>
                    <a:pt x="3509" y="3373"/>
                  </a:lnTo>
                  <a:lnTo>
                    <a:pt x="3520" y="3340"/>
                  </a:lnTo>
                  <a:lnTo>
                    <a:pt x="3521" y="3345"/>
                  </a:lnTo>
                  <a:lnTo>
                    <a:pt x="3564" y="3370"/>
                  </a:lnTo>
                  <a:lnTo>
                    <a:pt x="3609" y="3392"/>
                  </a:lnTo>
                  <a:lnTo>
                    <a:pt x="3655" y="3410"/>
                  </a:lnTo>
                  <a:lnTo>
                    <a:pt x="3702" y="3426"/>
                  </a:lnTo>
                  <a:lnTo>
                    <a:pt x="3750" y="3438"/>
                  </a:lnTo>
                  <a:lnTo>
                    <a:pt x="3799" y="3446"/>
                  </a:lnTo>
                  <a:lnTo>
                    <a:pt x="3849" y="3451"/>
                  </a:lnTo>
                  <a:lnTo>
                    <a:pt x="3899" y="3453"/>
                  </a:lnTo>
                  <a:lnTo>
                    <a:pt x="3936" y="3452"/>
                  </a:lnTo>
                  <a:lnTo>
                    <a:pt x="3972" y="3449"/>
                  </a:lnTo>
                  <a:lnTo>
                    <a:pt x="4007" y="3445"/>
                  </a:lnTo>
                  <a:lnTo>
                    <a:pt x="4042" y="3439"/>
                  </a:lnTo>
                  <a:lnTo>
                    <a:pt x="4076" y="3431"/>
                  </a:lnTo>
                  <a:lnTo>
                    <a:pt x="4110" y="3421"/>
                  </a:lnTo>
                  <a:lnTo>
                    <a:pt x="4143" y="3410"/>
                  </a:lnTo>
                  <a:lnTo>
                    <a:pt x="4175" y="3397"/>
                  </a:lnTo>
                  <a:lnTo>
                    <a:pt x="4207" y="3383"/>
                  </a:lnTo>
                  <a:lnTo>
                    <a:pt x="4237" y="3368"/>
                  </a:lnTo>
                  <a:lnTo>
                    <a:pt x="4267" y="3350"/>
                  </a:lnTo>
                  <a:lnTo>
                    <a:pt x="4296" y="3332"/>
                  </a:lnTo>
                  <a:lnTo>
                    <a:pt x="4324" y="3312"/>
                  </a:lnTo>
                  <a:lnTo>
                    <a:pt x="4351" y="3291"/>
                  </a:lnTo>
                  <a:lnTo>
                    <a:pt x="4377" y="3269"/>
                  </a:lnTo>
                  <a:lnTo>
                    <a:pt x="4401" y="3245"/>
                  </a:lnTo>
                  <a:lnTo>
                    <a:pt x="4425" y="3221"/>
                  </a:lnTo>
                  <a:lnTo>
                    <a:pt x="4447" y="3195"/>
                  </a:lnTo>
                  <a:lnTo>
                    <a:pt x="4469" y="3168"/>
                  </a:lnTo>
                  <a:lnTo>
                    <a:pt x="4488" y="3140"/>
                  </a:lnTo>
                  <a:lnTo>
                    <a:pt x="4507" y="3112"/>
                  </a:lnTo>
                  <a:lnTo>
                    <a:pt x="4524" y="3082"/>
                  </a:lnTo>
                  <a:lnTo>
                    <a:pt x="4540" y="3051"/>
                  </a:lnTo>
                  <a:lnTo>
                    <a:pt x="4554" y="3020"/>
                  </a:lnTo>
                  <a:lnTo>
                    <a:pt x="4567" y="2988"/>
                  </a:lnTo>
                  <a:lnTo>
                    <a:pt x="4579" y="2954"/>
                  </a:lnTo>
                  <a:lnTo>
                    <a:pt x="4588" y="2921"/>
                  </a:lnTo>
                  <a:lnTo>
                    <a:pt x="4597" y="2886"/>
                  </a:lnTo>
                  <a:lnTo>
                    <a:pt x="4603" y="2851"/>
                  </a:lnTo>
                  <a:lnTo>
                    <a:pt x="4608" y="2816"/>
                  </a:lnTo>
                  <a:lnTo>
                    <a:pt x="4611" y="2780"/>
                  </a:lnTo>
                  <a:lnTo>
                    <a:pt x="4612" y="2743"/>
                  </a:lnTo>
                  <a:lnTo>
                    <a:pt x="4611" y="2741"/>
                  </a:lnTo>
                  <a:lnTo>
                    <a:pt x="4649" y="2735"/>
                  </a:lnTo>
                  <a:lnTo>
                    <a:pt x="4687" y="2726"/>
                  </a:lnTo>
                  <a:lnTo>
                    <a:pt x="4724" y="2717"/>
                  </a:lnTo>
                  <a:lnTo>
                    <a:pt x="4760" y="2705"/>
                  </a:lnTo>
                  <a:lnTo>
                    <a:pt x="4795" y="2692"/>
                  </a:lnTo>
                  <a:lnTo>
                    <a:pt x="4830" y="2678"/>
                  </a:lnTo>
                  <a:lnTo>
                    <a:pt x="4864" y="2662"/>
                  </a:lnTo>
                  <a:lnTo>
                    <a:pt x="4896" y="2645"/>
                  </a:lnTo>
                  <a:lnTo>
                    <a:pt x="4928" y="2626"/>
                  </a:lnTo>
                  <a:lnTo>
                    <a:pt x="4959" y="2606"/>
                  </a:lnTo>
                  <a:lnTo>
                    <a:pt x="4989" y="2584"/>
                  </a:lnTo>
                  <a:lnTo>
                    <a:pt x="5019" y="2562"/>
                  </a:lnTo>
                  <a:lnTo>
                    <a:pt x="5046" y="2538"/>
                  </a:lnTo>
                  <a:lnTo>
                    <a:pt x="5073" y="2513"/>
                  </a:lnTo>
                  <a:lnTo>
                    <a:pt x="5099" y="2487"/>
                  </a:lnTo>
                  <a:lnTo>
                    <a:pt x="5124" y="2459"/>
                  </a:lnTo>
                  <a:lnTo>
                    <a:pt x="5147" y="2431"/>
                  </a:lnTo>
                  <a:lnTo>
                    <a:pt x="5169" y="2402"/>
                  </a:lnTo>
                  <a:lnTo>
                    <a:pt x="5190" y="2371"/>
                  </a:lnTo>
                  <a:lnTo>
                    <a:pt x="5210" y="2340"/>
                  </a:lnTo>
                  <a:lnTo>
                    <a:pt x="5228" y="2308"/>
                  </a:lnTo>
                  <a:lnTo>
                    <a:pt x="5245" y="2275"/>
                  </a:lnTo>
                  <a:lnTo>
                    <a:pt x="5260" y="2241"/>
                  </a:lnTo>
                  <a:lnTo>
                    <a:pt x="5274" y="2207"/>
                  </a:lnTo>
                  <a:lnTo>
                    <a:pt x="5286" y="2172"/>
                  </a:lnTo>
                  <a:lnTo>
                    <a:pt x="5297" y="2136"/>
                  </a:lnTo>
                  <a:lnTo>
                    <a:pt x="5306" y="2099"/>
                  </a:lnTo>
                  <a:lnTo>
                    <a:pt x="5314" y="2062"/>
                  </a:lnTo>
                  <a:lnTo>
                    <a:pt x="5320" y="2025"/>
                  </a:lnTo>
                  <a:lnTo>
                    <a:pt x="5324" y="1987"/>
                  </a:lnTo>
                  <a:lnTo>
                    <a:pt x="5327" y="1947"/>
                  </a:lnTo>
                  <a:lnTo>
                    <a:pt x="5328" y="1908"/>
                  </a:lnTo>
                  <a:lnTo>
                    <a:pt x="5327" y="1873"/>
                  </a:lnTo>
                  <a:lnTo>
                    <a:pt x="5325" y="1839"/>
                  </a:lnTo>
                  <a:lnTo>
                    <a:pt x="5322" y="1805"/>
                  </a:lnTo>
                  <a:lnTo>
                    <a:pt x="5317" y="1771"/>
                  </a:lnTo>
                  <a:lnTo>
                    <a:pt x="5310" y="1737"/>
                  </a:lnTo>
                  <a:lnTo>
                    <a:pt x="5303" y="1703"/>
                  </a:lnTo>
                  <a:lnTo>
                    <a:pt x="5294" y="1670"/>
                  </a:lnTo>
                  <a:lnTo>
                    <a:pt x="5284" y="1638"/>
                  </a:lnTo>
                  <a:lnTo>
                    <a:pt x="5272" y="1606"/>
                  </a:lnTo>
                  <a:lnTo>
                    <a:pt x="5259" y="1574"/>
                  </a:lnTo>
                  <a:lnTo>
                    <a:pt x="5245" y="1543"/>
                  </a:lnTo>
                  <a:lnTo>
                    <a:pt x="5229" y="1512"/>
                  </a:lnTo>
                  <a:lnTo>
                    <a:pt x="5213" y="1482"/>
                  </a:lnTo>
                  <a:lnTo>
                    <a:pt x="5195" y="1453"/>
                  </a:lnTo>
                  <a:lnTo>
                    <a:pt x="5175" y="1424"/>
                  </a:lnTo>
                  <a:lnTo>
                    <a:pt x="5155" y="1396"/>
                  </a:lnTo>
                  <a:lnTo>
                    <a:pt x="5154" y="1396"/>
                  </a:lnTo>
                  <a:lnTo>
                    <a:pt x="5166" y="1365"/>
                  </a:lnTo>
                  <a:lnTo>
                    <a:pt x="5177" y="1333"/>
                  </a:lnTo>
                  <a:lnTo>
                    <a:pt x="5186" y="1301"/>
                  </a:lnTo>
                  <a:lnTo>
                    <a:pt x="5194" y="1268"/>
                  </a:lnTo>
                  <a:lnTo>
                    <a:pt x="5199" y="1235"/>
                  </a:lnTo>
                  <a:lnTo>
                    <a:pt x="5204" y="1202"/>
                  </a:lnTo>
                  <a:lnTo>
                    <a:pt x="5206" y="1169"/>
                  </a:lnTo>
                  <a:lnTo>
                    <a:pt x="5207" y="1135"/>
                  </a:lnTo>
                  <a:lnTo>
                    <a:pt x="5206" y="1107"/>
                  </a:lnTo>
                  <a:lnTo>
                    <a:pt x="5205" y="1079"/>
                  </a:lnTo>
                  <a:lnTo>
                    <a:pt x="5202" y="1052"/>
                  </a:lnTo>
                  <a:lnTo>
                    <a:pt x="5198" y="1025"/>
                  </a:lnTo>
                  <a:lnTo>
                    <a:pt x="5193" y="998"/>
                  </a:lnTo>
                  <a:lnTo>
                    <a:pt x="5187" y="972"/>
                  </a:lnTo>
                  <a:lnTo>
                    <a:pt x="5180" y="946"/>
                  </a:lnTo>
                  <a:lnTo>
                    <a:pt x="5171" y="920"/>
                  </a:lnTo>
                  <a:lnTo>
                    <a:pt x="5162" y="895"/>
                  </a:lnTo>
                  <a:lnTo>
                    <a:pt x="5152" y="870"/>
                  </a:lnTo>
                  <a:lnTo>
                    <a:pt x="5129" y="822"/>
                  </a:lnTo>
                  <a:lnTo>
                    <a:pt x="5102" y="776"/>
                  </a:lnTo>
                  <a:lnTo>
                    <a:pt x="5072" y="733"/>
                  </a:lnTo>
                  <a:lnTo>
                    <a:pt x="5038" y="692"/>
                  </a:lnTo>
                  <a:lnTo>
                    <a:pt x="5001" y="653"/>
                  </a:lnTo>
                  <a:lnTo>
                    <a:pt x="4961" y="618"/>
                  </a:lnTo>
                  <a:lnTo>
                    <a:pt x="4918" y="586"/>
                  </a:lnTo>
                  <a:lnTo>
                    <a:pt x="4873" y="558"/>
                  </a:lnTo>
                  <a:lnTo>
                    <a:pt x="4825" y="533"/>
                  </a:lnTo>
                  <a:lnTo>
                    <a:pt x="4800" y="522"/>
                  </a:lnTo>
                  <a:lnTo>
                    <a:pt x="4775" y="512"/>
                  </a:lnTo>
                  <a:lnTo>
                    <a:pt x="4749" y="503"/>
                  </a:lnTo>
                  <a:lnTo>
                    <a:pt x="4722" y="495"/>
                  </a:lnTo>
                  <a:lnTo>
                    <a:pt x="4724" y="494"/>
                  </a:lnTo>
                  <a:lnTo>
                    <a:pt x="4719" y="467"/>
                  </a:lnTo>
                  <a:lnTo>
                    <a:pt x="4712" y="441"/>
                  </a:lnTo>
                  <a:lnTo>
                    <a:pt x="4705" y="416"/>
                  </a:lnTo>
                  <a:lnTo>
                    <a:pt x="4696" y="391"/>
                  </a:lnTo>
                  <a:lnTo>
                    <a:pt x="4686" y="366"/>
                  </a:lnTo>
                  <a:lnTo>
                    <a:pt x="4676" y="342"/>
                  </a:lnTo>
                  <a:lnTo>
                    <a:pt x="4651" y="296"/>
                  </a:lnTo>
                  <a:lnTo>
                    <a:pt x="4623" y="253"/>
                  </a:lnTo>
                  <a:lnTo>
                    <a:pt x="4591" y="212"/>
                  </a:lnTo>
                  <a:lnTo>
                    <a:pt x="4557" y="174"/>
                  </a:lnTo>
                  <a:lnTo>
                    <a:pt x="4519" y="140"/>
                  </a:lnTo>
                  <a:lnTo>
                    <a:pt x="4478" y="109"/>
                  </a:lnTo>
                  <a:lnTo>
                    <a:pt x="4435" y="81"/>
                  </a:lnTo>
                  <a:lnTo>
                    <a:pt x="4389" y="57"/>
                  </a:lnTo>
                  <a:lnTo>
                    <a:pt x="4366" y="46"/>
                  </a:lnTo>
                  <a:lnTo>
                    <a:pt x="4342" y="37"/>
                  </a:lnTo>
                  <a:lnTo>
                    <a:pt x="4317" y="29"/>
                  </a:lnTo>
                  <a:lnTo>
                    <a:pt x="4292" y="21"/>
                  </a:lnTo>
                  <a:lnTo>
                    <a:pt x="4267" y="15"/>
                  </a:lnTo>
                  <a:lnTo>
                    <a:pt x="4241" y="10"/>
                  </a:lnTo>
                  <a:lnTo>
                    <a:pt x="4215" y="5"/>
                  </a:lnTo>
                  <a:lnTo>
                    <a:pt x="4189" y="2"/>
                  </a:lnTo>
                  <a:lnTo>
                    <a:pt x="4162" y="1"/>
                  </a:lnTo>
                  <a:lnTo>
                    <a:pt x="4135" y="0"/>
                  </a:lnTo>
                  <a:lnTo>
                    <a:pt x="4102" y="1"/>
                  </a:lnTo>
                  <a:lnTo>
                    <a:pt x="4070" y="4"/>
                  </a:lnTo>
                  <a:lnTo>
                    <a:pt x="4037" y="8"/>
                  </a:lnTo>
                  <a:lnTo>
                    <a:pt x="4005" y="14"/>
                  </a:lnTo>
                  <a:lnTo>
                    <a:pt x="3974" y="22"/>
                  </a:lnTo>
                  <a:lnTo>
                    <a:pt x="3943" y="32"/>
                  </a:lnTo>
                  <a:lnTo>
                    <a:pt x="3913" y="43"/>
                  </a:lnTo>
                  <a:lnTo>
                    <a:pt x="3883" y="56"/>
                  </a:lnTo>
                  <a:lnTo>
                    <a:pt x="3854" y="70"/>
                  </a:lnTo>
                  <a:lnTo>
                    <a:pt x="3826" y="86"/>
                  </a:lnTo>
                  <a:lnTo>
                    <a:pt x="3799" y="103"/>
                  </a:lnTo>
                  <a:lnTo>
                    <a:pt x="3773" y="122"/>
                  </a:lnTo>
                  <a:lnTo>
                    <a:pt x="3747" y="143"/>
                  </a:lnTo>
                  <a:lnTo>
                    <a:pt x="3723" y="164"/>
                  </a:lnTo>
                  <a:lnTo>
                    <a:pt x="3700" y="188"/>
                  </a:lnTo>
                  <a:lnTo>
                    <a:pt x="3678" y="212"/>
                  </a:lnTo>
                  <a:lnTo>
                    <a:pt x="3679" y="213"/>
                  </a:lnTo>
                  <a:lnTo>
                    <a:pt x="3659" y="189"/>
                  </a:lnTo>
                  <a:lnTo>
                    <a:pt x="3638" y="165"/>
                  </a:lnTo>
                  <a:lnTo>
                    <a:pt x="3616" y="144"/>
                  </a:lnTo>
                  <a:lnTo>
                    <a:pt x="3593" y="123"/>
                  </a:lnTo>
                  <a:lnTo>
                    <a:pt x="3568" y="104"/>
                  </a:lnTo>
                  <a:lnTo>
                    <a:pt x="3543" y="87"/>
                  </a:lnTo>
                  <a:lnTo>
                    <a:pt x="3517" y="71"/>
                  </a:lnTo>
                  <a:lnTo>
                    <a:pt x="3490" y="56"/>
                  </a:lnTo>
                  <a:lnTo>
                    <a:pt x="3462" y="43"/>
                  </a:lnTo>
                  <a:lnTo>
                    <a:pt x="3433" y="32"/>
                  </a:lnTo>
                  <a:lnTo>
                    <a:pt x="3404" y="22"/>
                  </a:lnTo>
                  <a:lnTo>
                    <a:pt x="3374" y="14"/>
                  </a:lnTo>
                  <a:lnTo>
                    <a:pt x="3344" y="8"/>
                  </a:lnTo>
                  <a:lnTo>
                    <a:pt x="3313" y="4"/>
                  </a:lnTo>
                  <a:lnTo>
                    <a:pt x="3282" y="1"/>
                  </a:lnTo>
                  <a:lnTo>
                    <a:pt x="3251" y="0"/>
                  </a:lnTo>
                  <a:lnTo>
                    <a:pt x="3213" y="1"/>
                  </a:lnTo>
                  <a:lnTo>
                    <a:pt x="3175" y="5"/>
                  </a:lnTo>
                  <a:lnTo>
                    <a:pt x="3139" y="12"/>
                  </a:lnTo>
                  <a:lnTo>
                    <a:pt x="3102" y="21"/>
                  </a:lnTo>
                  <a:lnTo>
                    <a:pt x="3067" y="33"/>
                  </a:lnTo>
                  <a:lnTo>
                    <a:pt x="3033" y="46"/>
                  </a:lnTo>
                  <a:lnTo>
                    <a:pt x="3000" y="63"/>
                  </a:lnTo>
                  <a:lnTo>
                    <a:pt x="2968" y="81"/>
                  </a:lnTo>
                  <a:lnTo>
                    <a:pt x="2937" y="102"/>
                  </a:lnTo>
                  <a:lnTo>
                    <a:pt x="2908" y="124"/>
                  </a:lnTo>
                  <a:lnTo>
                    <a:pt x="2880" y="149"/>
                  </a:lnTo>
                  <a:lnTo>
                    <a:pt x="2854" y="176"/>
                  </a:lnTo>
                  <a:lnTo>
                    <a:pt x="2830" y="204"/>
                  </a:lnTo>
                  <a:lnTo>
                    <a:pt x="2808" y="234"/>
                  </a:lnTo>
                  <a:lnTo>
                    <a:pt x="2787" y="266"/>
                  </a:lnTo>
                  <a:lnTo>
                    <a:pt x="2769" y="300"/>
                  </a:lnTo>
                  <a:lnTo>
                    <a:pt x="2771" y="309"/>
                  </a:lnTo>
                  <a:lnTo>
                    <a:pt x="2747" y="287"/>
                  </a:lnTo>
                  <a:lnTo>
                    <a:pt x="2723" y="266"/>
                  </a:lnTo>
                  <a:lnTo>
                    <a:pt x="2698" y="246"/>
                  </a:lnTo>
                  <a:lnTo>
                    <a:pt x="2670" y="228"/>
                  </a:lnTo>
                  <a:lnTo>
                    <a:pt x="2643" y="211"/>
                  </a:lnTo>
                  <a:lnTo>
                    <a:pt x="2615" y="195"/>
                  </a:lnTo>
                  <a:lnTo>
                    <a:pt x="2587" y="181"/>
                  </a:lnTo>
                  <a:lnTo>
                    <a:pt x="2558" y="168"/>
                  </a:lnTo>
                  <a:lnTo>
                    <a:pt x="2528" y="156"/>
                  </a:lnTo>
                  <a:lnTo>
                    <a:pt x="2498" y="146"/>
                  </a:lnTo>
                  <a:lnTo>
                    <a:pt x="2467" y="138"/>
                  </a:lnTo>
                  <a:lnTo>
                    <a:pt x="2436" y="131"/>
                  </a:lnTo>
                  <a:lnTo>
                    <a:pt x="2404" y="125"/>
                  </a:lnTo>
                  <a:lnTo>
                    <a:pt x="2373" y="121"/>
                  </a:lnTo>
                  <a:lnTo>
                    <a:pt x="2340" y="119"/>
                  </a:lnTo>
                  <a:lnTo>
                    <a:pt x="2308" y="118"/>
                  </a:lnTo>
                  <a:lnTo>
                    <a:pt x="2263" y="120"/>
                  </a:lnTo>
                  <a:lnTo>
                    <a:pt x="2218" y="124"/>
                  </a:lnTo>
                  <a:lnTo>
                    <a:pt x="2174" y="132"/>
                  </a:lnTo>
                  <a:lnTo>
                    <a:pt x="2131" y="143"/>
                  </a:lnTo>
                  <a:lnTo>
                    <a:pt x="2089" y="156"/>
                  </a:lnTo>
                  <a:lnTo>
                    <a:pt x="2048" y="172"/>
                  </a:lnTo>
                  <a:lnTo>
                    <a:pt x="2008" y="191"/>
                  </a:lnTo>
                  <a:lnTo>
                    <a:pt x="1970" y="213"/>
                  </a:lnTo>
                  <a:lnTo>
                    <a:pt x="1933" y="237"/>
                  </a:lnTo>
                  <a:lnTo>
                    <a:pt x="1897" y="263"/>
                  </a:lnTo>
                  <a:lnTo>
                    <a:pt x="1864" y="292"/>
                  </a:lnTo>
                  <a:lnTo>
                    <a:pt x="1832" y="323"/>
                  </a:lnTo>
                  <a:lnTo>
                    <a:pt x="1803" y="357"/>
                  </a:lnTo>
                  <a:lnTo>
                    <a:pt x="1775" y="393"/>
                  </a:lnTo>
                  <a:lnTo>
                    <a:pt x="1750" y="430"/>
                  </a:lnTo>
                  <a:lnTo>
                    <a:pt x="1727" y="470"/>
                  </a:lnTo>
                  <a:lnTo>
                    <a:pt x="1725" y="474"/>
                  </a:lnTo>
                  <a:lnTo>
                    <a:pt x="1677" y="448"/>
                  </a:lnTo>
                  <a:lnTo>
                    <a:pt x="1626" y="424"/>
                  </a:lnTo>
                  <a:lnTo>
                    <a:pt x="1575" y="405"/>
                  </a:lnTo>
                  <a:lnTo>
                    <a:pt x="1522" y="388"/>
                  </a:lnTo>
                  <a:lnTo>
                    <a:pt x="1469" y="376"/>
                  </a:lnTo>
                  <a:lnTo>
                    <a:pt x="1414" y="366"/>
                  </a:lnTo>
                  <a:lnTo>
                    <a:pt x="1359" y="361"/>
                  </a:lnTo>
                  <a:lnTo>
                    <a:pt x="1304" y="359"/>
                  </a:lnTo>
                  <a:lnTo>
                    <a:pt x="1261" y="360"/>
                  </a:lnTo>
                  <a:lnTo>
                    <a:pt x="1219" y="363"/>
                  </a:lnTo>
                  <a:lnTo>
                    <a:pt x="1177" y="369"/>
                  </a:lnTo>
                  <a:lnTo>
                    <a:pt x="1136" y="376"/>
                  </a:lnTo>
                  <a:lnTo>
                    <a:pt x="1096" y="385"/>
                  </a:lnTo>
                  <a:lnTo>
                    <a:pt x="1056" y="397"/>
                  </a:lnTo>
                  <a:lnTo>
                    <a:pt x="1018" y="410"/>
                  </a:lnTo>
                  <a:lnTo>
                    <a:pt x="980" y="425"/>
                  </a:lnTo>
                  <a:lnTo>
                    <a:pt x="943" y="442"/>
                  </a:lnTo>
                  <a:lnTo>
                    <a:pt x="907" y="460"/>
                  </a:lnTo>
                  <a:lnTo>
                    <a:pt x="872" y="480"/>
                  </a:lnTo>
                  <a:lnTo>
                    <a:pt x="839" y="502"/>
                  </a:lnTo>
                  <a:lnTo>
                    <a:pt x="806" y="525"/>
                  </a:lnTo>
                  <a:lnTo>
                    <a:pt x="775" y="550"/>
                  </a:lnTo>
                  <a:lnTo>
                    <a:pt x="744" y="577"/>
                  </a:lnTo>
                  <a:lnTo>
                    <a:pt x="716" y="604"/>
                  </a:lnTo>
                  <a:lnTo>
                    <a:pt x="688" y="634"/>
                  </a:lnTo>
                  <a:lnTo>
                    <a:pt x="662" y="664"/>
                  </a:lnTo>
                  <a:lnTo>
                    <a:pt x="637" y="696"/>
                  </a:lnTo>
                  <a:lnTo>
                    <a:pt x="614" y="728"/>
                  </a:lnTo>
                  <a:lnTo>
                    <a:pt x="592" y="762"/>
                  </a:lnTo>
                  <a:lnTo>
                    <a:pt x="572" y="798"/>
                  </a:lnTo>
                  <a:lnTo>
                    <a:pt x="554" y="834"/>
                  </a:lnTo>
                  <a:lnTo>
                    <a:pt x="537" y="871"/>
                  </a:lnTo>
                  <a:lnTo>
                    <a:pt x="522" y="909"/>
                  </a:lnTo>
                  <a:lnTo>
                    <a:pt x="509" y="948"/>
                  </a:lnTo>
                  <a:lnTo>
                    <a:pt x="498" y="988"/>
                  </a:lnTo>
                  <a:lnTo>
                    <a:pt x="489" y="1028"/>
                  </a:lnTo>
                  <a:lnTo>
                    <a:pt x="482" y="1069"/>
                  </a:lnTo>
                  <a:lnTo>
                    <a:pt x="476" y="1111"/>
                  </a:lnTo>
                  <a:lnTo>
                    <a:pt x="473" y="1154"/>
                  </a:lnTo>
                  <a:lnTo>
                    <a:pt x="472" y="1197"/>
                  </a:lnTo>
                  <a:lnTo>
                    <a:pt x="472" y="1225"/>
                  </a:lnTo>
                  <a:lnTo>
                    <a:pt x="473" y="1253"/>
                  </a:lnTo>
                  <a:lnTo>
                    <a:pt x="476" y="1281"/>
                  </a:lnTo>
                  <a:lnTo>
                    <a:pt x="479" y="1309"/>
                  </a:lnTo>
                  <a:lnTo>
                    <a:pt x="481" y="1308"/>
                  </a:lnTo>
                  <a:close/>
                </a:path>
              </a:pathLst>
            </a:custGeom>
            <a:solidFill>
              <a:srgbClr val="EAEAEA">
                <a:alpha val="50000"/>
              </a:srgbClr>
            </a:solidFill>
            <a:ln>
              <a:noFill/>
            </a:ln>
            <a:effectLst>
              <a:prstShdw prst="shdw17" dist="17961" dir="2700000">
                <a:srgbClr val="EAEAEA">
                  <a:gamma/>
                  <a:shade val="60000"/>
                  <a:invGamma/>
                </a:srgb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52" name="Freeform 6"/>
            <p:cNvSpPr>
              <a:spLocks/>
            </p:cNvSpPr>
            <p:nvPr/>
          </p:nvSpPr>
          <p:spPr bwMode="auto">
            <a:xfrm>
              <a:off x="1303" y="2524"/>
              <a:ext cx="158" cy="38"/>
            </a:xfrm>
            <a:custGeom>
              <a:avLst/>
              <a:gdLst>
                <a:gd name="T0" fmla="*/ 0 w 312"/>
                <a:gd name="T1" fmla="*/ 0 h 74"/>
                <a:gd name="T2" fmla="*/ 31 w 312"/>
                <a:gd name="T3" fmla="*/ 17 h 74"/>
                <a:gd name="T4" fmla="*/ 64 w 312"/>
                <a:gd name="T5" fmla="*/ 32 h 74"/>
                <a:gd name="T6" fmla="*/ 97 w 312"/>
                <a:gd name="T7" fmla="*/ 45 h 74"/>
                <a:gd name="T8" fmla="*/ 131 w 312"/>
                <a:gd name="T9" fmla="*/ 55 h 74"/>
                <a:gd name="T10" fmla="*/ 165 w 312"/>
                <a:gd name="T11" fmla="*/ 63 h 74"/>
                <a:gd name="T12" fmla="*/ 200 w 312"/>
                <a:gd name="T13" fmla="*/ 69 h 74"/>
                <a:gd name="T14" fmla="*/ 235 w 312"/>
                <a:gd name="T15" fmla="*/ 73 h 74"/>
                <a:gd name="T16" fmla="*/ 271 w 312"/>
                <a:gd name="T17" fmla="*/ 74 h 74"/>
                <a:gd name="T18" fmla="*/ 292 w 312"/>
                <a:gd name="T19" fmla="*/ 73 h 74"/>
                <a:gd name="T20" fmla="*/ 312 w 312"/>
                <a:gd name="T21" fmla="*/ 72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2" h="74">
                  <a:moveTo>
                    <a:pt x="0" y="0"/>
                  </a:moveTo>
                  <a:lnTo>
                    <a:pt x="31" y="17"/>
                  </a:lnTo>
                  <a:lnTo>
                    <a:pt x="64" y="32"/>
                  </a:lnTo>
                  <a:lnTo>
                    <a:pt x="97" y="45"/>
                  </a:lnTo>
                  <a:lnTo>
                    <a:pt x="131" y="55"/>
                  </a:lnTo>
                  <a:lnTo>
                    <a:pt x="165" y="63"/>
                  </a:lnTo>
                  <a:lnTo>
                    <a:pt x="200" y="69"/>
                  </a:lnTo>
                  <a:lnTo>
                    <a:pt x="235" y="73"/>
                  </a:lnTo>
                  <a:lnTo>
                    <a:pt x="271" y="74"/>
                  </a:lnTo>
                  <a:lnTo>
                    <a:pt x="292" y="73"/>
                  </a:lnTo>
                  <a:lnTo>
                    <a:pt x="312" y="72"/>
                  </a:lnTo>
                </a:path>
              </a:pathLst>
            </a:custGeom>
            <a:solidFill>
              <a:srgbClr val="EAEAEA">
                <a:alpha val="50000"/>
              </a:srgbClr>
            </a:solidFill>
            <a:ln>
              <a:noFill/>
            </a:ln>
            <a:effectLst>
              <a:prstShdw prst="shdw17" dist="17961" dir="2700000">
                <a:srgbClr val="EAEAEA">
                  <a:gamma/>
                  <a:shade val="60000"/>
                  <a:invGamma/>
                </a:srgb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53" name="Freeform 7"/>
            <p:cNvSpPr>
              <a:spLocks/>
            </p:cNvSpPr>
            <p:nvPr/>
          </p:nvSpPr>
          <p:spPr bwMode="auto">
            <a:xfrm>
              <a:off x="1533" y="2969"/>
              <a:ext cx="69" cy="18"/>
            </a:xfrm>
            <a:custGeom>
              <a:avLst/>
              <a:gdLst>
                <a:gd name="T0" fmla="*/ 0 w 136"/>
                <a:gd name="T1" fmla="*/ 34 h 34"/>
                <a:gd name="T2" fmla="*/ 35 w 136"/>
                <a:gd name="T3" fmla="*/ 29 h 34"/>
                <a:gd name="T4" fmla="*/ 69 w 136"/>
                <a:gd name="T5" fmla="*/ 22 h 34"/>
                <a:gd name="T6" fmla="*/ 103 w 136"/>
                <a:gd name="T7" fmla="*/ 12 h 34"/>
                <a:gd name="T8" fmla="*/ 136 w 136"/>
                <a:gd name="T9" fmla="*/ 0 h 34"/>
              </a:gdLst>
              <a:ahLst/>
              <a:cxnLst>
                <a:cxn ang="0">
                  <a:pos x="T0" y="T1"/>
                </a:cxn>
                <a:cxn ang="0">
                  <a:pos x="T2" y="T3"/>
                </a:cxn>
                <a:cxn ang="0">
                  <a:pos x="T4" y="T5"/>
                </a:cxn>
                <a:cxn ang="0">
                  <a:pos x="T6" y="T7"/>
                </a:cxn>
                <a:cxn ang="0">
                  <a:pos x="T8" y="T9"/>
                </a:cxn>
              </a:cxnLst>
              <a:rect l="0" t="0" r="r" b="b"/>
              <a:pathLst>
                <a:path w="136" h="34">
                  <a:moveTo>
                    <a:pt x="0" y="34"/>
                  </a:moveTo>
                  <a:lnTo>
                    <a:pt x="35" y="29"/>
                  </a:lnTo>
                  <a:lnTo>
                    <a:pt x="69" y="22"/>
                  </a:lnTo>
                  <a:lnTo>
                    <a:pt x="103" y="12"/>
                  </a:lnTo>
                  <a:lnTo>
                    <a:pt x="136" y="0"/>
                  </a:lnTo>
                </a:path>
              </a:pathLst>
            </a:custGeom>
            <a:solidFill>
              <a:srgbClr val="EAEAEA">
                <a:alpha val="50000"/>
              </a:srgbClr>
            </a:solidFill>
            <a:ln>
              <a:noFill/>
            </a:ln>
            <a:effectLst>
              <a:prstShdw prst="shdw17" dist="17961" dir="2700000">
                <a:srgbClr val="EAEAEA">
                  <a:gamma/>
                  <a:shade val="60000"/>
                  <a:invGamma/>
                </a:srgb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54" name="Freeform 8"/>
            <p:cNvSpPr>
              <a:spLocks/>
            </p:cNvSpPr>
            <p:nvPr/>
          </p:nvSpPr>
          <p:spPr bwMode="auto">
            <a:xfrm>
              <a:off x="2156" y="3086"/>
              <a:ext cx="42" cy="81"/>
            </a:xfrm>
            <a:custGeom>
              <a:avLst/>
              <a:gdLst>
                <a:gd name="T0" fmla="*/ 0 w 83"/>
                <a:gd name="T1" fmla="*/ 0 h 158"/>
                <a:gd name="T2" fmla="*/ 18 w 83"/>
                <a:gd name="T3" fmla="*/ 41 h 158"/>
                <a:gd name="T4" fmla="*/ 37 w 83"/>
                <a:gd name="T5" fmla="*/ 81 h 158"/>
                <a:gd name="T6" fmla="*/ 59 w 83"/>
                <a:gd name="T7" fmla="*/ 120 h 158"/>
                <a:gd name="T8" fmla="*/ 83 w 83"/>
                <a:gd name="T9" fmla="*/ 158 h 158"/>
              </a:gdLst>
              <a:ahLst/>
              <a:cxnLst>
                <a:cxn ang="0">
                  <a:pos x="T0" y="T1"/>
                </a:cxn>
                <a:cxn ang="0">
                  <a:pos x="T2" y="T3"/>
                </a:cxn>
                <a:cxn ang="0">
                  <a:pos x="T4" y="T5"/>
                </a:cxn>
                <a:cxn ang="0">
                  <a:pos x="T6" y="T7"/>
                </a:cxn>
                <a:cxn ang="0">
                  <a:pos x="T8" y="T9"/>
                </a:cxn>
              </a:cxnLst>
              <a:rect l="0" t="0" r="r" b="b"/>
              <a:pathLst>
                <a:path w="83" h="158">
                  <a:moveTo>
                    <a:pt x="0" y="0"/>
                  </a:moveTo>
                  <a:lnTo>
                    <a:pt x="18" y="41"/>
                  </a:lnTo>
                  <a:lnTo>
                    <a:pt x="37" y="81"/>
                  </a:lnTo>
                  <a:lnTo>
                    <a:pt x="59" y="120"/>
                  </a:lnTo>
                  <a:lnTo>
                    <a:pt x="83" y="158"/>
                  </a:lnTo>
                </a:path>
              </a:pathLst>
            </a:custGeom>
            <a:solidFill>
              <a:srgbClr val="EAEAEA">
                <a:alpha val="50000"/>
              </a:srgbClr>
            </a:solidFill>
            <a:ln>
              <a:noFill/>
            </a:ln>
            <a:effectLst>
              <a:prstShdw prst="shdw17" dist="17961" dir="2700000">
                <a:srgbClr val="EAEAEA">
                  <a:gamma/>
                  <a:shade val="60000"/>
                  <a:invGamma/>
                </a:srgb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55" name="Freeform 9"/>
            <p:cNvSpPr>
              <a:spLocks/>
            </p:cNvSpPr>
            <p:nvPr/>
          </p:nvSpPr>
          <p:spPr bwMode="auto">
            <a:xfrm>
              <a:off x="2955" y="2962"/>
              <a:ext cx="16" cy="90"/>
            </a:xfrm>
            <a:custGeom>
              <a:avLst/>
              <a:gdLst>
                <a:gd name="T0" fmla="*/ 0 w 33"/>
                <a:gd name="T1" fmla="*/ 174 h 174"/>
                <a:gd name="T2" fmla="*/ 12 w 33"/>
                <a:gd name="T3" fmla="*/ 131 h 174"/>
                <a:gd name="T4" fmla="*/ 21 w 33"/>
                <a:gd name="T5" fmla="*/ 88 h 174"/>
                <a:gd name="T6" fmla="*/ 28 w 33"/>
                <a:gd name="T7" fmla="*/ 44 h 174"/>
                <a:gd name="T8" fmla="*/ 33 w 33"/>
                <a:gd name="T9" fmla="*/ 0 h 174"/>
              </a:gdLst>
              <a:ahLst/>
              <a:cxnLst>
                <a:cxn ang="0">
                  <a:pos x="T0" y="T1"/>
                </a:cxn>
                <a:cxn ang="0">
                  <a:pos x="T2" y="T3"/>
                </a:cxn>
                <a:cxn ang="0">
                  <a:pos x="T4" y="T5"/>
                </a:cxn>
                <a:cxn ang="0">
                  <a:pos x="T6" y="T7"/>
                </a:cxn>
                <a:cxn ang="0">
                  <a:pos x="T8" y="T9"/>
                </a:cxn>
              </a:cxnLst>
              <a:rect l="0" t="0" r="r" b="b"/>
              <a:pathLst>
                <a:path w="33" h="174">
                  <a:moveTo>
                    <a:pt x="0" y="174"/>
                  </a:moveTo>
                  <a:lnTo>
                    <a:pt x="12" y="131"/>
                  </a:lnTo>
                  <a:lnTo>
                    <a:pt x="21" y="88"/>
                  </a:lnTo>
                  <a:lnTo>
                    <a:pt x="28" y="44"/>
                  </a:lnTo>
                  <a:lnTo>
                    <a:pt x="33" y="0"/>
                  </a:lnTo>
                </a:path>
              </a:pathLst>
            </a:custGeom>
            <a:solidFill>
              <a:srgbClr val="EAEAEA">
                <a:alpha val="50000"/>
              </a:srgbClr>
            </a:solidFill>
            <a:ln>
              <a:noFill/>
            </a:ln>
            <a:effectLst>
              <a:prstShdw prst="shdw17" dist="17961" dir="2700000">
                <a:srgbClr val="EAEAEA">
                  <a:gamma/>
                  <a:shade val="60000"/>
                  <a:invGamma/>
                </a:srgb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56" name="Freeform 10"/>
            <p:cNvSpPr>
              <a:spLocks/>
            </p:cNvSpPr>
            <p:nvPr/>
          </p:nvSpPr>
          <p:spPr bwMode="auto">
            <a:xfrm>
              <a:off x="3305" y="2408"/>
              <a:ext cx="204" cy="336"/>
            </a:xfrm>
            <a:custGeom>
              <a:avLst/>
              <a:gdLst>
                <a:gd name="T0" fmla="*/ 401 w 401"/>
                <a:gd name="T1" fmla="*/ 651 h 651"/>
                <a:gd name="T2" fmla="*/ 401 w 401"/>
                <a:gd name="T3" fmla="*/ 645 h 651"/>
                <a:gd name="T4" fmla="*/ 399 w 401"/>
                <a:gd name="T5" fmla="*/ 594 h 651"/>
                <a:gd name="T6" fmla="*/ 394 w 401"/>
                <a:gd name="T7" fmla="*/ 543 h 651"/>
                <a:gd name="T8" fmla="*/ 385 w 401"/>
                <a:gd name="T9" fmla="*/ 494 h 651"/>
                <a:gd name="T10" fmla="*/ 373 w 401"/>
                <a:gd name="T11" fmla="*/ 445 h 651"/>
                <a:gd name="T12" fmla="*/ 358 w 401"/>
                <a:gd name="T13" fmla="*/ 398 h 651"/>
                <a:gd name="T14" fmla="*/ 339 w 401"/>
                <a:gd name="T15" fmla="*/ 352 h 651"/>
                <a:gd name="T16" fmla="*/ 317 w 401"/>
                <a:gd name="T17" fmla="*/ 307 h 651"/>
                <a:gd name="T18" fmla="*/ 293 w 401"/>
                <a:gd name="T19" fmla="*/ 264 h 651"/>
                <a:gd name="T20" fmla="*/ 265 w 401"/>
                <a:gd name="T21" fmla="*/ 223 h 651"/>
                <a:gd name="T22" fmla="*/ 235 w 401"/>
                <a:gd name="T23" fmla="*/ 184 h 651"/>
                <a:gd name="T24" fmla="*/ 202 w 401"/>
                <a:gd name="T25" fmla="*/ 147 h 651"/>
                <a:gd name="T26" fmla="*/ 166 w 401"/>
                <a:gd name="T27" fmla="*/ 113 h 651"/>
                <a:gd name="T28" fmla="*/ 128 w 401"/>
                <a:gd name="T29" fmla="*/ 81 h 651"/>
                <a:gd name="T30" fmla="*/ 88 w 401"/>
                <a:gd name="T31" fmla="*/ 51 h 651"/>
                <a:gd name="T32" fmla="*/ 45 w 401"/>
                <a:gd name="T33" fmla="*/ 24 h 651"/>
                <a:gd name="T34" fmla="*/ 0 w 401"/>
                <a:gd name="T35" fmla="*/ 0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1" h="651">
                  <a:moveTo>
                    <a:pt x="401" y="651"/>
                  </a:moveTo>
                  <a:lnTo>
                    <a:pt x="401" y="645"/>
                  </a:lnTo>
                  <a:lnTo>
                    <a:pt x="399" y="594"/>
                  </a:lnTo>
                  <a:lnTo>
                    <a:pt x="394" y="543"/>
                  </a:lnTo>
                  <a:lnTo>
                    <a:pt x="385" y="494"/>
                  </a:lnTo>
                  <a:lnTo>
                    <a:pt x="373" y="445"/>
                  </a:lnTo>
                  <a:lnTo>
                    <a:pt x="358" y="398"/>
                  </a:lnTo>
                  <a:lnTo>
                    <a:pt x="339" y="352"/>
                  </a:lnTo>
                  <a:lnTo>
                    <a:pt x="317" y="307"/>
                  </a:lnTo>
                  <a:lnTo>
                    <a:pt x="293" y="264"/>
                  </a:lnTo>
                  <a:lnTo>
                    <a:pt x="265" y="223"/>
                  </a:lnTo>
                  <a:lnTo>
                    <a:pt x="235" y="184"/>
                  </a:lnTo>
                  <a:lnTo>
                    <a:pt x="202" y="147"/>
                  </a:lnTo>
                  <a:lnTo>
                    <a:pt x="166" y="113"/>
                  </a:lnTo>
                  <a:lnTo>
                    <a:pt x="128" y="81"/>
                  </a:lnTo>
                  <a:lnTo>
                    <a:pt x="88" y="51"/>
                  </a:lnTo>
                  <a:lnTo>
                    <a:pt x="45" y="24"/>
                  </a:lnTo>
                  <a:lnTo>
                    <a:pt x="0" y="0"/>
                  </a:lnTo>
                </a:path>
              </a:pathLst>
            </a:custGeom>
            <a:solidFill>
              <a:srgbClr val="EAEAEA">
                <a:alpha val="50000"/>
              </a:srgbClr>
            </a:solidFill>
            <a:ln>
              <a:noFill/>
            </a:ln>
            <a:effectLst>
              <a:prstShdw prst="shdw17" dist="17961" dir="2700000">
                <a:srgbClr val="EAEAEA">
                  <a:gamma/>
                  <a:shade val="60000"/>
                  <a:invGamma/>
                </a:srgb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57" name="Freeform 11"/>
            <p:cNvSpPr>
              <a:spLocks/>
            </p:cNvSpPr>
            <p:nvPr/>
          </p:nvSpPr>
          <p:spPr bwMode="auto">
            <a:xfrm>
              <a:off x="3693" y="2049"/>
              <a:ext cx="91" cy="126"/>
            </a:xfrm>
            <a:custGeom>
              <a:avLst/>
              <a:gdLst>
                <a:gd name="T0" fmla="*/ 0 w 179"/>
                <a:gd name="T1" fmla="*/ 244 h 244"/>
                <a:gd name="T2" fmla="*/ 28 w 179"/>
                <a:gd name="T3" fmla="*/ 218 h 244"/>
                <a:gd name="T4" fmla="*/ 55 w 179"/>
                <a:gd name="T5" fmla="*/ 191 h 244"/>
                <a:gd name="T6" fmla="*/ 80 w 179"/>
                <a:gd name="T7" fmla="*/ 162 h 244"/>
                <a:gd name="T8" fmla="*/ 103 w 179"/>
                <a:gd name="T9" fmla="*/ 132 h 244"/>
                <a:gd name="T10" fmla="*/ 125 w 179"/>
                <a:gd name="T11" fmla="*/ 101 h 244"/>
                <a:gd name="T12" fmla="*/ 145 w 179"/>
                <a:gd name="T13" fmla="*/ 68 h 244"/>
                <a:gd name="T14" fmla="*/ 163 w 179"/>
                <a:gd name="T15" fmla="*/ 35 h 244"/>
                <a:gd name="T16" fmla="*/ 179 w 179"/>
                <a:gd name="T17"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9" h="244">
                  <a:moveTo>
                    <a:pt x="0" y="244"/>
                  </a:moveTo>
                  <a:lnTo>
                    <a:pt x="28" y="218"/>
                  </a:lnTo>
                  <a:lnTo>
                    <a:pt x="55" y="191"/>
                  </a:lnTo>
                  <a:lnTo>
                    <a:pt x="80" y="162"/>
                  </a:lnTo>
                  <a:lnTo>
                    <a:pt x="103" y="132"/>
                  </a:lnTo>
                  <a:lnTo>
                    <a:pt x="125" y="101"/>
                  </a:lnTo>
                  <a:lnTo>
                    <a:pt x="145" y="68"/>
                  </a:lnTo>
                  <a:lnTo>
                    <a:pt x="163" y="35"/>
                  </a:lnTo>
                  <a:lnTo>
                    <a:pt x="179" y="0"/>
                  </a:lnTo>
                </a:path>
              </a:pathLst>
            </a:custGeom>
            <a:solidFill>
              <a:srgbClr val="EAEAEA">
                <a:alpha val="50000"/>
              </a:srgbClr>
            </a:solidFill>
            <a:ln>
              <a:noFill/>
            </a:ln>
            <a:effectLst>
              <a:prstShdw prst="shdw17" dist="17961" dir="2700000">
                <a:srgbClr val="EAEAEA">
                  <a:gamma/>
                  <a:shade val="60000"/>
                  <a:invGamma/>
                </a:srgb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58" name="Freeform 12"/>
            <p:cNvSpPr>
              <a:spLocks/>
            </p:cNvSpPr>
            <p:nvPr/>
          </p:nvSpPr>
          <p:spPr bwMode="auto">
            <a:xfrm>
              <a:off x="3566" y="1583"/>
              <a:ext cx="5" cy="59"/>
            </a:xfrm>
            <a:custGeom>
              <a:avLst/>
              <a:gdLst>
                <a:gd name="T0" fmla="*/ 10 w 10"/>
                <a:gd name="T1" fmla="*/ 115 h 115"/>
                <a:gd name="T2" fmla="*/ 10 w 10"/>
                <a:gd name="T3" fmla="*/ 111 h 115"/>
                <a:gd name="T4" fmla="*/ 10 w 10"/>
                <a:gd name="T5" fmla="*/ 107 h 115"/>
                <a:gd name="T6" fmla="*/ 9 w 10"/>
                <a:gd name="T7" fmla="*/ 80 h 115"/>
                <a:gd name="T8" fmla="*/ 8 w 10"/>
                <a:gd name="T9" fmla="*/ 53 h 115"/>
                <a:gd name="T10" fmla="*/ 5 w 10"/>
                <a:gd name="T11" fmla="*/ 26 h 115"/>
                <a:gd name="T12" fmla="*/ 0 w 10"/>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10" h="115">
                  <a:moveTo>
                    <a:pt x="10" y="115"/>
                  </a:moveTo>
                  <a:lnTo>
                    <a:pt x="10" y="111"/>
                  </a:lnTo>
                  <a:lnTo>
                    <a:pt x="10" y="107"/>
                  </a:lnTo>
                  <a:lnTo>
                    <a:pt x="9" y="80"/>
                  </a:lnTo>
                  <a:lnTo>
                    <a:pt x="8" y="53"/>
                  </a:lnTo>
                  <a:lnTo>
                    <a:pt x="5" y="26"/>
                  </a:lnTo>
                  <a:lnTo>
                    <a:pt x="0" y="0"/>
                  </a:lnTo>
                </a:path>
              </a:pathLst>
            </a:custGeom>
            <a:solidFill>
              <a:srgbClr val="EAEAEA">
                <a:alpha val="50000"/>
              </a:srgbClr>
            </a:solidFill>
            <a:ln>
              <a:noFill/>
            </a:ln>
            <a:effectLst>
              <a:prstShdw prst="shdw17" dist="17961" dir="2700000">
                <a:srgbClr val="EAEAEA">
                  <a:gamma/>
                  <a:shade val="60000"/>
                  <a:invGamma/>
                </a:srgb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59" name="Freeform 13"/>
            <p:cNvSpPr>
              <a:spLocks/>
            </p:cNvSpPr>
            <p:nvPr/>
          </p:nvSpPr>
          <p:spPr bwMode="auto">
            <a:xfrm>
              <a:off x="2988" y="1437"/>
              <a:ext cx="47" cy="76"/>
            </a:xfrm>
            <a:custGeom>
              <a:avLst/>
              <a:gdLst>
                <a:gd name="T0" fmla="*/ 92 w 92"/>
                <a:gd name="T1" fmla="*/ 0 h 147"/>
                <a:gd name="T2" fmla="*/ 65 w 92"/>
                <a:gd name="T3" fmla="*/ 35 h 147"/>
                <a:gd name="T4" fmla="*/ 40 w 92"/>
                <a:gd name="T5" fmla="*/ 71 h 147"/>
                <a:gd name="T6" fmla="*/ 19 w 92"/>
                <a:gd name="T7" fmla="*/ 108 h 147"/>
                <a:gd name="T8" fmla="*/ 0 w 92"/>
                <a:gd name="T9" fmla="*/ 147 h 147"/>
              </a:gdLst>
              <a:ahLst/>
              <a:cxnLst>
                <a:cxn ang="0">
                  <a:pos x="T0" y="T1"/>
                </a:cxn>
                <a:cxn ang="0">
                  <a:pos x="T2" y="T3"/>
                </a:cxn>
                <a:cxn ang="0">
                  <a:pos x="T4" y="T5"/>
                </a:cxn>
                <a:cxn ang="0">
                  <a:pos x="T6" y="T7"/>
                </a:cxn>
                <a:cxn ang="0">
                  <a:pos x="T8" y="T9"/>
                </a:cxn>
              </a:cxnLst>
              <a:rect l="0" t="0" r="r" b="b"/>
              <a:pathLst>
                <a:path w="92" h="147">
                  <a:moveTo>
                    <a:pt x="92" y="0"/>
                  </a:moveTo>
                  <a:lnTo>
                    <a:pt x="65" y="35"/>
                  </a:lnTo>
                  <a:lnTo>
                    <a:pt x="40" y="71"/>
                  </a:lnTo>
                  <a:lnTo>
                    <a:pt x="19" y="108"/>
                  </a:lnTo>
                  <a:lnTo>
                    <a:pt x="0" y="147"/>
                  </a:lnTo>
                </a:path>
              </a:pathLst>
            </a:custGeom>
            <a:solidFill>
              <a:srgbClr val="EAEAEA">
                <a:alpha val="50000"/>
              </a:srgbClr>
            </a:solidFill>
            <a:ln>
              <a:noFill/>
            </a:ln>
            <a:effectLst>
              <a:prstShdw prst="shdw17" dist="17961" dir="2700000">
                <a:srgbClr val="EAEAEA">
                  <a:gamma/>
                  <a:shade val="60000"/>
                  <a:invGamma/>
                </a:srgb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60" name="Freeform 14"/>
            <p:cNvSpPr>
              <a:spLocks/>
            </p:cNvSpPr>
            <p:nvPr/>
          </p:nvSpPr>
          <p:spPr bwMode="auto">
            <a:xfrm>
              <a:off x="2551" y="1483"/>
              <a:ext cx="22" cy="65"/>
            </a:xfrm>
            <a:custGeom>
              <a:avLst/>
              <a:gdLst>
                <a:gd name="T0" fmla="*/ 45 w 45"/>
                <a:gd name="T1" fmla="*/ 0 h 126"/>
                <a:gd name="T2" fmla="*/ 31 w 45"/>
                <a:gd name="T3" fmla="*/ 30 h 126"/>
                <a:gd name="T4" fmla="*/ 19 w 45"/>
                <a:gd name="T5" fmla="*/ 62 h 126"/>
                <a:gd name="T6" fmla="*/ 8 w 45"/>
                <a:gd name="T7" fmla="*/ 93 h 126"/>
                <a:gd name="T8" fmla="*/ 0 w 45"/>
                <a:gd name="T9" fmla="*/ 126 h 126"/>
              </a:gdLst>
              <a:ahLst/>
              <a:cxnLst>
                <a:cxn ang="0">
                  <a:pos x="T0" y="T1"/>
                </a:cxn>
                <a:cxn ang="0">
                  <a:pos x="T2" y="T3"/>
                </a:cxn>
                <a:cxn ang="0">
                  <a:pos x="T4" y="T5"/>
                </a:cxn>
                <a:cxn ang="0">
                  <a:pos x="T6" y="T7"/>
                </a:cxn>
                <a:cxn ang="0">
                  <a:pos x="T8" y="T9"/>
                </a:cxn>
              </a:cxnLst>
              <a:rect l="0" t="0" r="r" b="b"/>
              <a:pathLst>
                <a:path w="45" h="126">
                  <a:moveTo>
                    <a:pt x="45" y="0"/>
                  </a:moveTo>
                  <a:lnTo>
                    <a:pt x="31" y="30"/>
                  </a:lnTo>
                  <a:lnTo>
                    <a:pt x="19" y="62"/>
                  </a:lnTo>
                  <a:lnTo>
                    <a:pt x="8" y="93"/>
                  </a:lnTo>
                  <a:lnTo>
                    <a:pt x="0" y="126"/>
                  </a:lnTo>
                </a:path>
              </a:pathLst>
            </a:custGeom>
            <a:solidFill>
              <a:srgbClr val="EAEAEA">
                <a:alpha val="50000"/>
              </a:srgbClr>
            </a:solidFill>
            <a:ln>
              <a:noFill/>
            </a:ln>
            <a:effectLst>
              <a:prstShdw prst="shdw17" dist="17961" dir="2700000">
                <a:srgbClr val="EAEAEA">
                  <a:gamma/>
                  <a:shade val="60000"/>
                  <a:invGamma/>
                </a:srgb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61" name="Freeform 15"/>
            <p:cNvSpPr>
              <a:spLocks/>
            </p:cNvSpPr>
            <p:nvPr/>
          </p:nvSpPr>
          <p:spPr bwMode="auto">
            <a:xfrm>
              <a:off x="2044" y="1573"/>
              <a:ext cx="81" cy="63"/>
            </a:xfrm>
            <a:custGeom>
              <a:avLst/>
              <a:gdLst>
                <a:gd name="T0" fmla="*/ 161 w 161"/>
                <a:gd name="T1" fmla="*/ 123 h 123"/>
                <a:gd name="T2" fmla="*/ 124 w 161"/>
                <a:gd name="T3" fmla="*/ 89 h 123"/>
                <a:gd name="T4" fmla="*/ 84 w 161"/>
                <a:gd name="T5" fmla="*/ 57 h 123"/>
                <a:gd name="T6" fmla="*/ 43 w 161"/>
                <a:gd name="T7" fmla="*/ 27 h 123"/>
                <a:gd name="T8" fmla="*/ 0 w 161"/>
                <a:gd name="T9" fmla="*/ 0 h 123"/>
              </a:gdLst>
              <a:ahLst/>
              <a:cxnLst>
                <a:cxn ang="0">
                  <a:pos x="T0" y="T1"/>
                </a:cxn>
                <a:cxn ang="0">
                  <a:pos x="T2" y="T3"/>
                </a:cxn>
                <a:cxn ang="0">
                  <a:pos x="T4" y="T5"/>
                </a:cxn>
                <a:cxn ang="0">
                  <a:pos x="T6" y="T7"/>
                </a:cxn>
                <a:cxn ang="0">
                  <a:pos x="T8" y="T9"/>
                </a:cxn>
              </a:cxnLst>
              <a:rect l="0" t="0" r="r" b="b"/>
              <a:pathLst>
                <a:path w="161" h="123">
                  <a:moveTo>
                    <a:pt x="161" y="123"/>
                  </a:moveTo>
                  <a:lnTo>
                    <a:pt x="124" y="89"/>
                  </a:lnTo>
                  <a:lnTo>
                    <a:pt x="84" y="57"/>
                  </a:lnTo>
                  <a:lnTo>
                    <a:pt x="43" y="27"/>
                  </a:lnTo>
                  <a:lnTo>
                    <a:pt x="0" y="0"/>
                  </a:lnTo>
                </a:path>
              </a:pathLst>
            </a:custGeom>
            <a:solidFill>
              <a:srgbClr val="EAEAEA">
                <a:alpha val="50000"/>
              </a:srgbClr>
            </a:solidFill>
            <a:ln>
              <a:noFill/>
            </a:ln>
            <a:effectLst>
              <a:prstShdw prst="shdw17" dist="17961" dir="2700000">
                <a:srgbClr val="EAEAEA">
                  <a:gamma/>
                  <a:shade val="60000"/>
                  <a:invGamma/>
                </a:srgb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62" name="Freeform 16"/>
            <p:cNvSpPr>
              <a:spLocks/>
            </p:cNvSpPr>
            <p:nvPr/>
          </p:nvSpPr>
          <p:spPr bwMode="auto">
            <a:xfrm>
              <a:off x="1411" y="2004"/>
              <a:ext cx="15" cy="67"/>
            </a:xfrm>
            <a:custGeom>
              <a:avLst/>
              <a:gdLst>
                <a:gd name="T0" fmla="*/ 0 w 28"/>
                <a:gd name="T1" fmla="*/ 0 h 130"/>
                <a:gd name="T2" fmla="*/ 5 w 28"/>
                <a:gd name="T3" fmla="*/ 33 h 130"/>
                <a:gd name="T4" fmla="*/ 11 w 28"/>
                <a:gd name="T5" fmla="*/ 65 h 130"/>
                <a:gd name="T6" fmla="*/ 19 w 28"/>
                <a:gd name="T7" fmla="*/ 98 h 130"/>
                <a:gd name="T8" fmla="*/ 28 w 28"/>
                <a:gd name="T9" fmla="*/ 130 h 130"/>
              </a:gdLst>
              <a:ahLst/>
              <a:cxnLst>
                <a:cxn ang="0">
                  <a:pos x="T0" y="T1"/>
                </a:cxn>
                <a:cxn ang="0">
                  <a:pos x="T2" y="T3"/>
                </a:cxn>
                <a:cxn ang="0">
                  <a:pos x="T4" y="T5"/>
                </a:cxn>
                <a:cxn ang="0">
                  <a:pos x="T6" y="T7"/>
                </a:cxn>
                <a:cxn ang="0">
                  <a:pos x="T8" y="T9"/>
                </a:cxn>
              </a:cxnLst>
              <a:rect l="0" t="0" r="r" b="b"/>
              <a:pathLst>
                <a:path w="28" h="130">
                  <a:moveTo>
                    <a:pt x="0" y="0"/>
                  </a:moveTo>
                  <a:lnTo>
                    <a:pt x="5" y="33"/>
                  </a:lnTo>
                  <a:lnTo>
                    <a:pt x="11" y="65"/>
                  </a:lnTo>
                  <a:lnTo>
                    <a:pt x="19" y="98"/>
                  </a:lnTo>
                  <a:lnTo>
                    <a:pt x="28" y="130"/>
                  </a:lnTo>
                </a:path>
              </a:pathLst>
            </a:custGeom>
            <a:solidFill>
              <a:srgbClr val="EAEAEA">
                <a:alpha val="50000"/>
              </a:srgbClr>
            </a:solidFill>
            <a:ln>
              <a:noFill/>
            </a:ln>
            <a:effectLst>
              <a:prstShdw prst="shdw17" dist="17961" dir="2700000">
                <a:srgbClr val="EAEAEA">
                  <a:gamma/>
                  <a:shade val="60000"/>
                  <a:invGamma/>
                </a:srgb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grpSp>
      <p:sp>
        <p:nvSpPr>
          <p:cNvPr id="63" name="Line 17"/>
          <p:cNvSpPr>
            <a:spLocks noChangeShapeType="1"/>
          </p:cNvSpPr>
          <p:nvPr/>
        </p:nvSpPr>
        <p:spPr bwMode="auto">
          <a:xfrm>
            <a:off x="2590800" y="2268537"/>
            <a:ext cx="4343400" cy="0"/>
          </a:xfrm>
          <a:prstGeom prst="line">
            <a:avLst/>
          </a:prstGeom>
          <a:noFill/>
          <a:ln w="12700" cap="sq">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64" name="Text Box 18"/>
          <p:cNvSpPr txBox="1">
            <a:spLocks noChangeArrowheads="1"/>
          </p:cNvSpPr>
          <p:nvPr/>
        </p:nvSpPr>
        <p:spPr bwMode="auto">
          <a:xfrm>
            <a:off x="3414713" y="1947862"/>
            <a:ext cx="933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mtClean="0">
                <a:solidFill>
                  <a:srgbClr val="000000"/>
                </a:solidFill>
                <a:latin typeface="Optima" pitchFamily="-96" charset="0"/>
                <a:ea typeface="ＭＳ Ｐゴシック" pitchFamily="-96" charset="-128"/>
                <a:cs typeface="Arial" charset="0"/>
              </a:rPr>
              <a:t>Internet</a:t>
            </a:r>
          </a:p>
        </p:txBody>
      </p:sp>
      <p:sp>
        <p:nvSpPr>
          <p:cNvPr id="65" name="Freeform 19"/>
          <p:cNvSpPr>
            <a:spLocks/>
          </p:cNvSpPr>
          <p:nvPr/>
        </p:nvSpPr>
        <p:spPr bwMode="auto">
          <a:xfrm>
            <a:off x="2347913" y="2420937"/>
            <a:ext cx="3290887" cy="533400"/>
          </a:xfrm>
          <a:custGeom>
            <a:avLst/>
            <a:gdLst>
              <a:gd name="T0" fmla="*/ 0 w 2976"/>
              <a:gd name="T1" fmla="*/ 48 h 336"/>
              <a:gd name="T2" fmla="*/ 0 w 2976"/>
              <a:gd name="T3" fmla="*/ 336 h 336"/>
              <a:gd name="T4" fmla="*/ 2976 w 2976"/>
              <a:gd name="T5" fmla="*/ 336 h 336"/>
              <a:gd name="T6" fmla="*/ 2976 w 2976"/>
              <a:gd name="T7" fmla="*/ 0 h 336"/>
            </a:gdLst>
            <a:ahLst/>
            <a:cxnLst>
              <a:cxn ang="0">
                <a:pos x="T0" y="T1"/>
              </a:cxn>
              <a:cxn ang="0">
                <a:pos x="T2" y="T3"/>
              </a:cxn>
              <a:cxn ang="0">
                <a:pos x="T4" y="T5"/>
              </a:cxn>
              <a:cxn ang="0">
                <a:pos x="T6" y="T7"/>
              </a:cxn>
            </a:cxnLst>
            <a:rect l="0" t="0" r="r" b="b"/>
            <a:pathLst>
              <a:path w="2976" h="336">
                <a:moveTo>
                  <a:pt x="0" y="48"/>
                </a:moveTo>
                <a:lnTo>
                  <a:pt x="0" y="336"/>
                </a:lnTo>
                <a:lnTo>
                  <a:pt x="2976" y="336"/>
                </a:lnTo>
                <a:lnTo>
                  <a:pt x="2976" y="0"/>
                </a:lnTo>
              </a:path>
            </a:pathLst>
          </a:custGeom>
          <a:noFill/>
          <a:ln w="19050" cap="flat" cmpd="sng">
            <a:solidFill>
              <a:srgbClr val="000000"/>
            </a:solidFill>
            <a:prstDash val="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grpSp>
        <p:nvGrpSpPr>
          <p:cNvPr id="66" name="Group 20"/>
          <p:cNvGrpSpPr>
            <a:grpSpLocks/>
          </p:cNvGrpSpPr>
          <p:nvPr/>
        </p:nvGrpSpPr>
        <p:grpSpPr bwMode="auto">
          <a:xfrm>
            <a:off x="3200400" y="2801937"/>
            <a:ext cx="2362200" cy="304800"/>
            <a:chOff x="1248" y="2880"/>
            <a:chExt cx="1488" cy="192"/>
          </a:xfrm>
        </p:grpSpPr>
        <p:sp>
          <p:nvSpPr>
            <p:cNvPr id="67" name="Oval 21"/>
            <p:cNvSpPr>
              <a:spLocks noChangeArrowheads="1"/>
            </p:cNvSpPr>
            <p:nvPr/>
          </p:nvSpPr>
          <p:spPr bwMode="auto">
            <a:xfrm>
              <a:off x="1248" y="2880"/>
              <a:ext cx="96" cy="192"/>
            </a:xfrm>
            <a:prstGeom prst="ellipse">
              <a:avLst/>
            </a:prstGeom>
            <a:solidFill>
              <a:srgbClr val="DDDDDD"/>
            </a:solidFill>
            <a:ln>
              <a:noFill/>
            </a:ln>
            <a:effectLst/>
            <a:extLst>
              <a:ext uri="{91240B29-F687-4F45-9708-019B960494DF}">
                <a14:hiddenLine xmlns:a14="http://schemas.microsoft.com/office/drawing/2010/main" w="12700" cap="sq">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68" name="Rectangle 22"/>
            <p:cNvSpPr>
              <a:spLocks noChangeArrowheads="1"/>
            </p:cNvSpPr>
            <p:nvPr/>
          </p:nvSpPr>
          <p:spPr bwMode="auto">
            <a:xfrm>
              <a:off x="1296" y="2880"/>
              <a:ext cx="1392" cy="192"/>
            </a:xfrm>
            <a:prstGeom prst="rect">
              <a:avLst/>
            </a:prstGeom>
            <a:solidFill>
              <a:srgbClr val="DDDDDD"/>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69" name="Oval 23"/>
            <p:cNvSpPr>
              <a:spLocks noChangeArrowheads="1"/>
            </p:cNvSpPr>
            <p:nvPr/>
          </p:nvSpPr>
          <p:spPr bwMode="auto">
            <a:xfrm>
              <a:off x="2640" y="2880"/>
              <a:ext cx="96" cy="192"/>
            </a:xfrm>
            <a:prstGeom prst="ellipse">
              <a:avLst/>
            </a:prstGeom>
            <a:solidFill>
              <a:srgbClr val="DDDDDD"/>
            </a:solidFill>
            <a:ln>
              <a:noFill/>
            </a:ln>
            <a:effectLst/>
            <a:extLst>
              <a:ext uri="{91240B29-F687-4F45-9708-019B960494DF}">
                <a14:hiddenLine xmlns:a14="http://schemas.microsoft.com/office/drawing/2010/main" w="12700" cap="sq">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grpSp>
      <p:sp>
        <p:nvSpPr>
          <p:cNvPr id="70" name="Rectangle 24"/>
          <p:cNvSpPr>
            <a:spLocks noChangeArrowheads="1"/>
          </p:cNvSpPr>
          <p:nvPr/>
        </p:nvSpPr>
        <p:spPr bwMode="auto">
          <a:xfrm>
            <a:off x="5334000" y="1811337"/>
            <a:ext cx="533400" cy="838200"/>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336699"/>
                </a:solidFill>
                <a:effectLst/>
                <a:uLnTx/>
                <a:uFillTx/>
                <a:latin typeface="Optima" pitchFamily="-96" charset="0"/>
                <a:ea typeface="ＭＳ Ｐゴシック" pitchFamily="-96" charset="-128"/>
                <a:cs typeface="Arial" charset="0"/>
              </a:rPr>
              <a:t>SG</a:t>
            </a:r>
          </a:p>
        </p:txBody>
      </p:sp>
      <p:sp>
        <p:nvSpPr>
          <p:cNvPr id="71" name="Text Box 25"/>
          <p:cNvSpPr txBox="1">
            <a:spLocks noChangeArrowheads="1"/>
          </p:cNvSpPr>
          <p:nvPr/>
        </p:nvSpPr>
        <p:spPr bwMode="auto">
          <a:xfrm>
            <a:off x="5867400" y="2589212"/>
            <a:ext cx="933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mtClean="0">
                <a:solidFill>
                  <a:srgbClr val="000000"/>
                </a:solidFill>
                <a:latin typeface="Optima" pitchFamily="-96" charset="0"/>
                <a:ea typeface="ＭＳ Ｐゴシック" pitchFamily="-96" charset="-128"/>
                <a:cs typeface="Arial" charset="0"/>
              </a:rPr>
              <a:t>Intranet</a:t>
            </a:r>
          </a:p>
        </p:txBody>
      </p:sp>
      <p:grpSp>
        <p:nvGrpSpPr>
          <p:cNvPr id="72" name="Group 26"/>
          <p:cNvGrpSpPr>
            <a:grpSpLocks/>
          </p:cNvGrpSpPr>
          <p:nvPr/>
        </p:nvGrpSpPr>
        <p:grpSpPr bwMode="auto">
          <a:xfrm>
            <a:off x="1524000" y="3335337"/>
            <a:ext cx="7013576" cy="609600"/>
            <a:chOff x="960" y="1200"/>
            <a:chExt cx="4418" cy="384"/>
          </a:xfrm>
        </p:grpSpPr>
        <p:sp>
          <p:nvSpPr>
            <p:cNvPr id="73" name="Rectangle 27"/>
            <p:cNvSpPr>
              <a:spLocks noChangeArrowheads="1"/>
            </p:cNvSpPr>
            <p:nvPr/>
          </p:nvSpPr>
          <p:spPr bwMode="auto">
            <a:xfrm>
              <a:off x="960" y="1200"/>
              <a:ext cx="912" cy="384"/>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Original IP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Header</a:t>
              </a:r>
            </a:p>
          </p:txBody>
        </p:sp>
        <p:sp>
          <p:nvSpPr>
            <p:cNvPr id="74" name="Rectangle 28"/>
            <p:cNvSpPr>
              <a:spLocks noChangeArrowheads="1"/>
            </p:cNvSpPr>
            <p:nvPr/>
          </p:nvSpPr>
          <p:spPr bwMode="auto">
            <a:xfrm>
              <a:off x="1872" y="1200"/>
              <a:ext cx="768" cy="384"/>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TCP</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Header</a:t>
              </a:r>
            </a:p>
          </p:txBody>
        </p:sp>
        <p:sp>
          <p:nvSpPr>
            <p:cNvPr id="75" name="Rectangle 29"/>
            <p:cNvSpPr>
              <a:spLocks noChangeArrowheads="1"/>
            </p:cNvSpPr>
            <p:nvPr/>
          </p:nvSpPr>
          <p:spPr bwMode="auto">
            <a:xfrm>
              <a:off x="2640" y="1200"/>
              <a:ext cx="1248" cy="384"/>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Payload Data</a:t>
              </a:r>
            </a:p>
          </p:txBody>
        </p:sp>
        <p:sp>
          <p:nvSpPr>
            <p:cNvPr id="76" name="Text Box 30"/>
            <p:cNvSpPr txBox="1">
              <a:spLocks noChangeArrowheads="1"/>
            </p:cNvSpPr>
            <p:nvPr/>
          </p:nvSpPr>
          <p:spPr bwMode="auto">
            <a:xfrm>
              <a:off x="4272" y="1242"/>
              <a:ext cx="110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omic Sans MS" pitchFamily="-96" charset="0"/>
                  <a:ea typeface="ＭＳ Ｐゴシック" pitchFamily="-96" charset="-128"/>
                  <a:cs typeface="Arial" charset="0"/>
                </a:rPr>
                <a:t>Without IPsec</a:t>
              </a:r>
            </a:p>
          </p:txBody>
        </p:sp>
      </p:grpSp>
      <p:grpSp>
        <p:nvGrpSpPr>
          <p:cNvPr id="77" name="Group 31"/>
          <p:cNvGrpSpPr>
            <a:grpSpLocks/>
          </p:cNvGrpSpPr>
          <p:nvPr/>
        </p:nvGrpSpPr>
        <p:grpSpPr bwMode="auto">
          <a:xfrm>
            <a:off x="1600200" y="5011737"/>
            <a:ext cx="4572000" cy="1066800"/>
            <a:chOff x="1152" y="3216"/>
            <a:chExt cx="2880" cy="672"/>
          </a:xfrm>
        </p:grpSpPr>
        <p:sp>
          <p:nvSpPr>
            <p:cNvPr id="78" name="Line 32"/>
            <p:cNvSpPr>
              <a:spLocks noChangeShapeType="1"/>
            </p:cNvSpPr>
            <p:nvPr/>
          </p:nvSpPr>
          <p:spPr bwMode="auto">
            <a:xfrm flipH="1">
              <a:off x="1152" y="3216"/>
              <a:ext cx="720" cy="336"/>
            </a:xfrm>
            <a:prstGeom prst="line">
              <a:avLst/>
            </a:prstGeom>
            <a:noFill/>
            <a:ln w="12700" cap="sq">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79" name="Rectangle 33"/>
            <p:cNvSpPr>
              <a:spLocks noChangeArrowheads="1"/>
            </p:cNvSpPr>
            <p:nvPr/>
          </p:nvSpPr>
          <p:spPr bwMode="auto">
            <a:xfrm>
              <a:off x="1152" y="3552"/>
              <a:ext cx="576" cy="336"/>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uLnTx/>
                  <a:uFillTx/>
                  <a:latin typeface="Comic Sans MS" pitchFamily="-96" charset="0"/>
                  <a:ea typeface="ＭＳ Ｐゴシック" pitchFamily="-96" charset="-128"/>
                  <a:cs typeface="Arial" charset="0"/>
                </a:rPr>
                <a:t>Next</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uLnTx/>
                  <a:uFillTx/>
                  <a:latin typeface="Comic Sans MS" pitchFamily="-96" charset="0"/>
                  <a:ea typeface="ＭＳ Ｐゴシック" pitchFamily="-96" charset="-128"/>
                  <a:cs typeface="Arial" charset="0"/>
                </a:rPr>
                <a:t>Header</a:t>
              </a:r>
            </a:p>
          </p:txBody>
        </p:sp>
        <p:sp>
          <p:nvSpPr>
            <p:cNvPr id="80" name="Rectangle 34"/>
            <p:cNvSpPr>
              <a:spLocks noChangeArrowheads="1"/>
            </p:cNvSpPr>
            <p:nvPr/>
          </p:nvSpPr>
          <p:spPr bwMode="auto">
            <a:xfrm>
              <a:off x="1728" y="3552"/>
              <a:ext cx="576" cy="336"/>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uLnTx/>
                  <a:uFillTx/>
                  <a:latin typeface="Comic Sans MS" pitchFamily="-96" charset="0"/>
                  <a:ea typeface="ＭＳ Ｐゴシック" pitchFamily="-96" charset="-128"/>
                  <a:cs typeface="Arial" charset="0"/>
                </a:rPr>
                <a:t>Payload</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uLnTx/>
                  <a:uFillTx/>
                  <a:latin typeface="Comic Sans MS" pitchFamily="-96" charset="0"/>
                  <a:ea typeface="ＭＳ Ｐゴシック" pitchFamily="-96" charset="-128"/>
                  <a:cs typeface="Arial" charset="0"/>
                </a:rPr>
                <a:t>Length</a:t>
              </a:r>
            </a:p>
          </p:txBody>
        </p:sp>
        <p:sp>
          <p:nvSpPr>
            <p:cNvPr id="81" name="Rectangle 35"/>
            <p:cNvSpPr>
              <a:spLocks noChangeArrowheads="1"/>
            </p:cNvSpPr>
            <p:nvPr/>
          </p:nvSpPr>
          <p:spPr bwMode="auto">
            <a:xfrm>
              <a:off x="2304" y="3552"/>
              <a:ext cx="576" cy="336"/>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uLnTx/>
                  <a:uFillTx/>
                  <a:latin typeface="Comic Sans MS" pitchFamily="-96" charset="0"/>
                  <a:ea typeface="ＭＳ Ｐゴシック" pitchFamily="-96" charset="-128"/>
                  <a:cs typeface="Arial" charset="0"/>
                </a:rPr>
                <a:t>SPI</a:t>
              </a:r>
            </a:p>
          </p:txBody>
        </p:sp>
        <p:sp>
          <p:nvSpPr>
            <p:cNvPr id="82" name="Rectangle 36"/>
            <p:cNvSpPr>
              <a:spLocks noChangeArrowheads="1"/>
            </p:cNvSpPr>
            <p:nvPr/>
          </p:nvSpPr>
          <p:spPr bwMode="auto">
            <a:xfrm>
              <a:off x="2880" y="3552"/>
              <a:ext cx="576" cy="336"/>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uLnTx/>
                  <a:uFillTx/>
                  <a:latin typeface="Comic Sans MS" pitchFamily="-96" charset="0"/>
                  <a:ea typeface="ＭＳ Ｐゴシック" pitchFamily="-96" charset="-128"/>
                  <a:cs typeface="Arial" charset="0"/>
                </a:rPr>
                <a:t>Seq.</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uLnTx/>
                  <a:uFillTx/>
                  <a:latin typeface="Comic Sans MS" pitchFamily="-96" charset="0"/>
                  <a:ea typeface="ＭＳ Ｐゴシック" pitchFamily="-96" charset="-128"/>
                  <a:cs typeface="Arial" charset="0"/>
                </a:rPr>
                <a:t>No.</a:t>
              </a:r>
            </a:p>
          </p:txBody>
        </p:sp>
        <p:sp>
          <p:nvSpPr>
            <p:cNvPr id="83" name="Rectangle 37"/>
            <p:cNvSpPr>
              <a:spLocks noChangeArrowheads="1"/>
            </p:cNvSpPr>
            <p:nvPr/>
          </p:nvSpPr>
          <p:spPr bwMode="auto">
            <a:xfrm>
              <a:off x="3456" y="3552"/>
              <a:ext cx="576" cy="336"/>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uLnTx/>
                  <a:uFillTx/>
                  <a:latin typeface="Comic Sans MS" pitchFamily="-96" charset="0"/>
                  <a:ea typeface="ＭＳ Ｐゴシック" pitchFamily="-96" charset="-128"/>
                  <a:cs typeface="Arial" charset="0"/>
                </a:rPr>
                <a:t>MAC</a:t>
              </a:r>
            </a:p>
          </p:txBody>
        </p:sp>
        <p:sp>
          <p:nvSpPr>
            <p:cNvPr id="84" name="Line 38"/>
            <p:cNvSpPr>
              <a:spLocks noChangeShapeType="1"/>
            </p:cNvSpPr>
            <p:nvPr/>
          </p:nvSpPr>
          <p:spPr bwMode="auto">
            <a:xfrm>
              <a:off x="2448" y="3216"/>
              <a:ext cx="1584" cy="336"/>
            </a:xfrm>
            <a:prstGeom prst="line">
              <a:avLst/>
            </a:prstGeom>
            <a:noFill/>
            <a:ln w="12700" cap="sq">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grpSp>
      <p:grpSp>
        <p:nvGrpSpPr>
          <p:cNvPr id="85" name="Group 39"/>
          <p:cNvGrpSpPr>
            <a:grpSpLocks/>
          </p:cNvGrpSpPr>
          <p:nvPr/>
        </p:nvGrpSpPr>
        <p:grpSpPr bwMode="auto">
          <a:xfrm>
            <a:off x="1295400" y="4402137"/>
            <a:ext cx="7010400" cy="609600"/>
            <a:chOff x="816" y="2832"/>
            <a:chExt cx="4416" cy="384"/>
          </a:xfrm>
        </p:grpSpPr>
        <p:sp>
          <p:nvSpPr>
            <p:cNvPr id="86" name="Rectangle 40"/>
            <p:cNvSpPr>
              <a:spLocks noChangeArrowheads="1"/>
            </p:cNvSpPr>
            <p:nvPr/>
          </p:nvSpPr>
          <p:spPr bwMode="auto">
            <a:xfrm>
              <a:off x="2304" y="2832"/>
              <a:ext cx="912" cy="384"/>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Original IP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Header</a:t>
              </a:r>
            </a:p>
          </p:txBody>
        </p:sp>
        <p:sp>
          <p:nvSpPr>
            <p:cNvPr id="87" name="Rectangle 41"/>
            <p:cNvSpPr>
              <a:spLocks noChangeArrowheads="1"/>
            </p:cNvSpPr>
            <p:nvPr/>
          </p:nvSpPr>
          <p:spPr bwMode="auto">
            <a:xfrm>
              <a:off x="3216" y="2832"/>
              <a:ext cx="768" cy="384"/>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TCP</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Header</a:t>
              </a:r>
            </a:p>
          </p:txBody>
        </p:sp>
        <p:sp>
          <p:nvSpPr>
            <p:cNvPr id="88" name="Rectangle 42"/>
            <p:cNvSpPr>
              <a:spLocks noChangeArrowheads="1"/>
            </p:cNvSpPr>
            <p:nvPr/>
          </p:nvSpPr>
          <p:spPr bwMode="auto">
            <a:xfrm>
              <a:off x="3984" y="2832"/>
              <a:ext cx="1248" cy="384"/>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Payload Data</a:t>
              </a:r>
            </a:p>
          </p:txBody>
        </p:sp>
        <p:sp>
          <p:nvSpPr>
            <p:cNvPr id="89" name="Rectangle 43"/>
            <p:cNvSpPr>
              <a:spLocks noChangeArrowheads="1"/>
            </p:cNvSpPr>
            <p:nvPr/>
          </p:nvSpPr>
          <p:spPr bwMode="auto">
            <a:xfrm>
              <a:off x="1728" y="2832"/>
              <a:ext cx="576" cy="384"/>
            </a:xfrm>
            <a:prstGeom prst="rect">
              <a:avLst/>
            </a:prstGeom>
            <a:ln>
              <a:headEnd type="none" w="sm" len="sm"/>
              <a:tailEnd type="none" w="sm" len="sm"/>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err="1" smtClean="0">
                  <a:ln>
                    <a:noFill/>
                  </a:ln>
                  <a:solidFill>
                    <a:schemeClr val="tx1"/>
                  </a:solidFill>
                  <a:uLnTx/>
                  <a:uFillTx/>
                  <a:latin typeface="Comic Sans MS" pitchFamily="-96" charset="0"/>
                  <a:ea typeface="ＭＳ Ｐゴシック" pitchFamily="-96" charset="-128"/>
                  <a:cs typeface="Arial" charset="0"/>
                </a:rPr>
                <a:t>Auth</a:t>
              </a:r>
              <a:endParaRPr kumimoji="0" lang="en-US" sz="1800" b="0" i="0" u="none" strike="noStrike" kern="0" cap="none" spc="0" normalizeH="0" baseline="0" noProof="0" dirty="0" smtClean="0">
                <a:ln>
                  <a:noFill/>
                </a:ln>
                <a:solidFill>
                  <a:schemeClr val="tx1"/>
                </a:solidFill>
                <a:uLnTx/>
                <a:uFillTx/>
                <a:latin typeface="Comic Sans MS" pitchFamily="-96" charset="0"/>
                <a:ea typeface="ＭＳ Ｐゴシック" pitchFamily="-96" charset="-128"/>
                <a:cs typeface="Arial"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chemeClr val="tx1"/>
                  </a:solidFill>
                  <a:uLnTx/>
                  <a:uFillTx/>
                  <a:latin typeface="Comic Sans MS" pitchFamily="-96" charset="0"/>
                  <a:ea typeface="ＭＳ Ｐゴシック" pitchFamily="-96" charset="-128"/>
                  <a:cs typeface="Arial" charset="0"/>
                </a:rPr>
                <a:t>Header</a:t>
              </a:r>
            </a:p>
          </p:txBody>
        </p:sp>
        <p:sp>
          <p:nvSpPr>
            <p:cNvPr id="90" name="Rectangle 44"/>
            <p:cNvSpPr>
              <a:spLocks noChangeArrowheads="1"/>
            </p:cNvSpPr>
            <p:nvPr/>
          </p:nvSpPr>
          <p:spPr bwMode="auto">
            <a:xfrm>
              <a:off x="816" y="2832"/>
              <a:ext cx="912" cy="384"/>
            </a:xfrm>
            <a:prstGeom prst="rect">
              <a:avLst/>
            </a:prstGeom>
            <a:ln>
              <a:headEnd type="none" w="sm" len="sm"/>
              <a:tailEnd type="none" w="sm" len="sm"/>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omic Sans MS" pitchFamily="-96" charset="0"/>
                  <a:ea typeface="ＭＳ Ｐゴシック" pitchFamily="-96" charset="-128"/>
                  <a:cs typeface="Arial" charset="0"/>
                </a:rPr>
                <a:t>New IP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omic Sans MS" pitchFamily="-96" charset="0"/>
                  <a:ea typeface="ＭＳ Ｐゴシック" pitchFamily="-96" charset="-128"/>
                  <a:cs typeface="Arial" charset="0"/>
                </a:rPr>
                <a:t>Header</a:t>
              </a:r>
            </a:p>
          </p:txBody>
        </p:sp>
      </p:grpSp>
      <p:pic>
        <p:nvPicPr>
          <p:cNvPr id="91" name="Picture 4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1524000"/>
            <a:ext cx="1146175" cy="1354137"/>
          </a:xfrm>
          <a:prstGeom prst="rect">
            <a:avLst/>
          </a:prstGeom>
          <a:noFill/>
          <a:extLst>
            <a:ext uri="{909E8E84-426E-40DD-AFC4-6F175D3DCCD1}">
              <a14:hiddenFill xmlns:a14="http://schemas.microsoft.com/office/drawing/2010/main">
                <a:solidFill>
                  <a:srgbClr val="FFFFFF"/>
                </a:solidFill>
              </a14:hiddenFill>
            </a:ext>
          </a:extLst>
        </p:spPr>
      </p:pic>
      <p:pic>
        <p:nvPicPr>
          <p:cNvPr id="92" name="Picture 4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1524000"/>
            <a:ext cx="1146175" cy="13541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6900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fade">
                                      <p:cBhvr>
                                        <p:cTn id="7" dur="500"/>
                                        <p:tgtEl>
                                          <p:spTgt spid="8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7"/>
                                        </p:tgtEl>
                                        <p:attrNameLst>
                                          <p:attrName>style.visibility</p:attrName>
                                        </p:attrNameLst>
                                      </p:cBhvr>
                                      <p:to>
                                        <p:strVal val="visible"/>
                                      </p:to>
                                    </p:set>
                                    <p:animEffect transition="in" filter="fade">
                                      <p:cBhvr>
                                        <p:cTn id="12"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Tunnel Mode </a:t>
            </a:r>
            <a:r>
              <a:rPr lang="en-US" dirty="0" smtClean="0"/>
              <a:t>AH (cont.)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21</a:t>
            </a:fld>
            <a:endParaRPr lang="en-US"/>
          </a:p>
        </p:txBody>
      </p:sp>
      <p:sp>
        <p:nvSpPr>
          <p:cNvPr id="4" name="Content Placeholder 3"/>
          <p:cNvSpPr>
            <a:spLocks noGrp="1"/>
          </p:cNvSpPr>
          <p:nvPr>
            <p:ph sz="quarter" idx="1"/>
          </p:nvPr>
        </p:nvSpPr>
        <p:spPr/>
        <p:txBody>
          <a:bodyPr/>
          <a:lstStyle/>
          <a:p>
            <a:r>
              <a:rPr lang="en-US" dirty="0"/>
              <a:t>The entire original IP packet is authenticated</a:t>
            </a:r>
          </a:p>
          <a:p>
            <a:r>
              <a:rPr lang="en-US" dirty="0"/>
              <a:t>The AH is inserted between the original IP header and a new IP header</a:t>
            </a:r>
          </a:p>
          <a:p>
            <a:r>
              <a:rPr lang="en-US" dirty="0"/>
              <a:t>The original IP header contains the ultimate source and destination addresses</a:t>
            </a:r>
          </a:p>
          <a:p>
            <a:r>
              <a:rPr lang="en-US" dirty="0"/>
              <a:t>The new IP header may contain other IP addresses (like security gateway or firewall addresses)</a:t>
            </a:r>
          </a:p>
          <a:p>
            <a:endParaRPr lang="en-US" dirty="0"/>
          </a:p>
        </p:txBody>
      </p:sp>
    </p:spTree>
    <p:extLst>
      <p:ext uri="{BB962C8B-B14F-4D97-AF65-F5344CB8AC3E}">
        <p14:creationId xmlns:p14="http://schemas.microsoft.com/office/powerpoint/2010/main" val="39569000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Encapsulating </a:t>
            </a:r>
            <a:r>
              <a:rPr lang="en-US" dirty="0"/>
              <a:t>Security </a:t>
            </a:r>
            <a:r>
              <a:rPr lang="en-US" dirty="0" smtClean="0"/>
              <a:t>Payload (ESP)</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22</a:t>
            </a:fld>
            <a:endParaRPr lang="en-US"/>
          </a:p>
        </p:txBody>
      </p:sp>
      <p:sp>
        <p:nvSpPr>
          <p:cNvPr id="4" name="Content Placeholder 3"/>
          <p:cNvSpPr>
            <a:spLocks noGrp="1"/>
          </p:cNvSpPr>
          <p:nvPr>
            <p:ph sz="quarter" idx="1"/>
          </p:nvPr>
        </p:nvSpPr>
        <p:spPr/>
        <p:txBody>
          <a:bodyPr/>
          <a:lstStyle/>
          <a:p>
            <a:r>
              <a:rPr lang="en-US" dirty="0"/>
              <a:t>Creates </a:t>
            </a:r>
            <a:endParaRPr lang="en-US" dirty="0" smtClean="0"/>
          </a:p>
          <a:p>
            <a:pPr lvl="1"/>
            <a:r>
              <a:rPr lang="en-US" dirty="0" smtClean="0"/>
              <a:t>A </a:t>
            </a:r>
            <a:r>
              <a:rPr lang="en-US" dirty="0"/>
              <a:t>new header in addition to the IP header</a:t>
            </a:r>
          </a:p>
          <a:p>
            <a:pPr lvl="1"/>
            <a:r>
              <a:rPr lang="en-US" dirty="0" smtClean="0"/>
              <a:t>A </a:t>
            </a:r>
            <a:r>
              <a:rPr lang="en-US" dirty="0"/>
              <a:t>new trailer</a:t>
            </a:r>
          </a:p>
          <a:p>
            <a:r>
              <a:rPr lang="en-US" dirty="0" smtClean="0"/>
              <a:t>Services</a:t>
            </a:r>
          </a:p>
          <a:p>
            <a:pPr lvl="1"/>
            <a:r>
              <a:rPr lang="en-US" dirty="0" smtClean="0"/>
              <a:t>Encrypts </a:t>
            </a:r>
            <a:r>
              <a:rPr lang="en-US" dirty="0"/>
              <a:t>the payload data</a:t>
            </a:r>
          </a:p>
          <a:p>
            <a:pPr lvl="1"/>
            <a:r>
              <a:rPr lang="en-US" dirty="0"/>
              <a:t>Authenticates the security association</a:t>
            </a:r>
          </a:p>
          <a:p>
            <a:pPr lvl="1"/>
            <a:r>
              <a:rPr lang="en-US" dirty="0"/>
              <a:t>Prevents replay</a:t>
            </a:r>
          </a:p>
          <a:p>
            <a:endParaRPr lang="en-US" dirty="0"/>
          </a:p>
        </p:txBody>
      </p:sp>
    </p:spTree>
    <p:extLst>
      <p:ext uri="{BB962C8B-B14F-4D97-AF65-F5344CB8AC3E}">
        <p14:creationId xmlns:p14="http://schemas.microsoft.com/office/powerpoint/2010/main" val="39569000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7159" t="7171" r="3580" b="20623"/>
          <a:stretch/>
        </p:blipFill>
        <p:spPr bwMode="auto">
          <a:xfrm>
            <a:off x="3887787" y="2839835"/>
            <a:ext cx="5332413" cy="3332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p>
            <a:r>
              <a:rPr lang="en-US" dirty="0" smtClean="0"/>
              <a:t>ESP Details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23</a:t>
            </a:fld>
            <a:endParaRPr lang="en-US"/>
          </a:p>
        </p:txBody>
      </p:sp>
      <p:sp>
        <p:nvSpPr>
          <p:cNvPr id="4" name="Content Placeholder 3"/>
          <p:cNvSpPr>
            <a:spLocks noGrp="1"/>
          </p:cNvSpPr>
          <p:nvPr>
            <p:ph sz="quarter" idx="1"/>
          </p:nvPr>
        </p:nvSpPr>
        <p:spPr>
          <a:xfrm>
            <a:off x="457200" y="1219200"/>
            <a:ext cx="3581400" cy="5105400"/>
          </a:xfrm>
        </p:spPr>
        <p:txBody>
          <a:bodyPr>
            <a:normAutofit fontScale="77500" lnSpcReduction="20000"/>
          </a:bodyPr>
          <a:lstStyle/>
          <a:p>
            <a:r>
              <a:rPr lang="en-US" dirty="0"/>
              <a:t>Security Parameters Index (SPI)</a:t>
            </a:r>
          </a:p>
          <a:p>
            <a:pPr lvl="1"/>
            <a:r>
              <a:rPr lang="en-US" dirty="0"/>
              <a:t>Specifies to the receiver the algorithms, type of keys, and lifetime of the keys used</a:t>
            </a:r>
          </a:p>
          <a:p>
            <a:r>
              <a:rPr lang="en-US" dirty="0"/>
              <a:t>Sequence number</a:t>
            </a:r>
          </a:p>
          <a:p>
            <a:pPr lvl="1"/>
            <a:r>
              <a:rPr lang="en-US" dirty="0"/>
              <a:t>Counter that increases with each IP packet sent from the same host to the same destination and SA</a:t>
            </a:r>
          </a:p>
          <a:p>
            <a:r>
              <a:rPr lang="en-US" dirty="0"/>
              <a:t>Payload</a:t>
            </a:r>
          </a:p>
          <a:p>
            <a:pPr lvl="1"/>
            <a:r>
              <a:rPr lang="en-US" dirty="0"/>
              <a:t>Application data carried in the TCP segment</a:t>
            </a:r>
          </a:p>
          <a:p>
            <a:r>
              <a:rPr lang="en-US" dirty="0"/>
              <a:t>Padding</a:t>
            </a:r>
          </a:p>
          <a:p>
            <a:pPr lvl="1"/>
            <a:r>
              <a:rPr lang="en-US" dirty="0"/>
              <a:t>0 to 255 bytes of data to enable encryption algorithms to </a:t>
            </a:r>
            <a:r>
              <a:rPr lang="en-US" dirty="0" smtClean="0"/>
              <a:t>operate properly</a:t>
            </a:r>
          </a:p>
          <a:p>
            <a:pPr lvl="1"/>
            <a:endParaRPr lang="en-US" dirty="0"/>
          </a:p>
        </p:txBody>
      </p:sp>
      <p:sp>
        <p:nvSpPr>
          <p:cNvPr id="18" name="Content Placeholder 3"/>
          <p:cNvSpPr txBox="1">
            <a:spLocks/>
          </p:cNvSpPr>
          <p:nvPr/>
        </p:nvSpPr>
        <p:spPr>
          <a:xfrm>
            <a:off x="4572000" y="1371600"/>
            <a:ext cx="4191000" cy="1676400"/>
          </a:xfrm>
          <a:prstGeom prst="rect">
            <a:avLst/>
          </a:prstGeom>
        </p:spPr>
        <p:txBody>
          <a:bodyPr vert="horz">
            <a:normAutofit fontScale="77500" lnSpcReduction="20000"/>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lvl="1"/>
            <a:r>
              <a:rPr lang="en-US" dirty="0"/>
              <a:t>To mislead sniffers from estimating the amount of data </a:t>
            </a:r>
            <a:r>
              <a:rPr lang="en-US" dirty="0" smtClean="0"/>
              <a:t>transmitted</a:t>
            </a:r>
          </a:p>
          <a:p>
            <a:r>
              <a:rPr lang="en-US" dirty="0"/>
              <a:t>Next header</a:t>
            </a:r>
          </a:p>
          <a:p>
            <a:r>
              <a:rPr lang="en-US" dirty="0" smtClean="0"/>
              <a:t>Authentication Data</a:t>
            </a:r>
          </a:p>
          <a:p>
            <a:pPr lvl="1"/>
            <a:r>
              <a:rPr lang="en-US" dirty="0" smtClean="0"/>
              <a:t>MAC created over the packet</a:t>
            </a:r>
          </a:p>
          <a:p>
            <a:endParaRPr lang="en-US" dirty="0"/>
          </a:p>
        </p:txBody>
      </p:sp>
    </p:spTree>
    <p:extLst>
      <p:ext uri="{BB962C8B-B14F-4D97-AF65-F5344CB8AC3E}">
        <p14:creationId xmlns:p14="http://schemas.microsoft.com/office/powerpoint/2010/main" val="3956900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500"/>
                                        <p:tgtEl>
                                          <p:spTgt spid="4">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fade">
                                      <p:cBhvr>
                                        <p:cTn id="31" dur="500"/>
                                        <p:tgtEl>
                                          <p:spTgt spid="4">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Effect transition="in" filter="fade">
                                      <p:cBhvr>
                                        <p:cTn id="34" dur="500"/>
                                        <p:tgtEl>
                                          <p:spTgt spid="4">
                                            <p:txEl>
                                              <p:pRg st="7" end="7"/>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18">
                                            <p:txEl>
                                              <p:pRg st="0" end="0"/>
                                            </p:txEl>
                                          </p:spTgt>
                                        </p:tgtEl>
                                        <p:attrNameLst>
                                          <p:attrName>style.visibility</p:attrName>
                                        </p:attrNameLst>
                                      </p:cBhvr>
                                      <p:to>
                                        <p:strVal val="visible"/>
                                      </p:to>
                                    </p:set>
                                    <p:animEffect transition="in" filter="fade">
                                      <p:cBhvr>
                                        <p:cTn id="37" dur="500"/>
                                        <p:tgtEl>
                                          <p:spTgt spid="1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8">
                                            <p:txEl>
                                              <p:pRg st="1" end="1"/>
                                            </p:txEl>
                                          </p:spTgt>
                                        </p:tgtEl>
                                        <p:attrNameLst>
                                          <p:attrName>style.visibility</p:attrName>
                                        </p:attrNameLst>
                                      </p:cBhvr>
                                      <p:to>
                                        <p:strVal val="visible"/>
                                      </p:to>
                                    </p:set>
                                    <p:animEffect transition="in" filter="fade">
                                      <p:cBhvr>
                                        <p:cTn id="42" dur="500"/>
                                        <p:tgtEl>
                                          <p:spTgt spid="18">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8">
                                            <p:txEl>
                                              <p:pRg st="2" end="2"/>
                                            </p:txEl>
                                          </p:spTgt>
                                        </p:tgtEl>
                                        <p:attrNameLst>
                                          <p:attrName>style.visibility</p:attrName>
                                        </p:attrNameLst>
                                      </p:cBhvr>
                                      <p:to>
                                        <p:strVal val="visible"/>
                                      </p:to>
                                    </p:set>
                                    <p:animEffect transition="in" filter="fade">
                                      <p:cBhvr>
                                        <p:cTn id="47" dur="500"/>
                                        <p:tgtEl>
                                          <p:spTgt spid="18">
                                            <p:txEl>
                                              <p:pRg st="2" end="2"/>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18">
                                            <p:txEl>
                                              <p:pRg st="3" end="3"/>
                                            </p:txEl>
                                          </p:spTgt>
                                        </p:tgtEl>
                                        <p:attrNameLst>
                                          <p:attrName>style.visibility</p:attrName>
                                        </p:attrNameLst>
                                      </p:cBhvr>
                                      <p:to>
                                        <p:strVal val="visible"/>
                                      </p:to>
                                    </p:set>
                                    <p:animEffect transition="in" filter="fade">
                                      <p:cBhvr>
                                        <p:cTn id="50" dur="500"/>
                                        <p:tgtEl>
                                          <p:spTgt spid="1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ESP: Transport Mode </a:t>
            </a:r>
            <a:r>
              <a:rPr lang="en-US" dirty="0"/>
              <a:t>vs. Tunnel </a:t>
            </a:r>
            <a:r>
              <a:rPr lang="en-US" dirty="0" smtClean="0"/>
              <a:t>Mode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24</a:t>
            </a:fld>
            <a:endParaRPr lang="en-US"/>
          </a:p>
        </p:txBody>
      </p:sp>
      <p:sp>
        <p:nvSpPr>
          <p:cNvPr id="4" name="Content Placeholder 3"/>
          <p:cNvSpPr>
            <a:spLocks noGrp="1"/>
          </p:cNvSpPr>
          <p:nvPr>
            <p:ph sz="quarter" idx="1"/>
          </p:nvPr>
        </p:nvSpPr>
        <p:spPr/>
        <p:txBody>
          <a:bodyPr/>
          <a:lstStyle/>
          <a:p>
            <a:r>
              <a:rPr lang="en-US" dirty="0"/>
              <a:t>Transport mode is used to encrypt &amp; optionally authenticate IP data</a:t>
            </a:r>
          </a:p>
          <a:p>
            <a:pPr lvl="1"/>
            <a:r>
              <a:rPr lang="en-US" dirty="0"/>
              <a:t>Data protected but header left in clear</a:t>
            </a:r>
          </a:p>
          <a:p>
            <a:pPr lvl="1"/>
            <a:r>
              <a:rPr lang="en-US" dirty="0"/>
              <a:t>Can do traffic analysis but is efficient</a:t>
            </a:r>
          </a:p>
          <a:p>
            <a:pPr lvl="1"/>
            <a:r>
              <a:rPr lang="en-US" dirty="0"/>
              <a:t>Good for ESP host to host traffic</a:t>
            </a:r>
          </a:p>
          <a:p>
            <a:r>
              <a:rPr lang="en-US" dirty="0"/>
              <a:t>Tunnel mode encrypts entire IP packet</a:t>
            </a:r>
          </a:p>
          <a:p>
            <a:pPr lvl="1"/>
            <a:r>
              <a:rPr lang="en-US" dirty="0"/>
              <a:t>Add new header for next hop</a:t>
            </a:r>
          </a:p>
          <a:p>
            <a:pPr lvl="1"/>
            <a:r>
              <a:rPr lang="en-US" dirty="0"/>
              <a:t>Good for VPNs, gateway to gateway security</a:t>
            </a:r>
            <a:endParaRPr lang="en-AU" dirty="0"/>
          </a:p>
          <a:p>
            <a:endParaRPr lang="en-US" dirty="0"/>
          </a:p>
        </p:txBody>
      </p:sp>
    </p:spTree>
    <p:extLst>
      <p:ext uri="{BB962C8B-B14F-4D97-AF65-F5344CB8AC3E}">
        <p14:creationId xmlns:p14="http://schemas.microsoft.com/office/powerpoint/2010/main" val="1359970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5" end="5"/>
                                            </p:txEl>
                                          </p:spTgt>
                                        </p:tgtEl>
                                        <p:attrNameLst>
                                          <p:attrName>style.visibility</p:attrName>
                                        </p:attrNameLst>
                                      </p:cBhvr>
                                      <p:to>
                                        <p:strVal val="visible"/>
                                      </p:to>
                                    </p:set>
                                    <p:animEffect transition="in" filter="fade">
                                      <p:cBhvr>
                                        <p:cTn id="10" dur="500"/>
                                        <p:tgtEl>
                                          <p:spTgt spid="4">
                                            <p:txEl>
                                              <p:pRg st="5" end="5"/>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animEffect transition="in" filter="fade">
                                      <p:cBhvr>
                                        <p:cTn id="13"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Transport </a:t>
            </a:r>
            <a:r>
              <a:rPr lang="en-US" dirty="0" smtClean="0"/>
              <a:t>Mode </a:t>
            </a:r>
            <a:r>
              <a:rPr lang="en-US" dirty="0"/>
              <a:t>ESP</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25</a:t>
            </a:fld>
            <a:endParaRPr lang="en-US"/>
          </a:p>
        </p:txBody>
      </p:sp>
      <p:sp>
        <p:nvSpPr>
          <p:cNvPr id="4" name="Content Placeholder 3"/>
          <p:cNvSpPr>
            <a:spLocks noGrp="1"/>
          </p:cNvSpPr>
          <p:nvPr>
            <p:ph sz="quarter" idx="1"/>
          </p:nvPr>
        </p:nvSpPr>
        <p:spPr/>
        <p:txBody>
          <a:bodyPr/>
          <a:lstStyle/>
          <a:p>
            <a:endParaRPr lang="en-US" dirty="0"/>
          </a:p>
        </p:txBody>
      </p:sp>
      <p:grpSp>
        <p:nvGrpSpPr>
          <p:cNvPr id="62" name="Group 3"/>
          <p:cNvGrpSpPr>
            <a:grpSpLocks/>
          </p:cNvGrpSpPr>
          <p:nvPr/>
        </p:nvGrpSpPr>
        <p:grpSpPr bwMode="auto">
          <a:xfrm>
            <a:off x="1066800" y="1600200"/>
            <a:ext cx="7013576" cy="609600"/>
            <a:chOff x="960" y="1200"/>
            <a:chExt cx="4418" cy="384"/>
          </a:xfrm>
        </p:grpSpPr>
        <p:sp>
          <p:nvSpPr>
            <p:cNvPr id="63" name="Rectangle 4"/>
            <p:cNvSpPr>
              <a:spLocks noChangeArrowheads="1"/>
            </p:cNvSpPr>
            <p:nvPr/>
          </p:nvSpPr>
          <p:spPr bwMode="auto">
            <a:xfrm>
              <a:off x="960" y="1200"/>
              <a:ext cx="912" cy="384"/>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Original IP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Header</a:t>
              </a:r>
            </a:p>
          </p:txBody>
        </p:sp>
        <p:sp>
          <p:nvSpPr>
            <p:cNvPr id="64" name="Rectangle 5"/>
            <p:cNvSpPr>
              <a:spLocks noChangeArrowheads="1"/>
            </p:cNvSpPr>
            <p:nvPr/>
          </p:nvSpPr>
          <p:spPr bwMode="auto">
            <a:xfrm>
              <a:off x="1872" y="1200"/>
              <a:ext cx="768" cy="384"/>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TCP</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Header</a:t>
              </a:r>
            </a:p>
          </p:txBody>
        </p:sp>
        <p:sp>
          <p:nvSpPr>
            <p:cNvPr id="65" name="Rectangle 6"/>
            <p:cNvSpPr>
              <a:spLocks noChangeArrowheads="1"/>
            </p:cNvSpPr>
            <p:nvPr/>
          </p:nvSpPr>
          <p:spPr bwMode="auto">
            <a:xfrm>
              <a:off x="2640" y="1200"/>
              <a:ext cx="1248" cy="384"/>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Payload Data</a:t>
              </a:r>
            </a:p>
          </p:txBody>
        </p:sp>
        <p:sp>
          <p:nvSpPr>
            <p:cNvPr id="66" name="Text Box 7"/>
            <p:cNvSpPr txBox="1">
              <a:spLocks noChangeArrowheads="1"/>
            </p:cNvSpPr>
            <p:nvPr/>
          </p:nvSpPr>
          <p:spPr bwMode="auto">
            <a:xfrm>
              <a:off x="4272" y="1242"/>
              <a:ext cx="110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omic Sans MS" pitchFamily="-96" charset="0"/>
                  <a:ea typeface="ＭＳ Ｐゴシック" pitchFamily="-96" charset="-128"/>
                  <a:cs typeface="Arial" charset="0"/>
                </a:rPr>
                <a:t>Without IPsec</a:t>
              </a:r>
            </a:p>
          </p:txBody>
        </p:sp>
      </p:grpSp>
      <p:grpSp>
        <p:nvGrpSpPr>
          <p:cNvPr id="67" name="Group 8"/>
          <p:cNvGrpSpPr>
            <a:grpSpLocks/>
          </p:cNvGrpSpPr>
          <p:nvPr/>
        </p:nvGrpSpPr>
        <p:grpSpPr bwMode="auto">
          <a:xfrm>
            <a:off x="1066800" y="2516187"/>
            <a:ext cx="7391400" cy="609600"/>
            <a:chOff x="960" y="1872"/>
            <a:chExt cx="4656" cy="384"/>
          </a:xfrm>
        </p:grpSpPr>
        <p:sp>
          <p:nvSpPr>
            <p:cNvPr id="68" name="Rectangle 9"/>
            <p:cNvSpPr>
              <a:spLocks noChangeArrowheads="1"/>
            </p:cNvSpPr>
            <p:nvPr/>
          </p:nvSpPr>
          <p:spPr bwMode="auto">
            <a:xfrm>
              <a:off x="960" y="1872"/>
              <a:ext cx="912" cy="384"/>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Original IP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Header</a:t>
              </a:r>
            </a:p>
          </p:txBody>
        </p:sp>
        <p:sp>
          <p:nvSpPr>
            <p:cNvPr id="69" name="Rectangle 10"/>
            <p:cNvSpPr>
              <a:spLocks noChangeArrowheads="1"/>
            </p:cNvSpPr>
            <p:nvPr/>
          </p:nvSpPr>
          <p:spPr bwMode="auto">
            <a:xfrm>
              <a:off x="2448" y="1872"/>
              <a:ext cx="768" cy="384"/>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TCP</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Header</a:t>
              </a:r>
            </a:p>
          </p:txBody>
        </p:sp>
        <p:sp>
          <p:nvSpPr>
            <p:cNvPr id="70" name="Rectangle 11"/>
            <p:cNvSpPr>
              <a:spLocks noChangeArrowheads="1"/>
            </p:cNvSpPr>
            <p:nvPr/>
          </p:nvSpPr>
          <p:spPr bwMode="auto">
            <a:xfrm>
              <a:off x="3216" y="1872"/>
              <a:ext cx="1248" cy="384"/>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Payload Data</a:t>
              </a:r>
            </a:p>
          </p:txBody>
        </p:sp>
        <p:sp>
          <p:nvSpPr>
            <p:cNvPr id="71" name="Rectangle 12"/>
            <p:cNvSpPr>
              <a:spLocks noChangeArrowheads="1"/>
            </p:cNvSpPr>
            <p:nvPr/>
          </p:nvSpPr>
          <p:spPr bwMode="auto">
            <a:xfrm>
              <a:off x="1872" y="1872"/>
              <a:ext cx="576" cy="384"/>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ESP</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Header</a:t>
              </a:r>
            </a:p>
          </p:txBody>
        </p:sp>
        <p:sp>
          <p:nvSpPr>
            <p:cNvPr id="72" name="Rectangle 13"/>
            <p:cNvSpPr>
              <a:spLocks noChangeArrowheads="1"/>
            </p:cNvSpPr>
            <p:nvPr/>
          </p:nvSpPr>
          <p:spPr bwMode="auto">
            <a:xfrm>
              <a:off x="4464" y="1872"/>
              <a:ext cx="576" cy="384"/>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ESP</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Trailer</a:t>
              </a:r>
            </a:p>
          </p:txBody>
        </p:sp>
        <p:sp>
          <p:nvSpPr>
            <p:cNvPr id="73" name="Rectangle 14"/>
            <p:cNvSpPr>
              <a:spLocks noChangeArrowheads="1"/>
            </p:cNvSpPr>
            <p:nvPr/>
          </p:nvSpPr>
          <p:spPr bwMode="auto">
            <a:xfrm>
              <a:off x="5040" y="1872"/>
              <a:ext cx="576" cy="384"/>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ESP</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Auth</a:t>
              </a:r>
            </a:p>
          </p:txBody>
        </p:sp>
      </p:grpSp>
      <p:grpSp>
        <p:nvGrpSpPr>
          <p:cNvPr id="74" name="Group 15"/>
          <p:cNvGrpSpPr>
            <a:grpSpLocks/>
          </p:cNvGrpSpPr>
          <p:nvPr/>
        </p:nvGrpSpPr>
        <p:grpSpPr bwMode="auto">
          <a:xfrm>
            <a:off x="3429000" y="3133725"/>
            <a:ext cx="4114800" cy="373062"/>
            <a:chOff x="2448" y="2309"/>
            <a:chExt cx="2592" cy="235"/>
          </a:xfrm>
        </p:grpSpPr>
        <p:sp>
          <p:nvSpPr>
            <p:cNvPr id="75" name="Line 16"/>
            <p:cNvSpPr>
              <a:spLocks noChangeShapeType="1"/>
            </p:cNvSpPr>
            <p:nvPr/>
          </p:nvSpPr>
          <p:spPr bwMode="auto">
            <a:xfrm>
              <a:off x="2448" y="2544"/>
              <a:ext cx="2592" cy="0"/>
            </a:xfrm>
            <a:prstGeom prst="line">
              <a:avLst/>
            </a:prstGeom>
            <a:noFill/>
            <a:ln w="28575" cap="sq">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76" name="Text Box 17"/>
            <p:cNvSpPr txBox="1">
              <a:spLocks noChangeArrowheads="1"/>
            </p:cNvSpPr>
            <p:nvPr/>
          </p:nvSpPr>
          <p:spPr bwMode="auto">
            <a:xfrm>
              <a:off x="2918" y="2309"/>
              <a:ext cx="8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Encrypted</a:t>
              </a:r>
            </a:p>
          </p:txBody>
        </p:sp>
      </p:grpSp>
      <p:grpSp>
        <p:nvGrpSpPr>
          <p:cNvPr id="77" name="Group 18"/>
          <p:cNvGrpSpPr>
            <a:grpSpLocks/>
          </p:cNvGrpSpPr>
          <p:nvPr/>
        </p:nvGrpSpPr>
        <p:grpSpPr bwMode="auto">
          <a:xfrm>
            <a:off x="2514600" y="3802062"/>
            <a:ext cx="5105400" cy="390525"/>
            <a:chOff x="1872" y="2730"/>
            <a:chExt cx="3216" cy="246"/>
          </a:xfrm>
        </p:grpSpPr>
        <p:sp>
          <p:nvSpPr>
            <p:cNvPr id="78" name="Line 19"/>
            <p:cNvSpPr>
              <a:spLocks noChangeShapeType="1"/>
            </p:cNvSpPr>
            <p:nvPr/>
          </p:nvSpPr>
          <p:spPr bwMode="auto">
            <a:xfrm>
              <a:off x="1872" y="2976"/>
              <a:ext cx="3216" cy="0"/>
            </a:xfrm>
            <a:prstGeom prst="line">
              <a:avLst/>
            </a:prstGeom>
            <a:noFill/>
            <a:ln w="28575" cap="sq">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79" name="Text Box 20"/>
            <p:cNvSpPr txBox="1">
              <a:spLocks noChangeArrowheads="1"/>
            </p:cNvSpPr>
            <p:nvPr/>
          </p:nvSpPr>
          <p:spPr bwMode="auto">
            <a:xfrm>
              <a:off x="2966" y="2730"/>
              <a:ext cx="108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Authenticated</a:t>
              </a:r>
            </a:p>
          </p:txBody>
        </p:sp>
      </p:grpSp>
      <p:grpSp>
        <p:nvGrpSpPr>
          <p:cNvPr id="80" name="Group 21"/>
          <p:cNvGrpSpPr>
            <a:grpSpLocks/>
          </p:cNvGrpSpPr>
          <p:nvPr/>
        </p:nvGrpSpPr>
        <p:grpSpPr bwMode="auto">
          <a:xfrm>
            <a:off x="1905000" y="4800600"/>
            <a:ext cx="6553200" cy="1447800"/>
            <a:chOff x="960" y="3216"/>
            <a:chExt cx="4128" cy="912"/>
          </a:xfrm>
        </p:grpSpPr>
        <p:sp>
          <p:nvSpPr>
            <p:cNvPr id="81" name="Rectangle 22"/>
            <p:cNvSpPr>
              <a:spLocks noChangeArrowheads="1"/>
            </p:cNvSpPr>
            <p:nvPr/>
          </p:nvSpPr>
          <p:spPr bwMode="auto">
            <a:xfrm>
              <a:off x="960" y="3216"/>
              <a:ext cx="480" cy="336"/>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SPI</a:t>
              </a:r>
            </a:p>
          </p:txBody>
        </p:sp>
        <p:sp>
          <p:nvSpPr>
            <p:cNvPr id="82" name="Rectangle 23"/>
            <p:cNvSpPr>
              <a:spLocks noChangeArrowheads="1"/>
            </p:cNvSpPr>
            <p:nvPr/>
          </p:nvSpPr>
          <p:spPr bwMode="auto">
            <a:xfrm>
              <a:off x="1440" y="3216"/>
              <a:ext cx="480" cy="336"/>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Seq.</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No.</a:t>
              </a:r>
            </a:p>
          </p:txBody>
        </p:sp>
        <p:sp>
          <p:nvSpPr>
            <p:cNvPr id="83" name="Rectangle 24"/>
            <p:cNvSpPr>
              <a:spLocks noChangeArrowheads="1"/>
            </p:cNvSpPr>
            <p:nvPr/>
          </p:nvSpPr>
          <p:spPr bwMode="auto">
            <a:xfrm>
              <a:off x="1920" y="3216"/>
              <a:ext cx="480" cy="336"/>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TCP H</a:t>
              </a:r>
            </a:p>
          </p:txBody>
        </p:sp>
        <p:sp>
          <p:nvSpPr>
            <p:cNvPr id="84" name="Rectangle 25"/>
            <p:cNvSpPr>
              <a:spLocks noChangeArrowheads="1"/>
            </p:cNvSpPr>
            <p:nvPr/>
          </p:nvSpPr>
          <p:spPr bwMode="auto">
            <a:xfrm>
              <a:off x="2400" y="3216"/>
              <a:ext cx="480" cy="336"/>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Data</a:t>
              </a:r>
            </a:p>
          </p:txBody>
        </p:sp>
        <p:sp>
          <p:nvSpPr>
            <p:cNvPr id="85" name="Rectangle 26"/>
            <p:cNvSpPr>
              <a:spLocks noChangeArrowheads="1"/>
            </p:cNvSpPr>
            <p:nvPr/>
          </p:nvSpPr>
          <p:spPr bwMode="auto">
            <a:xfrm>
              <a:off x="2880" y="3216"/>
              <a:ext cx="624" cy="336"/>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Padding</a:t>
              </a:r>
            </a:p>
          </p:txBody>
        </p:sp>
        <p:sp>
          <p:nvSpPr>
            <p:cNvPr id="86" name="Rectangle 27"/>
            <p:cNvSpPr>
              <a:spLocks noChangeArrowheads="1"/>
            </p:cNvSpPr>
            <p:nvPr/>
          </p:nvSpPr>
          <p:spPr bwMode="auto">
            <a:xfrm>
              <a:off x="3504" y="3216"/>
              <a:ext cx="528" cy="336"/>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Pad</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Length</a:t>
              </a:r>
            </a:p>
          </p:txBody>
        </p:sp>
        <p:sp>
          <p:nvSpPr>
            <p:cNvPr id="87" name="Rectangle 28"/>
            <p:cNvSpPr>
              <a:spLocks noChangeArrowheads="1"/>
            </p:cNvSpPr>
            <p:nvPr/>
          </p:nvSpPr>
          <p:spPr bwMode="auto">
            <a:xfrm>
              <a:off x="4032" y="3216"/>
              <a:ext cx="528" cy="336"/>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Next</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Header</a:t>
              </a:r>
            </a:p>
          </p:txBody>
        </p:sp>
        <p:sp>
          <p:nvSpPr>
            <p:cNvPr id="88" name="Rectangle 29"/>
            <p:cNvSpPr>
              <a:spLocks noChangeArrowheads="1"/>
            </p:cNvSpPr>
            <p:nvPr/>
          </p:nvSpPr>
          <p:spPr bwMode="auto">
            <a:xfrm>
              <a:off x="4560" y="3216"/>
              <a:ext cx="528" cy="336"/>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MAC</a:t>
              </a:r>
            </a:p>
          </p:txBody>
        </p:sp>
        <p:sp>
          <p:nvSpPr>
            <p:cNvPr id="89" name="Line 30"/>
            <p:cNvSpPr>
              <a:spLocks noChangeShapeType="1"/>
            </p:cNvSpPr>
            <p:nvPr/>
          </p:nvSpPr>
          <p:spPr bwMode="auto">
            <a:xfrm>
              <a:off x="1920" y="3792"/>
              <a:ext cx="2640" cy="0"/>
            </a:xfrm>
            <a:prstGeom prst="line">
              <a:avLst/>
            </a:prstGeom>
            <a:noFill/>
            <a:ln w="28575" cap="sq">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90" name="Text Box 31"/>
            <p:cNvSpPr txBox="1">
              <a:spLocks noChangeArrowheads="1"/>
            </p:cNvSpPr>
            <p:nvPr/>
          </p:nvSpPr>
          <p:spPr bwMode="auto">
            <a:xfrm>
              <a:off x="2486" y="3557"/>
              <a:ext cx="8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Encrypted</a:t>
              </a:r>
            </a:p>
          </p:txBody>
        </p:sp>
        <p:sp>
          <p:nvSpPr>
            <p:cNvPr id="91" name="Line 32"/>
            <p:cNvSpPr>
              <a:spLocks noChangeShapeType="1"/>
            </p:cNvSpPr>
            <p:nvPr/>
          </p:nvSpPr>
          <p:spPr bwMode="auto">
            <a:xfrm>
              <a:off x="1008" y="4128"/>
              <a:ext cx="3552" cy="0"/>
            </a:xfrm>
            <a:prstGeom prst="line">
              <a:avLst/>
            </a:prstGeom>
            <a:noFill/>
            <a:ln w="28575" cap="sq">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92" name="Text Box 33"/>
            <p:cNvSpPr txBox="1">
              <a:spLocks noChangeArrowheads="1"/>
            </p:cNvSpPr>
            <p:nvPr/>
          </p:nvSpPr>
          <p:spPr bwMode="auto">
            <a:xfrm>
              <a:off x="2102" y="3882"/>
              <a:ext cx="108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Authenticated</a:t>
              </a:r>
            </a:p>
          </p:txBody>
        </p:sp>
      </p:grpSp>
    </p:spTree>
    <p:extLst>
      <p:ext uri="{BB962C8B-B14F-4D97-AF65-F5344CB8AC3E}">
        <p14:creationId xmlns:p14="http://schemas.microsoft.com/office/powerpoint/2010/main" val="3956900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fade">
                                      <p:cBhvr>
                                        <p:cTn id="7" dur="500"/>
                                        <p:tgtEl>
                                          <p:spTgt spid="6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4"/>
                                        </p:tgtEl>
                                        <p:attrNameLst>
                                          <p:attrName>style.visibility</p:attrName>
                                        </p:attrNameLst>
                                      </p:cBhvr>
                                      <p:to>
                                        <p:strVal val="visible"/>
                                      </p:to>
                                    </p:set>
                                    <p:animEffect transition="in" filter="fade">
                                      <p:cBhvr>
                                        <p:cTn id="12" dur="500"/>
                                        <p:tgtEl>
                                          <p:spTgt spid="7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7"/>
                                        </p:tgtEl>
                                        <p:attrNameLst>
                                          <p:attrName>style.visibility</p:attrName>
                                        </p:attrNameLst>
                                      </p:cBhvr>
                                      <p:to>
                                        <p:strVal val="visible"/>
                                      </p:to>
                                    </p:set>
                                    <p:animEffect transition="in" filter="fade">
                                      <p:cBhvr>
                                        <p:cTn id="17" dur="500"/>
                                        <p:tgtEl>
                                          <p:spTgt spid="7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0"/>
                                        </p:tgtEl>
                                        <p:attrNameLst>
                                          <p:attrName>style.visibility</p:attrName>
                                        </p:attrNameLst>
                                      </p:cBhvr>
                                      <p:to>
                                        <p:strVal val="visible"/>
                                      </p:to>
                                    </p:set>
                                    <p:animEffect transition="in" filter="fade">
                                      <p:cBhvr>
                                        <p:cTn id="22"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Transport Mode </a:t>
            </a:r>
            <a:r>
              <a:rPr lang="en-US" dirty="0" smtClean="0"/>
              <a:t>ESP (cont.)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26</a:t>
            </a:fld>
            <a:endParaRPr lang="en-US"/>
          </a:p>
        </p:txBody>
      </p:sp>
      <p:sp>
        <p:nvSpPr>
          <p:cNvPr id="4" name="Content Placeholder 3"/>
          <p:cNvSpPr>
            <a:spLocks noGrp="1"/>
          </p:cNvSpPr>
          <p:nvPr>
            <p:ph sz="quarter" idx="1"/>
          </p:nvPr>
        </p:nvSpPr>
        <p:spPr/>
        <p:txBody>
          <a:bodyPr/>
          <a:lstStyle/>
          <a:p>
            <a:r>
              <a:rPr lang="en-US" dirty="0"/>
              <a:t>The block of data containing the ESP trailer and the transport layer segment is converted to </a:t>
            </a:r>
            <a:r>
              <a:rPr lang="en-US" dirty="0" err="1"/>
              <a:t>ciphertext</a:t>
            </a:r>
            <a:endParaRPr lang="en-US" dirty="0"/>
          </a:p>
          <a:p>
            <a:r>
              <a:rPr lang="en-US" dirty="0"/>
              <a:t>Authentication is optional</a:t>
            </a:r>
          </a:p>
          <a:p>
            <a:pPr lvl="1"/>
            <a:r>
              <a:rPr lang="en-US" dirty="0"/>
              <a:t>If </a:t>
            </a:r>
            <a:r>
              <a:rPr lang="en-US" dirty="0" smtClean="0"/>
              <a:t>selected, </a:t>
            </a:r>
            <a:r>
              <a:rPr lang="en-US" dirty="0"/>
              <a:t>authentication covers the </a:t>
            </a:r>
            <a:r>
              <a:rPr lang="en-US" dirty="0" err="1"/>
              <a:t>ciphertext</a:t>
            </a:r>
            <a:r>
              <a:rPr lang="en-US" dirty="0"/>
              <a:t> and the ESP header only</a:t>
            </a:r>
          </a:p>
          <a:p>
            <a:pPr lvl="1"/>
            <a:r>
              <a:rPr lang="en-US" dirty="0"/>
              <a:t>Authentication does not cover the IP header</a:t>
            </a:r>
          </a:p>
          <a:p>
            <a:endParaRPr lang="en-US" dirty="0"/>
          </a:p>
        </p:txBody>
      </p:sp>
    </p:spTree>
    <p:extLst>
      <p:ext uri="{BB962C8B-B14F-4D97-AF65-F5344CB8AC3E}">
        <p14:creationId xmlns:p14="http://schemas.microsoft.com/office/powerpoint/2010/main" val="39569000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Encryption and </a:t>
            </a:r>
            <a:r>
              <a:rPr lang="en-US" dirty="0" smtClean="0"/>
              <a:t>Authentication Algorithms </a:t>
            </a:r>
            <a:r>
              <a:rPr lang="en-US" dirty="0"/>
              <a:t>for ESP</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27</a:t>
            </a:fld>
            <a:endParaRPr lang="en-US"/>
          </a:p>
        </p:txBody>
      </p:sp>
      <p:sp>
        <p:nvSpPr>
          <p:cNvPr id="4" name="Content Placeholder 3"/>
          <p:cNvSpPr>
            <a:spLocks noGrp="1"/>
          </p:cNvSpPr>
          <p:nvPr>
            <p:ph sz="quarter" idx="1"/>
          </p:nvPr>
        </p:nvSpPr>
        <p:spPr/>
        <p:txBody>
          <a:bodyPr/>
          <a:lstStyle/>
          <a:p>
            <a:r>
              <a:rPr lang="en-US" dirty="0" smtClean="0"/>
              <a:t>IPsec </a:t>
            </a:r>
            <a:r>
              <a:rPr lang="en-US" dirty="0"/>
              <a:t>specifies that DES must be supported (mandatory)</a:t>
            </a:r>
          </a:p>
          <a:p>
            <a:r>
              <a:rPr lang="en-US" dirty="0"/>
              <a:t>In addition, the following encryption algorithms might be used</a:t>
            </a:r>
          </a:p>
          <a:p>
            <a:pPr lvl="1"/>
            <a:r>
              <a:rPr lang="en-US" dirty="0" smtClean="0"/>
              <a:t>3DES</a:t>
            </a:r>
            <a:r>
              <a:rPr lang="en-US" dirty="0"/>
              <a:t>, IDEA, Blowfish, CAST, and </a:t>
            </a:r>
            <a:r>
              <a:rPr lang="en-US" dirty="0" smtClean="0"/>
              <a:t>RC5</a:t>
            </a:r>
            <a:endParaRPr lang="en-US" dirty="0"/>
          </a:p>
          <a:p>
            <a:r>
              <a:rPr lang="en-US" dirty="0"/>
              <a:t>For message authentication</a:t>
            </a:r>
          </a:p>
          <a:p>
            <a:pPr lvl="1"/>
            <a:r>
              <a:rPr lang="en-US" dirty="0"/>
              <a:t>HMAC with </a:t>
            </a:r>
            <a:r>
              <a:rPr lang="en-US" dirty="0" smtClean="0"/>
              <a:t>MD5 </a:t>
            </a:r>
            <a:r>
              <a:rPr lang="en-US" dirty="0"/>
              <a:t>or SHA</a:t>
            </a:r>
          </a:p>
          <a:p>
            <a:pPr lvl="1"/>
            <a:r>
              <a:rPr lang="en-US" dirty="0"/>
              <a:t>Truncate the output to 96 bits</a:t>
            </a:r>
          </a:p>
          <a:p>
            <a:endParaRPr lang="en-US" dirty="0"/>
          </a:p>
        </p:txBody>
      </p:sp>
    </p:spTree>
    <p:extLst>
      <p:ext uri="{BB962C8B-B14F-4D97-AF65-F5344CB8AC3E}">
        <p14:creationId xmlns:p14="http://schemas.microsoft.com/office/powerpoint/2010/main" val="39569000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Tunnel </a:t>
            </a:r>
            <a:r>
              <a:rPr lang="en-US" dirty="0" smtClean="0"/>
              <a:t>Mode </a:t>
            </a:r>
            <a:r>
              <a:rPr lang="en-US" dirty="0"/>
              <a:t>ESP</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28</a:t>
            </a:fld>
            <a:endParaRPr lang="en-US"/>
          </a:p>
        </p:txBody>
      </p:sp>
      <p:sp>
        <p:nvSpPr>
          <p:cNvPr id="4" name="Content Placeholder 3"/>
          <p:cNvSpPr>
            <a:spLocks noGrp="1"/>
          </p:cNvSpPr>
          <p:nvPr>
            <p:ph sz="quarter" idx="1"/>
          </p:nvPr>
        </p:nvSpPr>
        <p:spPr/>
        <p:txBody>
          <a:bodyPr/>
          <a:lstStyle/>
          <a:p>
            <a:endParaRPr lang="en-US"/>
          </a:p>
        </p:txBody>
      </p:sp>
      <p:grpSp>
        <p:nvGrpSpPr>
          <p:cNvPr id="24" name="Group 3"/>
          <p:cNvGrpSpPr>
            <a:grpSpLocks/>
          </p:cNvGrpSpPr>
          <p:nvPr/>
        </p:nvGrpSpPr>
        <p:grpSpPr bwMode="auto">
          <a:xfrm>
            <a:off x="1219200" y="2209800"/>
            <a:ext cx="7043738" cy="609600"/>
            <a:chOff x="960" y="1200"/>
            <a:chExt cx="4437" cy="384"/>
          </a:xfrm>
        </p:grpSpPr>
        <p:sp>
          <p:nvSpPr>
            <p:cNvPr id="25" name="Rectangle 4"/>
            <p:cNvSpPr>
              <a:spLocks noChangeArrowheads="1"/>
            </p:cNvSpPr>
            <p:nvPr/>
          </p:nvSpPr>
          <p:spPr bwMode="auto">
            <a:xfrm>
              <a:off x="960" y="1200"/>
              <a:ext cx="912" cy="384"/>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Original IP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Header</a:t>
              </a:r>
            </a:p>
          </p:txBody>
        </p:sp>
        <p:sp>
          <p:nvSpPr>
            <p:cNvPr id="26" name="Rectangle 5"/>
            <p:cNvSpPr>
              <a:spLocks noChangeArrowheads="1"/>
            </p:cNvSpPr>
            <p:nvPr/>
          </p:nvSpPr>
          <p:spPr bwMode="auto">
            <a:xfrm>
              <a:off x="1872" y="1200"/>
              <a:ext cx="768" cy="384"/>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TCP</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Header</a:t>
              </a:r>
            </a:p>
          </p:txBody>
        </p:sp>
        <p:sp>
          <p:nvSpPr>
            <p:cNvPr id="27" name="Rectangle 6"/>
            <p:cNvSpPr>
              <a:spLocks noChangeArrowheads="1"/>
            </p:cNvSpPr>
            <p:nvPr/>
          </p:nvSpPr>
          <p:spPr bwMode="auto">
            <a:xfrm>
              <a:off x="2640" y="1200"/>
              <a:ext cx="1248" cy="384"/>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Payload Data</a:t>
              </a:r>
            </a:p>
          </p:txBody>
        </p:sp>
        <p:sp>
          <p:nvSpPr>
            <p:cNvPr id="28" name="Text Box 7"/>
            <p:cNvSpPr txBox="1">
              <a:spLocks noChangeArrowheads="1"/>
            </p:cNvSpPr>
            <p:nvPr/>
          </p:nvSpPr>
          <p:spPr bwMode="auto">
            <a:xfrm>
              <a:off x="4272" y="1242"/>
              <a:ext cx="112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Without IPSec</a:t>
              </a:r>
            </a:p>
          </p:txBody>
        </p:sp>
      </p:grpSp>
      <p:grpSp>
        <p:nvGrpSpPr>
          <p:cNvPr id="29" name="Group 8"/>
          <p:cNvGrpSpPr>
            <a:grpSpLocks/>
          </p:cNvGrpSpPr>
          <p:nvPr/>
        </p:nvGrpSpPr>
        <p:grpSpPr bwMode="auto">
          <a:xfrm>
            <a:off x="2743200" y="3970338"/>
            <a:ext cx="4953000" cy="373062"/>
            <a:chOff x="2448" y="2309"/>
            <a:chExt cx="2592" cy="235"/>
          </a:xfrm>
        </p:grpSpPr>
        <p:sp>
          <p:nvSpPr>
            <p:cNvPr id="30" name="Line 9"/>
            <p:cNvSpPr>
              <a:spLocks noChangeShapeType="1"/>
            </p:cNvSpPr>
            <p:nvPr/>
          </p:nvSpPr>
          <p:spPr bwMode="auto">
            <a:xfrm>
              <a:off x="2448" y="2544"/>
              <a:ext cx="2592" cy="0"/>
            </a:xfrm>
            <a:prstGeom prst="line">
              <a:avLst/>
            </a:prstGeom>
            <a:noFill/>
            <a:ln w="28575" cap="sq">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31" name="Text Box 10"/>
            <p:cNvSpPr txBox="1">
              <a:spLocks noChangeArrowheads="1"/>
            </p:cNvSpPr>
            <p:nvPr/>
          </p:nvSpPr>
          <p:spPr bwMode="auto">
            <a:xfrm>
              <a:off x="2918" y="2309"/>
              <a:ext cx="67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Encrypted</a:t>
              </a:r>
            </a:p>
          </p:txBody>
        </p:sp>
      </p:grpSp>
      <p:grpSp>
        <p:nvGrpSpPr>
          <p:cNvPr id="32" name="Group 11"/>
          <p:cNvGrpSpPr>
            <a:grpSpLocks/>
          </p:cNvGrpSpPr>
          <p:nvPr/>
        </p:nvGrpSpPr>
        <p:grpSpPr bwMode="auto">
          <a:xfrm>
            <a:off x="1828800" y="4638675"/>
            <a:ext cx="5943600" cy="390525"/>
            <a:chOff x="1872" y="2730"/>
            <a:chExt cx="3216" cy="246"/>
          </a:xfrm>
        </p:grpSpPr>
        <p:sp>
          <p:nvSpPr>
            <p:cNvPr id="33" name="Line 12"/>
            <p:cNvSpPr>
              <a:spLocks noChangeShapeType="1"/>
            </p:cNvSpPr>
            <p:nvPr/>
          </p:nvSpPr>
          <p:spPr bwMode="auto">
            <a:xfrm>
              <a:off x="1872" y="2976"/>
              <a:ext cx="3216" cy="0"/>
            </a:xfrm>
            <a:prstGeom prst="line">
              <a:avLst/>
            </a:prstGeom>
            <a:noFill/>
            <a:ln w="28575" cap="sq">
              <a:solidFill>
                <a:srgbClr val="00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34" name="Text Box 13"/>
            <p:cNvSpPr txBox="1">
              <a:spLocks noChangeArrowheads="1"/>
            </p:cNvSpPr>
            <p:nvPr/>
          </p:nvSpPr>
          <p:spPr bwMode="auto">
            <a:xfrm>
              <a:off x="2966" y="2730"/>
              <a:ext cx="9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96" charset="0"/>
                  <a:ea typeface="ＭＳ Ｐゴシック" pitchFamily="-96" charset="-128"/>
                  <a:cs typeface="Arial" charset="0"/>
                </a:rPr>
                <a:t>Authenticated</a:t>
              </a:r>
            </a:p>
          </p:txBody>
        </p:sp>
      </p:grpSp>
      <p:grpSp>
        <p:nvGrpSpPr>
          <p:cNvPr id="35" name="Group 14"/>
          <p:cNvGrpSpPr>
            <a:grpSpLocks/>
          </p:cNvGrpSpPr>
          <p:nvPr/>
        </p:nvGrpSpPr>
        <p:grpSpPr bwMode="auto">
          <a:xfrm>
            <a:off x="533400" y="3276600"/>
            <a:ext cx="8077200" cy="609600"/>
            <a:chOff x="528" y="1872"/>
            <a:chExt cx="5088" cy="384"/>
          </a:xfrm>
        </p:grpSpPr>
        <p:sp>
          <p:nvSpPr>
            <p:cNvPr id="36" name="Rectangle 15"/>
            <p:cNvSpPr>
              <a:spLocks noChangeArrowheads="1"/>
            </p:cNvSpPr>
            <p:nvPr/>
          </p:nvSpPr>
          <p:spPr bwMode="auto">
            <a:xfrm>
              <a:off x="1872" y="1872"/>
              <a:ext cx="768" cy="384"/>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Original IP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Header</a:t>
              </a:r>
            </a:p>
          </p:txBody>
        </p:sp>
        <p:sp>
          <p:nvSpPr>
            <p:cNvPr id="37" name="Rectangle 16"/>
            <p:cNvSpPr>
              <a:spLocks noChangeArrowheads="1"/>
            </p:cNvSpPr>
            <p:nvPr/>
          </p:nvSpPr>
          <p:spPr bwMode="auto">
            <a:xfrm>
              <a:off x="2640" y="1872"/>
              <a:ext cx="768" cy="384"/>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TCP</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Header</a:t>
              </a:r>
            </a:p>
          </p:txBody>
        </p:sp>
        <p:sp>
          <p:nvSpPr>
            <p:cNvPr id="38" name="Rectangle 17"/>
            <p:cNvSpPr>
              <a:spLocks noChangeArrowheads="1"/>
            </p:cNvSpPr>
            <p:nvPr/>
          </p:nvSpPr>
          <p:spPr bwMode="auto">
            <a:xfrm>
              <a:off x="3408" y="1872"/>
              <a:ext cx="1056" cy="384"/>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Payload Data</a:t>
              </a:r>
            </a:p>
          </p:txBody>
        </p:sp>
        <p:sp>
          <p:nvSpPr>
            <p:cNvPr id="39" name="Rectangle 18"/>
            <p:cNvSpPr>
              <a:spLocks noChangeArrowheads="1"/>
            </p:cNvSpPr>
            <p:nvPr/>
          </p:nvSpPr>
          <p:spPr bwMode="auto">
            <a:xfrm>
              <a:off x="1296" y="1872"/>
              <a:ext cx="576" cy="384"/>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ESP</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Header</a:t>
              </a:r>
            </a:p>
          </p:txBody>
        </p:sp>
        <p:sp>
          <p:nvSpPr>
            <p:cNvPr id="40" name="Rectangle 19"/>
            <p:cNvSpPr>
              <a:spLocks noChangeArrowheads="1"/>
            </p:cNvSpPr>
            <p:nvPr/>
          </p:nvSpPr>
          <p:spPr bwMode="auto">
            <a:xfrm>
              <a:off x="4464" y="1872"/>
              <a:ext cx="576" cy="384"/>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ESP</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Trailer</a:t>
              </a:r>
            </a:p>
          </p:txBody>
        </p:sp>
        <p:sp>
          <p:nvSpPr>
            <p:cNvPr id="41" name="Rectangle 20"/>
            <p:cNvSpPr>
              <a:spLocks noChangeArrowheads="1"/>
            </p:cNvSpPr>
            <p:nvPr/>
          </p:nvSpPr>
          <p:spPr bwMode="auto">
            <a:xfrm>
              <a:off x="5040" y="1872"/>
              <a:ext cx="576" cy="384"/>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ESP</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Auth</a:t>
              </a:r>
            </a:p>
          </p:txBody>
        </p:sp>
        <p:sp>
          <p:nvSpPr>
            <p:cNvPr id="42" name="Rectangle 21"/>
            <p:cNvSpPr>
              <a:spLocks noChangeArrowheads="1"/>
            </p:cNvSpPr>
            <p:nvPr/>
          </p:nvSpPr>
          <p:spPr bwMode="auto">
            <a:xfrm>
              <a:off x="528" y="1872"/>
              <a:ext cx="768" cy="384"/>
            </a:xfrm>
            <a:prstGeom prst="rect">
              <a:avLst/>
            </a:prstGeom>
            <a:solidFill>
              <a:srgbClr val="FFFFFF"/>
            </a:solidFill>
            <a:ln w="12700" cap="sq">
              <a:solidFill>
                <a:srgbClr val="00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New IP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Header</a:t>
              </a:r>
            </a:p>
          </p:txBody>
        </p:sp>
      </p:grpSp>
    </p:spTree>
    <p:extLst>
      <p:ext uri="{BB962C8B-B14F-4D97-AF65-F5344CB8AC3E}">
        <p14:creationId xmlns:p14="http://schemas.microsoft.com/office/powerpoint/2010/main" val="3956900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fade">
                                      <p:cBhvr>
                                        <p:cTn id="1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Tunnel Mode </a:t>
            </a:r>
            <a:r>
              <a:rPr lang="en-US" dirty="0" smtClean="0"/>
              <a:t>ESP (cont.)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29</a:t>
            </a:fld>
            <a:endParaRPr lang="en-US"/>
          </a:p>
        </p:txBody>
      </p:sp>
      <p:sp>
        <p:nvSpPr>
          <p:cNvPr id="4" name="Content Placeholder 3"/>
          <p:cNvSpPr>
            <a:spLocks noGrp="1"/>
          </p:cNvSpPr>
          <p:nvPr>
            <p:ph sz="quarter" idx="1"/>
          </p:nvPr>
        </p:nvSpPr>
        <p:spPr/>
        <p:txBody>
          <a:bodyPr/>
          <a:lstStyle/>
          <a:p>
            <a:r>
              <a:rPr lang="en-US" dirty="0"/>
              <a:t>The entire IP packet is </a:t>
            </a:r>
            <a:r>
              <a:rPr lang="en-US" dirty="0" smtClean="0"/>
              <a:t>encrypted</a:t>
            </a:r>
            <a:endParaRPr lang="en-US" dirty="0"/>
          </a:p>
          <a:p>
            <a:pPr lvl="1"/>
            <a:r>
              <a:rPr lang="en-US" dirty="0"/>
              <a:t>Can counter traffic analysis</a:t>
            </a:r>
          </a:p>
          <a:p>
            <a:r>
              <a:rPr lang="en-US" dirty="0"/>
              <a:t>The entire encrypted block is encapsulated in another IP packet and transmitted</a:t>
            </a:r>
          </a:p>
          <a:p>
            <a:pPr lvl="1"/>
            <a:r>
              <a:rPr lang="en-US" dirty="0"/>
              <a:t>This could be done by a firewall or a security gateway</a:t>
            </a:r>
          </a:p>
          <a:p>
            <a:r>
              <a:rPr lang="en-US" dirty="0"/>
              <a:t>Useful if hosts within an Intranet are incapable of IPsec</a:t>
            </a:r>
          </a:p>
          <a:p>
            <a:endParaRPr lang="en-US" dirty="0"/>
          </a:p>
        </p:txBody>
      </p:sp>
    </p:spTree>
    <p:extLst>
      <p:ext uri="{BB962C8B-B14F-4D97-AF65-F5344CB8AC3E}">
        <p14:creationId xmlns:p14="http://schemas.microsoft.com/office/powerpoint/2010/main" val="3956900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Application-Transparent Security</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
        <p:nvSpPr>
          <p:cNvPr id="4" name="Content Placeholder 3"/>
          <p:cNvSpPr>
            <a:spLocks noGrp="1"/>
          </p:cNvSpPr>
          <p:nvPr>
            <p:ph sz="quarter" idx="1"/>
          </p:nvPr>
        </p:nvSpPr>
        <p:spPr/>
        <p:txBody>
          <a:bodyPr/>
          <a:lstStyle/>
          <a:p>
            <a:r>
              <a:rPr lang="en-US" dirty="0"/>
              <a:t>Questions</a:t>
            </a:r>
          </a:p>
          <a:p>
            <a:pPr lvl="1"/>
            <a:r>
              <a:rPr lang="en-US" dirty="0"/>
              <a:t>Should all applications employ their own authentication, </a:t>
            </a:r>
            <a:r>
              <a:rPr lang="en-US" dirty="0" smtClean="0"/>
              <a:t>integrity, </a:t>
            </a:r>
            <a:r>
              <a:rPr lang="en-US" dirty="0"/>
              <a:t>and confidentiality mechanisms?</a:t>
            </a:r>
          </a:p>
          <a:p>
            <a:pPr lvl="1"/>
            <a:r>
              <a:rPr lang="en-US" dirty="0"/>
              <a:t>Can we make security transparent to applications?</a:t>
            </a:r>
          </a:p>
          <a:p>
            <a:pPr lvl="1"/>
            <a:r>
              <a:rPr lang="en-US" dirty="0"/>
              <a:t>At what layer should such security services be implemented?</a:t>
            </a:r>
          </a:p>
          <a:p>
            <a:pPr lvl="1"/>
            <a:r>
              <a:rPr lang="en-US" dirty="0"/>
              <a:t>Are there problems if we do take this approach?</a:t>
            </a:r>
          </a:p>
          <a:p>
            <a:r>
              <a:rPr lang="en-US" dirty="0"/>
              <a:t>SSL and </a:t>
            </a:r>
            <a:r>
              <a:rPr lang="en-US" dirty="0" smtClean="0"/>
              <a:t>IPsec </a:t>
            </a:r>
            <a:r>
              <a:rPr lang="en-US" dirty="0"/>
              <a:t>are two common ways of providing the same security services to all applications</a:t>
            </a:r>
          </a:p>
          <a:p>
            <a:endParaRPr lang="en-US" dirty="0"/>
          </a:p>
        </p:txBody>
      </p:sp>
    </p:spTree>
    <p:extLst>
      <p:ext uri="{BB962C8B-B14F-4D97-AF65-F5344CB8AC3E}">
        <p14:creationId xmlns:p14="http://schemas.microsoft.com/office/powerpoint/2010/main" val="1728733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Combining </a:t>
            </a:r>
            <a:r>
              <a:rPr lang="en-US" dirty="0" smtClean="0"/>
              <a:t>Security Associations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30</a:t>
            </a:fld>
            <a:endParaRPr lang="en-US"/>
          </a:p>
        </p:txBody>
      </p:sp>
      <p:sp>
        <p:nvSpPr>
          <p:cNvPr id="4" name="Content Placeholder 3"/>
          <p:cNvSpPr>
            <a:spLocks noGrp="1"/>
          </p:cNvSpPr>
          <p:nvPr>
            <p:ph sz="quarter" idx="1"/>
          </p:nvPr>
        </p:nvSpPr>
        <p:spPr/>
        <p:txBody>
          <a:bodyPr/>
          <a:lstStyle/>
          <a:p>
            <a:r>
              <a:rPr lang="en-US" sz="2800" dirty="0"/>
              <a:t>A single SA can specify either AH or ESP but not both</a:t>
            </a:r>
          </a:p>
          <a:p>
            <a:r>
              <a:rPr lang="en-US" sz="2800" dirty="0"/>
              <a:t>In order to provide security services, we need to use multiple security associations</a:t>
            </a:r>
          </a:p>
          <a:p>
            <a:r>
              <a:rPr lang="en-US" sz="2800" dirty="0"/>
              <a:t>A sequence of security associations executed in order on an IP packet is referred to as a security association bundle</a:t>
            </a:r>
          </a:p>
          <a:p>
            <a:r>
              <a:rPr lang="en-US" sz="2800" dirty="0"/>
              <a:t>The SAs within a SA bundle may terminate at the same endpoints or different endpoints</a:t>
            </a:r>
          </a:p>
          <a:p>
            <a:endParaRPr lang="en-US" dirty="0"/>
          </a:p>
        </p:txBody>
      </p:sp>
    </p:spTree>
    <p:extLst>
      <p:ext uri="{BB962C8B-B14F-4D97-AF65-F5344CB8AC3E}">
        <p14:creationId xmlns:p14="http://schemas.microsoft.com/office/powerpoint/2010/main" val="20827919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Association Bundles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31</a:t>
            </a:fld>
            <a:endParaRPr lang="en-US"/>
          </a:p>
        </p:txBody>
      </p:sp>
      <p:sp>
        <p:nvSpPr>
          <p:cNvPr id="4" name="Content Placeholder 3"/>
          <p:cNvSpPr>
            <a:spLocks noGrp="1"/>
          </p:cNvSpPr>
          <p:nvPr>
            <p:ph sz="quarter" idx="1"/>
          </p:nvPr>
        </p:nvSpPr>
        <p:spPr/>
        <p:txBody>
          <a:bodyPr/>
          <a:lstStyle/>
          <a:p>
            <a:r>
              <a:rPr lang="en-US" dirty="0"/>
              <a:t>Transport adjacency</a:t>
            </a:r>
          </a:p>
          <a:p>
            <a:pPr lvl="1"/>
            <a:r>
              <a:rPr lang="en-US" dirty="0"/>
              <a:t>Use more than one </a:t>
            </a:r>
            <a:r>
              <a:rPr lang="en-US" dirty="0" smtClean="0"/>
              <a:t>IPsec </a:t>
            </a:r>
            <a:r>
              <a:rPr lang="en-US" dirty="0"/>
              <a:t>protocol without tunneling</a:t>
            </a:r>
          </a:p>
          <a:p>
            <a:pPr lvl="1"/>
            <a:r>
              <a:rPr lang="en-US" dirty="0"/>
              <a:t>Example: ESP followed by AH</a:t>
            </a:r>
          </a:p>
          <a:p>
            <a:pPr lvl="1"/>
            <a:r>
              <a:rPr lang="en-US" dirty="0"/>
              <a:t>Usually performed at the same end-points</a:t>
            </a:r>
          </a:p>
          <a:p>
            <a:r>
              <a:rPr lang="en-US" dirty="0"/>
              <a:t>Iterated tunneling</a:t>
            </a:r>
          </a:p>
          <a:p>
            <a:pPr lvl="1"/>
            <a:r>
              <a:rPr lang="en-US" dirty="0"/>
              <a:t>Multiple </a:t>
            </a:r>
            <a:r>
              <a:rPr lang="en-US" dirty="0" smtClean="0"/>
              <a:t>IPsec </a:t>
            </a:r>
            <a:r>
              <a:rPr lang="en-US" dirty="0"/>
              <a:t>protocols used with IP tunneling</a:t>
            </a:r>
          </a:p>
          <a:p>
            <a:pPr lvl="1"/>
            <a:r>
              <a:rPr lang="en-US" dirty="0"/>
              <a:t>Each tunnel can originate or end at different hosts along the route</a:t>
            </a:r>
          </a:p>
          <a:p>
            <a:endParaRPr lang="en-US" dirty="0"/>
          </a:p>
        </p:txBody>
      </p:sp>
    </p:spTree>
    <p:extLst>
      <p:ext uri="{BB962C8B-B14F-4D97-AF65-F5344CB8AC3E}">
        <p14:creationId xmlns:p14="http://schemas.microsoft.com/office/powerpoint/2010/main" val="2082791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5" end="5"/>
                                            </p:txEl>
                                          </p:spTgt>
                                        </p:tgtEl>
                                        <p:attrNameLst>
                                          <p:attrName>style.visibility</p:attrName>
                                        </p:attrNameLst>
                                      </p:cBhvr>
                                      <p:to>
                                        <p:strVal val="visible"/>
                                      </p:to>
                                    </p:set>
                                    <p:animEffect transition="in" filter="fade">
                                      <p:cBhvr>
                                        <p:cTn id="10" dur="500"/>
                                        <p:tgtEl>
                                          <p:spTgt spid="4">
                                            <p:txEl>
                                              <p:pRg st="5" end="5"/>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animEffect transition="in" filter="fade">
                                      <p:cBhvr>
                                        <p:cTn id="13"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Association </a:t>
            </a:r>
            <a:r>
              <a:rPr lang="en-US" dirty="0" smtClean="0"/>
              <a:t>Bundles: Examples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32</a:t>
            </a:fld>
            <a:endParaRPr lang="en-US"/>
          </a:p>
        </p:txBody>
      </p:sp>
      <p:sp>
        <p:nvSpPr>
          <p:cNvPr id="4" name="Content Placeholder 3"/>
          <p:cNvSpPr>
            <a:spLocks noGrp="1"/>
          </p:cNvSpPr>
          <p:nvPr>
            <p:ph sz="quarter" idx="1"/>
          </p:nvPr>
        </p:nvSpPr>
        <p:spPr/>
        <p:txBody>
          <a:bodyPr/>
          <a:lstStyle/>
          <a:p>
            <a:endParaRPr lang="en-US"/>
          </a:p>
        </p:txBody>
      </p:sp>
      <p:pic>
        <p:nvPicPr>
          <p:cNvPr id="5" name="Picture 5" descr="Ch16. Combinations.pdf                                         00156198  Mnementh                      BEAE7A2F:"/>
          <p:cNvPicPr>
            <a:picLocks noChangeAspect="1" noChangeArrowheads="1"/>
          </p:cNvPicPr>
          <p:nvPr/>
        </p:nvPicPr>
        <p:blipFill>
          <a:blip r:embed="rId2">
            <a:extLst>
              <a:ext uri="{28A0092B-C50C-407E-A947-70E740481C1C}">
                <a14:useLocalDpi xmlns:a14="http://schemas.microsoft.com/office/drawing/2010/main" val="0"/>
              </a:ext>
            </a:extLst>
          </a:blip>
          <a:srcRect t="3474" b="13898"/>
          <a:stretch>
            <a:fillRect/>
          </a:stretch>
        </p:blipFill>
        <p:spPr bwMode="auto">
          <a:xfrm>
            <a:off x="762000" y="1371600"/>
            <a:ext cx="7539038" cy="4814888"/>
          </a:xfrm>
          <a:prstGeom prst="rect">
            <a:avLst/>
          </a:prstGeom>
          <a:noFill/>
          <a:ln>
            <a:noFill/>
          </a:ln>
          <a:extLst>
            <a:ext uri="{909E8E84-426E-40DD-AFC4-6F175D3DCCD1}">
              <a14:hiddenFill xmlns:a14="http://schemas.microsoft.com/office/drawing/2010/main">
                <a:solidFill>
                  <a:srgbClr val="FFFFFF">
                    <a:alpha val="70000"/>
                  </a:srgbClr>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90858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Internet Key Exchange (IKE)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33</a:t>
            </a:fld>
            <a:endParaRPr lang="en-US"/>
          </a:p>
        </p:txBody>
      </p:sp>
      <p:sp>
        <p:nvSpPr>
          <p:cNvPr id="4" name="Content Placeholder 3"/>
          <p:cNvSpPr>
            <a:spLocks noGrp="1"/>
          </p:cNvSpPr>
          <p:nvPr>
            <p:ph sz="quarter" idx="1"/>
          </p:nvPr>
        </p:nvSpPr>
        <p:spPr/>
        <p:txBody>
          <a:bodyPr>
            <a:normAutofit/>
          </a:bodyPr>
          <a:lstStyle/>
          <a:p>
            <a:r>
              <a:rPr lang="en-US" dirty="0"/>
              <a:t>Idea: </a:t>
            </a:r>
            <a:r>
              <a:rPr lang="en-US" dirty="0" smtClean="0"/>
              <a:t>a </a:t>
            </a:r>
            <a:r>
              <a:rPr lang="en-US" dirty="0"/>
              <a:t>protocol for</a:t>
            </a:r>
          </a:p>
          <a:p>
            <a:pPr lvl="1"/>
            <a:r>
              <a:rPr lang="en-US" dirty="0"/>
              <a:t>Agreement on which protocols, algorithms, and keys to use – negotiation services</a:t>
            </a:r>
          </a:p>
          <a:p>
            <a:pPr lvl="1"/>
            <a:r>
              <a:rPr lang="en-US" dirty="0"/>
              <a:t>Ensuring from the beginning that you are talking with an entity that you believe you are talking with – primary authentication services</a:t>
            </a:r>
          </a:p>
          <a:p>
            <a:pPr lvl="1"/>
            <a:r>
              <a:rPr lang="en-US" dirty="0"/>
              <a:t>Managing keys after they have been agreed upon – key management</a:t>
            </a:r>
          </a:p>
          <a:p>
            <a:pPr lvl="1"/>
            <a:r>
              <a:rPr lang="en-US" dirty="0"/>
              <a:t>Exchanging material for generating the keys safely</a:t>
            </a:r>
          </a:p>
          <a:p>
            <a:r>
              <a:rPr lang="en-US" dirty="0"/>
              <a:t>Reality:</a:t>
            </a:r>
          </a:p>
          <a:p>
            <a:pPr lvl="1"/>
            <a:r>
              <a:rPr lang="en-US" dirty="0"/>
              <a:t>Confusing and chaotic - ISAKMP, IKE, Oakley…</a:t>
            </a:r>
          </a:p>
          <a:p>
            <a:pPr lvl="1"/>
            <a:r>
              <a:rPr lang="en-US" dirty="0"/>
              <a:t>Took almost 10 years to formulate and it is still too complex</a:t>
            </a:r>
          </a:p>
          <a:p>
            <a:endParaRPr lang="en-US" dirty="0"/>
          </a:p>
        </p:txBody>
      </p:sp>
    </p:spTree>
    <p:extLst>
      <p:ext uri="{BB962C8B-B14F-4D97-AF65-F5344CB8AC3E}">
        <p14:creationId xmlns:p14="http://schemas.microsoft.com/office/powerpoint/2010/main" val="2082791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500"/>
                                        <p:tgtEl>
                                          <p:spTgt spid="4">
                                            <p:txEl>
                                              <p:pRg st="5" end="5"/>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6" end="6"/>
                                            </p:txEl>
                                          </p:spTgt>
                                        </p:tgtEl>
                                        <p:attrNameLst>
                                          <p:attrName>style.visibility</p:attrName>
                                        </p:attrNameLst>
                                      </p:cBhvr>
                                      <p:to>
                                        <p:strVal val="visible"/>
                                      </p:to>
                                    </p:set>
                                    <p:animEffect transition="in" filter="fade">
                                      <p:cBhvr>
                                        <p:cTn id="10" dur="500"/>
                                        <p:tgtEl>
                                          <p:spTgt spid="4">
                                            <p:txEl>
                                              <p:pRg st="6" end="6"/>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animEffect transition="in" filter="fade">
                                      <p:cBhvr>
                                        <p:cTn id="13"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Secure </a:t>
            </a:r>
            <a:r>
              <a:rPr lang="en-US" dirty="0" smtClean="0"/>
              <a:t>Sockets Layer </a:t>
            </a:r>
            <a:r>
              <a:rPr lang="en-US" dirty="0"/>
              <a:t>(SSL)</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34</a:t>
            </a:fld>
            <a:endParaRPr lang="en-US"/>
          </a:p>
        </p:txBody>
      </p:sp>
      <p:sp>
        <p:nvSpPr>
          <p:cNvPr id="4" name="Content Placeholder 3"/>
          <p:cNvSpPr>
            <a:spLocks noGrp="1"/>
          </p:cNvSpPr>
          <p:nvPr>
            <p:ph sz="quarter" idx="1"/>
          </p:nvPr>
        </p:nvSpPr>
        <p:spPr/>
        <p:txBody>
          <a:bodyPr/>
          <a:lstStyle/>
          <a:p>
            <a:r>
              <a:rPr lang="en-US" dirty="0"/>
              <a:t>Provides transport layer security to any TCP-based application. </a:t>
            </a:r>
          </a:p>
          <a:p>
            <a:pPr lvl="1"/>
            <a:r>
              <a:rPr lang="en-US" dirty="0"/>
              <a:t>e.g., between Web browsers, servers for e-commerce (</a:t>
            </a:r>
            <a:r>
              <a:rPr lang="en-US" dirty="0" err="1"/>
              <a:t>shttp</a:t>
            </a:r>
            <a:r>
              <a:rPr lang="en-US" dirty="0"/>
              <a:t>)</a:t>
            </a:r>
          </a:p>
          <a:p>
            <a:r>
              <a:rPr lang="en-US" dirty="0"/>
              <a:t>Security services: </a:t>
            </a:r>
          </a:p>
          <a:p>
            <a:pPr lvl="1"/>
            <a:r>
              <a:rPr lang="en-US" dirty="0"/>
              <a:t>Server authentication, data </a:t>
            </a:r>
            <a:r>
              <a:rPr lang="en-US" dirty="0" smtClean="0"/>
              <a:t>encryption, message integrity,  </a:t>
            </a:r>
            <a:r>
              <a:rPr lang="en-US" dirty="0"/>
              <a:t>client authentication (optional)</a:t>
            </a:r>
          </a:p>
          <a:p>
            <a:endParaRPr lang="en-US" dirty="0"/>
          </a:p>
        </p:txBody>
      </p:sp>
      <p:sp>
        <p:nvSpPr>
          <p:cNvPr id="29" name="Rectangle 4"/>
          <p:cNvSpPr>
            <a:spLocks noChangeArrowheads="1"/>
          </p:cNvSpPr>
          <p:nvPr/>
        </p:nvSpPr>
        <p:spPr bwMode="auto">
          <a:xfrm>
            <a:off x="4935538" y="4548188"/>
            <a:ext cx="1711325" cy="309562"/>
          </a:xfrm>
          <a:prstGeom prst="rect">
            <a:avLst/>
          </a:prstGeom>
          <a:solidFill>
            <a:srgbClr val="FFFF99"/>
          </a:solidFill>
          <a:ln w="9525">
            <a:solidFill>
              <a:sysClr val="windowText" lastClr="000000"/>
            </a:solidFill>
            <a:miter lim="800000"/>
            <a:headEnd/>
            <a:tailEnd/>
          </a:ln>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30" name="Text Box 5"/>
          <p:cNvSpPr txBox="1">
            <a:spLocks noChangeArrowheads="1"/>
          </p:cNvSpPr>
          <p:nvPr/>
        </p:nvSpPr>
        <p:spPr bwMode="auto">
          <a:xfrm>
            <a:off x="5067300" y="4430713"/>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fontAlgn="base">
              <a:spcBef>
                <a:spcPct val="0"/>
              </a:spcBef>
              <a:spcAft>
                <a:spcPct val="0"/>
              </a:spcAft>
            </a:pPr>
            <a:endParaRPr lang="en-US" sz="2000" smtClean="0">
              <a:solidFill>
                <a:prstClr val="black"/>
              </a:solidFill>
              <a:latin typeface="Comic Sans MS" pitchFamily="66" charset="0"/>
            </a:endParaRPr>
          </a:p>
        </p:txBody>
      </p:sp>
      <p:sp>
        <p:nvSpPr>
          <p:cNvPr id="31" name="Rectangle 6"/>
          <p:cNvSpPr>
            <a:spLocks noChangeArrowheads="1"/>
          </p:cNvSpPr>
          <p:nvPr/>
        </p:nvSpPr>
        <p:spPr bwMode="auto">
          <a:xfrm>
            <a:off x="4935538" y="4857750"/>
            <a:ext cx="1711325" cy="393700"/>
          </a:xfrm>
          <a:prstGeom prst="rect">
            <a:avLst/>
          </a:prstGeom>
          <a:noFill/>
          <a:ln w="952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32" name="Text Box 7"/>
          <p:cNvSpPr txBox="1">
            <a:spLocks noChangeArrowheads="1"/>
          </p:cNvSpPr>
          <p:nvPr/>
        </p:nvSpPr>
        <p:spPr bwMode="auto">
          <a:xfrm>
            <a:off x="5489575" y="4879975"/>
            <a:ext cx="6413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fontAlgn="base">
              <a:spcBef>
                <a:spcPct val="0"/>
              </a:spcBef>
              <a:spcAft>
                <a:spcPct val="0"/>
              </a:spcAft>
            </a:pPr>
            <a:r>
              <a:rPr lang="en-US" sz="2000" smtClean="0">
                <a:solidFill>
                  <a:prstClr val="black"/>
                </a:solidFill>
                <a:latin typeface="Comic Sans MS" pitchFamily="66" charset="0"/>
              </a:rPr>
              <a:t>TCP</a:t>
            </a:r>
          </a:p>
        </p:txBody>
      </p:sp>
      <p:sp>
        <p:nvSpPr>
          <p:cNvPr id="33" name="Rectangle 8"/>
          <p:cNvSpPr>
            <a:spLocks noChangeArrowheads="1"/>
          </p:cNvSpPr>
          <p:nvPr/>
        </p:nvSpPr>
        <p:spPr bwMode="auto">
          <a:xfrm>
            <a:off x="4935538" y="5251450"/>
            <a:ext cx="1711325" cy="392113"/>
          </a:xfrm>
          <a:prstGeom prst="rect">
            <a:avLst/>
          </a:prstGeom>
          <a:noFill/>
          <a:ln w="952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34" name="Text Box 9"/>
          <p:cNvSpPr txBox="1">
            <a:spLocks noChangeArrowheads="1"/>
          </p:cNvSpPr>
          <p:nvPr/>
        </p:nvSpPr>
        <p:spPr bwMode="auto">
          <a:xfrm>
            <a:off x="5589588" y="5294313"/>
            <a:ext cx="454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fontAlgn="base">
              <a:spcBef>
                <a:spcPct val="0"/>
              </a:spcBef>
              <a:spcAft>
                <a:spcPct val="0"/>
              </a:spcAft>
            </a:pPr>
            <a:r>
              <a:rPr lang="en-US" sz="2000" smtClean="0">
                <a:solidFill>
                  <a:prstClr val="black"/>
                </a:solidFill>
                <a:latin typeface="Comic Sans MS" pitchFamily="66" charset="0"/>
              </a:rPr>
              <a:t>IP</a:t>
            </a:r>
          </a:p>
        </p:txBody>
      </p:sp>
      <p:sp>
        <p:nvSpPr>
          <p:cNvPr id="35" name="Text Box 10"/>
          <p:cNvSpPr txBox="1">
            <a:spLocks noChangeArrowheads="1"/>
          </p:cNvSpPr>
          <p:nvPr/>
        </p:nvSpPr>
        <p:spPr bwMode="auto">
          <a:xfrm>
            <a:off x="4676775" y="5753100"/>
            <a:ext cx="29733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fontAlgn="base">
              <a:spcBef>
                <a:spcPct val="0"/>
              </a:spcBef>
              <a:spcAft>
                <a:spcPct val="0"/>
              </a:spcAft>
            </a:pPr>
            <a:r>
              <a:rPr lang="en-US" sz="2000" smtClean="0">
                <a:solidFill>
                  <a:srgbClr val="9B2D1F"/>
                </a:solidFill>
                <a:latin typeface="Comic Sans MS" pitchFamily="66" charset="0"/>
              </a:rPr>
              <a:t>TCP enhanced with SSL</a:t>
            </a:r>
          </a:p>
        </p:txBody>
      </p:sp>
      <p:sp>
        <p:nvSpPr>
          <p:cNvPr id="36" name="Oval 11"/>
          <p:cNvSpPr>
            <a:spLocks noChangeArrowheads="1"/>
          </p:cNvSpPr>
          <p:nvPr/>
        </p:nvSpPr>
        <p:spPr bwMode="auto">
          <a:xfrm>
            <a:off x="2981325" y="4822825"/>
            <a:ext cx="141288" cy="68263"/>
          </a:xfrm>
          <a:prstGeom prst="ellipse">
            <a:avLst/>
          </a:prstGeom>
          <a:solidFill>
            <a:srgbClr val="D34817"/>
          </a:solidFill>
          <a:ln w="9525">
            <a:solidFill>
              <a:sysClr val="windowText" lastClr="000000"/>
            </a:solidFill>
            <a:round/>
            <a:headEnd/>
            <a:tailEnd/>
          </a:ln>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37" name="Line 12"/>
          <p:cNvSpPr>
            <a:spLocks noChangeShapeType="1"/>
          </p:cNvSpPr>
          <p:nvPr/>
        </p:nvSpPr>
        <p:spPr bwMode="auto">
          <a:xfrm flipV="1">
            <a:off x="1816100" y="4891088"/>
            <a:ext cx="1165225" cy="236537"/>
          </a:xfrm>
          <a:prstGeom prst="line">
            <a:avLst/>
          </a:prstGeom>
          <a:noFill/>
          <a:ln w="9525">
            <a:solidFill>
              <a:sysClr val="windowText" lastClr="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38" name="Text Box 13"/>
          <p:cNvSpPr txBox="1">
            <a:spLocks noChangeArrowheads="1"/>
          </p:cNvSpPr>
          <p:nvPr/>
        </p:nvSpPr>
        <p:spPr bwMode="auto">
          <a:xfrm>
            <a:off x="1162050" y="4968875"/>
            <a:ext cx="10382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fontAlgn="base">
              <a:spcBef>
                <a:spcPct val="0"/>
              </a:spcBef>
              <a:spcAft>
                <a:spcPct val="0"/>
              </a:spcAft>
            </a:pPr>
            <a:r>
              <a:rPr lang="en-US" sz="1600" smtClean="0">
                <a:solidFill>
                  <a:prstClr val="black"/>
                </a:solidFill>
                <a:latin typeface="Comic Sans MS" pitchFamily="66" charset="0"/>
              </a:rPr>
              <a:t>TCP </a:t>
            </a:r>
          </a:p>
          <a:p>
            <a:pPr fontAlgn="base">
              <a:spcBef>
                <a:spcPct val="0"/>
              </a:spcBef>
              <a:spcAft>
                <a:spcPct val="0"/>
              </a:spcAft>
            </a:pPr>
            <a:r>
              <a:rPr lang="en-US" sz="1600" smtClean="0">
                <a:solidFill>
                  <a:prstClr val="black"/>
                </a:solidFill>
                <a:latin typeface="Comic Sans MS" pitchFamily="66" charset="0"/>
              </a:rPr>
              <a:t>socket</a:t>
            </a:r>
          </a:p>
        </p:txBody>
      </p:sp>
      <p:sp>
        <p:nvSpPr>
          <p:cNvPr id="39" name="Rectangle 14"/>
          <p:cNvSpPr>
            <a:spLocks noChangeArrowheads="1"/>
          </p:cNvSpPr>
          <p:nvPr/>
        </p:nvSpPr>
        <p:spPr bwMode="auto">
          <a:xfrm>
            <a:off x="2232025" y="4262438"/>
            <a:ext cx="1711325" cy="587375"/>
          </a:xfrm>
          <a:prstGeom prst="rect">
            <a:avLst/>
          </a:prstGeom>
          <a:noFill/>
          <a:ln w="952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40" name="Text Box 15"/>
          <p:cNvSpPr txBox="1">
            <a:spLocks noChangeArrowheads="1"/>
          </p:cNvSpPr>
          <p:nvPr/>
        </p:nvSpPr>
        <p:spPr bwMode="auto">
          <a:xfrm>
            <a:off x="2373313" y="4368800"/>
            <a:ext cx="15017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fontAlgn="base">
              <a:spcBef>
                <a:spcPct val="0"/>
              </a:spcBef>
              <a:spcAft>
                <a:spcPct val="0"/>
              </a:spcAft>
            </a:pPr>
            <a:r>
              <a:rPr lang="en-US" sz="2000" smtClean="0">
                <a:solidFill>
                  <a:prstClr val="black"/>
                </a:solidFill>
                <a:latin typeface="Comic Sans MS" pitchFamily="66" charset="0"/>
              </a:rPr>
              <a:t>Application</a:t>
            </a:r>
          </a:p>
        </p:txBody>
      </p:sp>
      <p:sp>
        <p:nvSpPr>
          <p:cNvPr id="41" name="Rectangle 16"/>
          <p:cNvSpPr>
            <a:spLocks noChangeArrowheads="1"/>
          </p:cNvSpPr>
          <p:nvPr/>
        </p:nvSpPr>
        <p:spPr bwMode="auto">
          <a:xfrm>
            <a:off x="2232025" y="4849813"/>
            <a:ext cx="1711325" cy="395287"/>
          </a:xfrm>
          <a:prstGeom prst="rect">
            <a:avLst/>
          </a:prstGeom>
          <a:noFill/>
          <a:ln w="952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42" name="Text Box 17"/>
          <p:cNvSpPr txBox="1">
            <a:spLocks noChangeArrowheads="1"/>
          </p:cNvSpPr>
          <p:nvPr/>
        </p:nvSpPr>
        <p:spPr bwMode="auto">
          <a:xfrm>
            <a:off x="2784475" y="4872038"/>
            <a:ext cx="6413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fontAlgn="base">
              <a:spcBef>
                <a:spcPct val="0"/>
              </a:spcBef>
              <a:spcAft>
                <a:spcPct val="0"/>
              </a:spcAft>
            </a:pPr>
            <a:r>
              <a:rPr lang="en-US" sz="2000" smtClean="0">
                <a:solidFill>
                  <a:prstClr val="black"/>
                </a:solidFill>
                <a:latin typeface="Comic Sans MS" pitchFamily="66" charset="0"/>
              </a:rPr>
              <a:t>TCP</a:t>
            </a:r>
          </a:p>
        </p:txBody>
      </p:sp>
      <p:sp>
        <p:nvSpPr>
          <p:cNvPr id="43" name="Rectangle 18"/>
          <p:cNvSpPr>
            <a:spLocks noChangeArrowheads="1"/>
          </p:cNvSpPr>
          <p:nvPr/>
        </p:nvSpPr>
        <p:spPr bwMode="auto">
          <a:xfrm>
            <a:off x="2232025" y="5245100"/>
            <a:ext cx="1711325" cy="392113"/>
          </a:xfrm>
          <a:prstGeom prst="rect">
            <a:avLst/>
          </a:prstGeom>
          <a:noFill/>
          <a:ln w="952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44" name="Text Box 19"/>
          <p:cNvSpPr txBox="1">
            <a:spLocks noChangeArrowheads="1"/>
          </p:cNvSpPr>
          <p:nvPr/>
        </p:nvSpPr>
        <p:spPr bwMode="auto">
          <a:xfrm>
            <a:off x="2908300" y="5299075"/>
            <a:ext cx="454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fontAlgn="base">
              <a:spcBef>
                <a:spcPct val="0"/>
              </a:spcBef>
              <a:spcAft>
                <a:spcPct val="0"/>
              </a:spcAft>
            </a:pPr>
            <a:r>
              <a:rPr lang="en-US" sz="2000" smtClean="0">
                <a:solidFill>
                  <a:prstClr val="black"/>
                </a:solidFill>
                <a:latin typeface="Comic Sans MS" pitchFamily="66" charset="0"/>
              </a:rPr>
              <a:t>IP</a:t>
            </a:r>
          </a:p>
        </p:txBody>
      </p:sp>
      <p:sp>
        <p:nvSpPr>
          <p:cNvPr id="45" name="Text Box 20"/>
          <p:cNvSpPr txBox="1">
            <a:spLocks noChangeArrowheads="1"/>
          </p:cNvSpPr>
          <p:nvPr/>
        </p:nvSpPr>
        <p:spPr bwMode="auto">
          <a:xfrm>
            <a:off x="1971675" y="5746750"/>
            <a:ext cx="17065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fontAlgn="base">
              <a:spcBef>
                <a:spcPct val="0"/>
              </a:spcBef>
              <a:spcAft>
                <a:spcPct val="0"/>
              </a:spcAft>
            </a:pPr>
            <a:r>
              <a:rPr lang="en-US" sz="2000" smtClean="0">
                <a:solidFill>
                  <a:srgbClr val="9B2D1F"/>
                </a:solidFill>
                <a:latin typeface="Comic Sans MS" pitchFamily="66" charset="0"/>
              </a:rPr>
              <a:t>       TCP API</a:t>
            </a:r>
          </a:p>
        </p:txBody>
      </p:sp>
      <p:sp>
        <p:nvSpPr>
          <p:cNvPr id="46" name="Rectangle 21"/>
          <p:cNvSpPr>
            <a:spLocks noChangeArrowheads="1"/>
          </p:cNvSpPr>
          <p:nvPr/>
        </p:nvSpPr>
        <p:spPr bwMode="auto">
          <a:xfrm>
            <a:off x="4935538" y="4010025"/>
            <a:ext cx="1711325" cy="538163"/>
          </a:xfrm>
          <a:prstGeom prst="rect">
            <a:avLst/>
          </a:prstGeom>
          <a:noFill/>
          <a:ln w="952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47" name="Text Box 22"/>
          <p:cNvSpPr txBox="1">
            <a:spLocks noChangeArrowheads="1"/>
          </p:cNvSpPr>
          <p:nvPr/>
        </p:nvSpPr>
        <p:spPr bwMode="auto">
          <a:xfrm>
            <a:off x="5016500" y="4508500"/>
            <a:ext cx="1752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fontAlgn="base">
              <a:spcBef>
                <a:spcPct val="0"/>
              </a:spcBef>
              <a:spcAft>
                <a:spcPct val="0"/>
              </a:spcAft>
            </a:pPr>
            <a:r>
              <a:rPr lang="en-US" sz="2000" smtClean="0">
                <a:solidFill>
                  <a:prstClr val="black"/>
                </a:solidFill>
                <a:latin typeface="Comic Sans MS" pitchFamily="66" charset="0"/>
              </a:rPr>
              <a:t>SSL sublayer</a:t>
            </a:r>
          </a:p>
        </p:txBody>
      </p:sp>
      <p:sp>
        <p:nvSpPr>
          <p:cNvPr id="48" name="Oval 23"/>
          <p:cNvSpPr>
            <a:spLocks noChangeArrowheads="1"/>
          </p:cNvSpPr>
          <p:nvPr/>
        </p:nvSpPr>
        <p:spPr bwMode="auto">
          <a:xfrm>
            <a:off x="5681663" y="4514850"/>
            <a:ext cx="141287" cy="68263"/>
          </a:xfrm>
          <a:prstGeom prst="ellipse">
            <a:avLst/>
          </a:prstGeom>
          <a:solidFill>
            <a:srgbClr val="D34817"/>
          </a:solidFill>
          <a:ln w="9525">
            <a:solidFill>
              <a:sysClr val="windowText" lastClr="000000"/>
            </a:solidFill>
            <a:round/>
            <a:headEnd/>
            <a:tailEnd/>
          </a:ln>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49" name="Text Box 24"/>
          <p:cNvSpPr txBox="1">
            <a:spLocks noChangeArrowheads="1"/>
          </p:cNvSpPr>
          <p:nvPr/>
        </p:nvSpPr>
        <p:spPr bwMode="auto">
          <a:xfrm>
            <a:off x="5094288" y="4100513"/>
            <a:ext cx="15017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fontAlgn="base">
              <a:spcBef>
                <a:spcPct val="0"/>
              </a:spcBef>
              <a:spcAft>
                <a:spcPct val="0"/>
              </a:spcAft>
            </a:pPr>
            <a:r>
              <a:rPr lang="en-US" sz="2000" smtClean="0">
                <a:solidFill>
                  <a:prstClr val="black"/>
                </a:solidFill>
                <a:latin typeface="Comic Sans MS" pitchFamily="66" charset="0"/>
              </a:rPr>
              <a:t>Application</a:t>
            </a:r>
          </a:p>
        </p:txBody>
      </p:sp>
      <p:sp>
        <p:nvSpPr>
          <p:cNvPr id="50" name="Line 25"/>
          <p:cNvSpPr>
            <a:spLocks noChangeShapeType="1"/>
          </p:cNvSpPr>
          <p:nvPr/>
        </p:nvSpPr>
        <p:spPr bwMode="auto">
          <a:xfrm flipH="1" flipV="1">
            <a:off x="5822950" y="4583113"/>
            <a:ext cx="1206500" cy="274637"/>
          </a:xfrm>
          <a:prstGeom prst="line">
            <a:avLst/>
          </a:prstGeom>
          <a:noFill/>
          <a:ln w="9525">
            <a:solidFill>
              <a:sysClr val="windowText" lastClr="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51" name="Text Box 26"/>
          <p:cNvSpPr txBox="1">
            <a:spLocks noChangeArrowheads="1"/>
          </p:cNvSpPr>
          <p:nvPr/>
        </p:nvSpPr>
        <p:spPr bwMode="auto">
          <a:xfrm>
            <a:off x="7029450" y="4678363"/>
            <a:ext cx="8096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fontAlgn="base">
              <a:spcBef>
                <a:spcPct val="0"/>
              </a:spcBef>
              <a:spcAft>
                <a:spcPct val="0"/>
              </a:spcAft>
            </a:pPr>
            <a:r>
              <a:rPr lang="en-US" sz="1600" smtClean="0">
                <a:solidFill>
                  <a:prstClr val="black"/>
                </a:solidFill>
                <a:latin typeface="Comic Sans MS" pitchFamily="66" charset="0"/>
              </a:rPr>
              <a:t>SSL</a:t>
            </a:r>
          </a:p>
          <a:p>
            <a:pPr fontAlgn="base">
              <a:spcBef>
                <a:spcPct val="0"/>
              </a:spcBef>
              <a:spcAft>
                <a:spcPct val="0"/>
              </a:spcAft>
            </a:pPr>
            <a:r>
              <a:rPr lang="en-US" sz="1600" smtClean="0">
                <a:solidFill>
                  <a:prstClr val="black"/>
                </a:solidFill>
                <a:latin typeface="Comic Sans MS" pitchFamily="66" charset="0"/>
              </a:rPr>
              <a:t>socket</a:t>
            </a:r>
          </a:p>
        </p:txBody>
      </p:sp>
      <p:sp>
        <p:nvSpPr>
          <p:cNvPr id="52" name="Line 27"/>
          <p:cNvSpPr>
            <a:spLocks noChangeShapeType="1"/>
          </p:cNvSpPr>
          <p:nvPr/>
        </p:nvSpPr>
        <p:spPr bwMode="auto">
          <a:xfrm flipV="1">
            <a:off x="4021138" y="4848225"/>
            <a:ext cx="836612" cy="1588"/>
          </a:xfrm>
          <a:prstGeom prst="line">
            <a:avLst/>
          </a:prstGeom>
          <a:noFill/>
          <a:ln w="9525">
            <a:solidFill>
              <a:sysClr val="windowText" lastClr="000000"/>
            </a:solidFill>
            <a:prstDash val="lgDash"/>
            <a:round/>
            <a:headEnd/>
            <a:tailEnd/>
          </a:ln>
          <a:extLst>
            <a:ext uri="{909E8E84-426E-40DD-AFC4-6F175D3DCCD1}">
              <a14:hiddenFill xmlns:a14="http://schemas.microsoft.com/office/drawing/2010/main">
                <a:noFill/>
              </a14:hiddenFill>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Tree>
    <p:extLst>
      <p:ext uri="{BB962C8B-B14F-4D97-AF65-F5344CB8AC3E}">
        <p14:creationId xmlns:p14="http://schemas.microsoft.com/office/powerpoint/2010/main" val="20827919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SSL (cont.)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35</a:t>
            </a:fld>
            <a:endParaRPr lang="en-US"/>
          </a:p>
        </p:txBody>
      </p:sp>
      <p:sp>
        <p:nvSpPr>
          <p:cNvPr id="4" name="Content Placeholder 3"/>
          <p:cNvSpPr>
            <a:spLocks noGrp="1"/>
          </p:cNvSpPr>
          <p:nvPr>
            <p:ph sz="quarter" idx="1"/>
          </p:nvPr>
        </p:nvSpPr>
        <p:spPr/>
        <p:txBody>
          <a:bodyPr/>
          <a:lstStyle/>
          <a:p>
            <a:r>
              <a:rPr lang="en-US" dirty="0"/>
              <a:t>Open protocol designed by Netscape</a:t>
            </a:r>
          </a:p>
          <a:p>
            <a:pPr lvl="1"/>
            <a:r>
              <a:rPr lang="en-US" dirty="0"/>
              <a:t>SSLv2 was the first deployed version</a:t>
            </a:r>
          </a:p>
          <a:p>
            <a:pPr lvl="1"/>
            <a:r>
              <a:rPr lang="en-US" dirty="0"/>
              <a:t>Microsoft created its own protocol called PCT (Private Communications Technology)</a:t>
            </a:r>
          </a:p>
          <a:p>
            <a:pPr lvl="1"/>
            <a:r>
              <a:rPr lang="en-US" dirty="0"/>
              <a:t>Netscape overhauled SSLv2 and created SSLv3</a:t>
            </a:r>
          </a:p>
          <a:p>
            <a:r>
              <a:rPr lang="en-US" dirty="0" smtClean="0"/>
              <a:t>Version </a:t>
            </a:r>
            <a:r>
              <a:rPr lang="en-US" dirty="0"/>
              <a:t>3 used public input and industry backing</a:t>
            </a:r>
          </a:p>
          <a:p>
            <a:r>
              <a:rPr lang="en-US" dirty="0"/>
              <a:t>SSL subsequently became Internet standard known as TLS (Transport Layer Security)</a:t>
            </a:r>
          </a:p>
          <a:p>
            <a:r>
              <a:rPr lang="en-US" dirty="0"/>
              <a:t>Uses TCP to provide a reliable end-to-end service</a:t>
            </a:r>
          </a:p>
          <a:p>
            <a:endParaRPr lang="en-US" dirty="0"/>
          </a:p>
        </p:txBody>
      </p:sp>
    </p:spTree>
    <p:extLst>
      <p:ext uri="{BB962C8B-B14F-4D97-AF65-F5344CB8AC3E}">
        <p14:creationId xmlns:p14="http://schemas.microsoft.com/office/powerpoint/2010/main" val="6083686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SSL: Simplified Protocol</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36</a:t>
            </a:fld>
            <a:endParaRPr lang="en-US"/>
          </a:p>
        </p:txBody>
      </p:sp>
      <p:sp>
        <p:nvSpPr>
          <p:cNvPr id="4" name="Content Placeholder 3"/>
          <p:cNvSpPr>
            <a:spLocks noGrp="1"/>
          </p:cNvSpPr>
          <p:nvPr>
            <p:ph sz="quarter" idx="1"/>
          </p:nvPr>
        </p:nvSpPr>
        <p:spPr/>
        <p:txBody>
          <a:bodyPr/>
          <a:lstStyle/>
          <a:p>
            <a:endParaRPr lang="en-US"/>
          </a:p>
        </p:txBody>
      </p:sp>
      <p:sp>
        <p:nvSpPr>
          <p:cNvPr id="19" name="Oval 3"/>
          <p:cNvSpPr>
            <a:spLocks noChangeArrowheads="1"/>
          </p:cNvSpPr>
          <p:nvPr/>
        </p:nvSpPr>
        <p:spPr bwMode="auto">
          <a:xfrm>
            <a:off x="1219200" y="1524000"/>
            <a:ext cx="1143000" cy="838200"/>
          </a:xfrm>
          <a:prstGeom prst="ellipse">
            <a:avLst/>
          </a:prstGeom>
          <a:solidFill>
            <a:srgbClr val="FFFFFF"/>
          </a:solidFill>
          <a:ln w="12700" cap="sq">
            <a:solidFill>
              <a:srgbClr val="0000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SSL</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Client</a:t>
            </a:r>
          </a:p>
        </p:txBody>
      </p:sp>
      <p:sp>
        <p:nvSpPr>
          <p:cNvPr id="20" name="Oval 4"/>
          <p:cNvSpPr>
            <a:spLocks noChangeArrowheads="1"/>
          </p:cNvSpPr>
          <p:nvPr/>
        </p:nvSpPr>
        <p:spPr bwMode="auto">
          <a:xfrm>
            <a:off x="6934200" y="1524000"/>
            <a:ext cx="1143000" cy="838200"/>
          </a:xfrm>
          <a:prstGeom prst="ellipse">
            <a:avLst/>
          </a:prstGeom>
          <a:solidFill>
            <a:srgbClr val="FFFFFF"/>
          </a:solidFill>
          <a:ln w="12700" cap="sq">
            <a:solidFill>
              <a:srgbClr val="0000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SSL</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Server</a:t>
            </a:r>
          </a:p>
        </p:txBody>
      </p:sp>
      <p:sp>
        <p:nvSpPr>
          <p:cNvPr id="21" name="Line 5"/>
          <p:cNvSpPr>
            <a:spLocks noChangeShapeType="1"/>
          </p:cNvSpPr>
          <p:nvPr/>
        </p:nvSpPr>
        <p:spPr bwMode="auto">
          <a:xfrm>
            <a:off x="2438400" y="2895600"/>
            <a:ext cx="4419600" cy="0"/>
          </a:xfrm>
          <a:prstGeom prst="line">
            <a:avLst/>
          </a:prstGeom>
          <a:noFill/>
          <a:ln w="28575" cap="sq">
            <a:solidFill>
              <a:srgbClr val="000099"/>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eaLnBrk="0" fontAlgn="base" hangingPunct="0">
              <a:spcBef>
                <a:spcPct val="0"/>
              </a:spcBef>
              <a:spcAft>
                <a:spcPct val="0"/>
              </a:spcAft>
            </a:pPr>
            <a:endParaRPr lang="en-US" sz="2400" smtClean="0">
              <a:solidFill>
                <a:srgbClr val="000000"/>
              </a:solidFill>
              <a:latin typeface="Arial" charset="0"/>
              <a:ea typeface="ＭＳ Ｐゴシック" pitchFamily="-96" charset="-128"/>
            </a:endParaRPr>
          </a:p>
        </p:txBody>
      </p:sp>
      <p:sp>
        <p:nvSpPr>
          <p:cNvPr id="22" name="Text Box 6"/>
          <p:cNvSpPr txBox="1">
            <a:spLocks noChangeArrowheads="1"/>
          </p:cNvSpPr>
          <p:nvPr/>
        </p:nvSpPr>
        <p:spPr bwMode="auto">
          <a:xfrm>
            <a:off x="1981200" y="2489200"/>
            <a:ext cx="57308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1600" smtClean="0">
                <a:solidFill>
                  <a:srgbClr val="000099"/>
                </a:solidFill>
                <a:latin typeface="Comic Sans MS" pitchFamily="-96" charset="0"/>
                <a:ea typeface="ＭＳ Ｐゴシック" pitchFamily="-96" charset="-128"/>
                <a:cs typeface="Arial" charset="0"/>
              </a:rPr>
              <a:t>(1) Connect to server and request authentication of server</a:t>
            </a:r>
          </a:p>
        </p:txBody>
      </p:sp>
      <p:sp>
        <p:nvSpPr>
          <p:cNvPr id="23" name="Line 7"/>
          <p:cNvSpPr>
            <a:spLocks noChangeShapeType="1"/>
          </p:cNvSpPr>
          <p:nvPr/>
        </p:nvSpPr>
        <p:spPr bwMode="auto">
          <a:xfrm>
            <a:off x="2438400" y="3505200"/>
            <a:ext cx="4419600" cy="0"/>
          </a:xfrm>
          <a:prstGeom prst="line">
            <a:avLst/>
          </a:prstGeom>
          <a:noFill/>
          <a:ln w="28575" cap="sq">
            <a:solidFill>
              <a:srgbClr val="000000"/>
            </a:solidFill>
            <a:round/>
            <a:headEnd type="triangle"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24" name="Text Box 8"/>
          <p:cNvSpPr txBox="1">
            <a:spLocks noChangeArrowheads="1"/>
          </p:cNvSpPr>
          <p:nvPr/>
        </p:nvSpPr>
        <p:spPr bwMode="auto">
          <a:xfrm>
            <a:off x="2362200" y="3098800"/>
            <a:ext cx="482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1600" smtClean="0">
                <a:solidFill>
                  <a:srgbClr val="000000"/>
                </a:solidFill>
                <a:latin typeface="Comic Sans MS" pitchFamily="-96" charset="0"/>
                <a:ea typeface="ＭＳ Ｐゴシック" pitchFamily="-96" charset="-128"/>
                <a:cs typeface="Arial" charset="0"/>
              </a:rPr>
              <a:t>(2) Prove identity by sending a digital certificate</a:t>
            </a:r>
          </a:p>
        </p:txBody>
      </p:sp>
      <p:sp>
        <p:nvSpPr>
          <p:cNvPr id="25" name="Line 9"/>
          <p:cNvSpPr>
            <a:spLocks noChangeShapeType="1"/>
          </p:cNvSpPr>
          <p:nvPr/>
        </p:nvSpPr>
        <p:spPr bwMode="auto">
          <a:xfrm>
            <a:off x="2438400" y="4114800"/>
            <a:ext cx="4419600" cy="0"/>
          </a:xfrm>
          <a:prstGeom prst="line">
            <a:avLst/>
          </a:prstGeom>
          <a:noFill/>
          <a:ln w="28575" cap="sq">
            <a:solidFill>
              <a:srgbClr val="000000"/>
            </a:solidFill>
            <a:round/>
            <a:headEnd type="triangle" w="med" len="med"/>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26" name="Text Box 10"/>
          <p:cNvSpPr txBox="1">
            <a:spLocks noChangeArrowheads="1"/>
          </p:cNvSpPr>
          <p:nvPr/>
        </p:nvSpPr>
        <p:spPr bwMode="auto">
          <a:xfrm>
            <a:off x="2438400" y="3708400"/>
            <a:ext cx="45704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1600" smtClean="0">
                <a:solidFill>
                  <a:srgbClr val="000000"/>
                </a:solidFill>
                <a:latin typeface="Comic Sans MS" pitchFamily="-96" charset="0"/>
                <a:ea typeface="ＭＳ Ｐゴシック" pitchFamily="-96" charset="-128"/>
                <a:cs typeface="Arial" charset="0"/>
              </a:rPr>
              <a:t>(3) (Optional) Request authentication of client</a:t>
            </a:r>
          </a:p>
        </p:txBody>
      </p:sp>
      <p:sp>
        <p:nvSpPr>
          <p:cNvPr id="27" name="Line 11"/>
          <p:cNvSpPr>
            <a:spLocks noChangeShapeType="1"/>
          </p:cNvSpPr>
          <p:nvPr/>
        </p:nvSpPr>
        <p:spPr bwMode="auto">
          <a:xfrm>
            <a:off x="2438400" y="4724400"/>
            <a:ext cx="4419600" cy="0"/>
          </a:xfrm>
          <a:prstGeom prst="line">
            <a:avLst/>
          </a:prstGeom>
          <a:noFill/>
          <a:ln w="28575" cap="sq">
            <a:solidFill>
              <a:srgbClr val="9A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28" name="Text Box 12"/>
          <p:cNvSpPr txBox="1">
            <a:spLocks noChangeArrowheads="1"/>
          </p:cNvSpPr>
          <p:nvPr/>
        </p:nvSpPr>
        <p:spPr bwMode="auto">
          <a:xfrm>
            <a:off x="2286000" y="4318000"/>
            <a:ext cx="49863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1600" smtClean="0">
                <a:solidFill>
                  <a:srgbClr val="9A0000"/>
                </a:solidFill>
                <a:latin typeface="Comic Sans MS" pitchFamily="-96" charset="0"/>
                <a:ea typeface="ＭＳ Ｐゴシック" pitchFamily="-96" charset="-128"/>
                <a:cs typeface="Arial" charset="0"/>
              </a:rPr>
              <a:t>(4) Negotiate something like a security association</a:t>
            </a:r>
          </a:p>
        </p:txBody>
      </p:sp>
      <p:sp>
        <p:nvSpPr>
          <p:cNvPr id="29" name="Line 13"/>
          <p:cNvSpPr>
            <a:spLocks noChangeShapeType="1"/>
          </p:cNvSpPr>
          <p:nvPr/>
        </p:nvSpPr>
        <p:spPr bwMode="auto">
          <a:xfrm>
            <a:off x="2438400" y="5334000"/>
            <a:ext cx="4419600" cy="0"/>
          </a:xfrm>
          <a:prstGeom prst="line">
            <a:avLst/>
          </a:prstGeom>
          <a:noFill/>
          <a:ln w="28575" cap="sq">
            <a:solidFill>
              <a:srgbClr val="9A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2400" b="0" i="0" u="none" strike="noStrike" kern="0" cap="none" spc="0" normalizeH="0" baseline="0" noProof="0" smtClean="0">
              <a:ln>
                <a:noFill/>
              </a:ln>
              <a:solidFill>
                <a:srgbClr val="000000"/>
              </a:solidFill>
              <a:effectLst/>
              <a:uLnTx/>
              <a:uFillTx/>
              <a:latin typeface="Arial" charset="0"/>
              <a:ea typeface="ＭＳ Ｐゴシック" pitchFamily="-96" charset="-128"/>
            </a:endParaRPr>
          </a:p>
        </p:txBody>
      </p:sp>
      <p:sp>
        <p:nvSpPr>
          <p:cNvPr id="30" name="Text Box 14"/>
          <p:cNvSpPr txBox="1">
            <a:spLocks noChangeArrowheads="1"/>
          </p:cNvSpPr>
          <p:nvPr/>
        </p:nvSpPr>
        <p:spPr bwMode="auto">
          <a:xfrm>
            <a:off x="2268538" y="4927600"/>
            <a:ext cx="5080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sz="1600" smtClean="0">
                <a:solidFill>
                  <a:srgbClr val="9A0000"/>
                </a:solidFill>
                <a:latin typeface="Comic Sans MS" pitchFamily="-96" charset="0"/>
                <a:ea typeface="ＭＳ Ｐゴシック" pitchFamily="-96" charset="-128"/>
                <a:cs typeface="Arial" charset="0"/>
              </a:rPr>
              <a:t>(5) Generate Session keys at both client and server</a:t>
            </a:r>
          </a:p>
        </p:txBody>
      </p:sp>
      <p:sp>
        <p:nvSpPr>
          <p:cNvPr id="31" name="Line 15"/>
          <p:cNvSpPr>
            <a:spLocks noChangeShapeType="1"/>
          </p:cNvSpPr>
          <p:nvPr/>
        </p:nvSpPr>
        <p:spPr bwMode="auto">
          <a:xfrm>
            <a:off x="1752600" y="2362200"/>
            <a:ext cx="0" cy="3352800"/>
          </a:xfrm>
          <a:prstGeom prst="line">
            <a:avLst/>
          </a:prstGeom>
          <a:noFill/>
          <a:ln w="9525">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400" smtClean="0">
              <a:solidFill>
                <a:srgbClr val="000000"/>
              </a:solidFill>
              <a:latin typeface="Arial" charset="0"/>
              <a:ea typeface="ＭＳ Ｐゴシック" pitchFamily="-96" charset="-128"/>
            </a:endParaRPr>
          </a:p>
        </p:txBody>
      </p:sp>
      <p:sp>
        <p:nvSpPr>
          <p:cNvPr id="32" name="Line 16"/>
          <p:cNvSpPr>
            <a:spLocks noChangeShapeType="1"/>
          </p:cNvSpPr>
          <p:nvPr/>
        </p:nvSpPr>
        <p:spPr bwMode="auto">
          <a:xfrm>
            <a:off x="7543800" y="2362200"/>
            <a:ext cx="0" cy="3352800"/>
          </a:xfrm>
          <a:prstGeom prst="line">
            <a:avLst/>
          </a:prstGeom>
          <a:noFill/>
          <a:ln w="9525">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400" smtClean="0">
              <a:solidFill>
                <a:srgbClr val="000000"/>
              </a:solidFill>
              <a:latin typeface="Arial" charset="0"/>
              <a:ea typeface="ＭＳ Ｐゴシック" pitchFamily="-96" charset="-128"/>
            </a:endParaRPr>
          </a:p>
        </p:txBody>
      </p:sp>
    </p:spTree>
    <p:extLst>
      <p:ext uri="{BB962C8B-B14F-4D97-AF65-F5344CB8AC3E}">
        <p14:creationId xmlns:p14="http://schemas.microsoft.com/office/powerpoint/2010/main" val="3600710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500"/>
                                        <p:tgtEl>
                                          <p:spTgt spid="2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fade">
                                      <p:cBhvr>
                                        <p:cTn id="18" dur="500"/>
                                        <p:tgtEl>
                                          <p:spTgt spid="2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500"/>
                                        <p:tgtEl>
                                          <p:spTgt spid="2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fade">
                                      <p:cBhvr>
                                        <p:cTn id="26" dur="500"/>
                                        <p:tgtEl>
                                          <p:spTgt spid="2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500"/>
                                        <p:tgtEl>
                                          <p:spTgt spid="2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fade">
                                      <p:cBhvr>
                                        <p:cTn id="34" dur="500"/>
                                        <p:tgtEl>
                                          <p:spTgt spid="2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fade">
                                      <p:cBhvr>
                                        <p:cTn id="4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utoUpdateAnimBg="0"/>
      <p:bldP spid="23" grpId="0" animBg="1"/>
      <p:bldP spid="24" grpId="0" autoUpdateAnimBg="0"/>
      <p:bldP spid="25" grpId="0" animBg="1"/>
      <p:bldP spid="26" grpId="0" autoUpdateAnimBg="0"/>
      <p:bldP spid="27" grpId="0" animBg="1"/>
      <p:bldP spid="28" grpId="0" autoUpdateAnimBg="0"/>
      <p:bldP spid="29" grpId="0" animBg="1"/>
      <p:bldP spid="30"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SSL: Simplified </a:t>
            </a:r>
            <a:r>
              <a:rPr lang="en-US" dirty="0" smtClean="0"/>
              <a:t>Protocol (More Details)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37</a:t>
            </a:fld>
            <a:endParaRPr lang="en-US"/>
          </a:p>
        </p:txBody>
      </p:sp>
      <p:sp>
        <p:nvSpPr>
          <p:cNvPr id="4" name="Content Placeholder 3"/>
          <p:cNvSpPr>
            <a:spLocks noGrp="1"/>
          </p:cNvSpPr>
          <p:nvPr>
            <p:ph sz="quarter" idx="1"/>
          </p:nvPr>
        </p:nvSpPr>
        <p:spPr/>
        <p:txBody>
          <a:bodyPr/>
          <a:lstStyle/>
          <a:p>
            <a:endParaRPr lang="en-US"/>
          </a:p>
        </p:txBody>
      </p:sp>
      <p:sp>
        <p:nvSpPr>
          <p:cNvPr id="22" name="Oval 3"/>
          <p:cNvSpPr>
            <a:spLocks noChangeArrowheads="1"/>
          </p:cNvSpPr>
          <p:nvPr/>
        </p:nvSpPr>
        <p:spPr bwMode="auto">
          <a:xfrm>
            <a:off x="1390650" y="1828800"/>
            <a:ext cx="1143000" cy="838200"/>
          </a:xfrm>
          <a:prstGeom prst="ellipse">
            <a:avLst/>
          </a:prstGeom>
          <a:solidFill>
            <a:srgbClr val="FFFFFF"/>
          </a:solidFill>
          <a:ln w="12700" cap="sq">
            <a:solidFill>
              <a:srgbClr val="0000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SSL</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Client</a:t>
            </a:r>
          </a:p>
        </p:txBody>
      </p:sp>
      <p:sp>
        <p:nvSpPr>
          <p:cNvPr id="23" name="Line 4"/>
          <p:cNvSpPr>
            <a:spLocks noChangeShapeType="1"/>
          </p:cNvSpPr>
          <p:nvPr/>
        </p:nvSpPr>
        <p:spPr bwMode="auto">
          <a:xfrm>
            <a:off x="1924050" y="2667000"/>
            <a:ext cx="0" cy="3352800"/>
          </a:xfrm>
          <a:prstGeom prst="line">
            <a:avLst/>
          </a:prstGeom>
          <a:noFill/>
          <a:ln w="9525">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400" smtClean="0">
              <a:solidFill>
                <a:srgbClr val="000000"/>
              </a:solidFill>
              <a:latin typeface="Arial" charset="0"/>
              <a:ea typeface="ＭＳ Ｐゴシック" pitchFamily="-96" charset="-128"/>
            </a:endParaRPr>
          </a:p>
        </p:txBody>
      </p:sp>
      <p:sp>
        <p:nvSpPr>
          <p:cNvPr id="24" name="Oval 5"/>
          <p:cNvSpPr>
            <a:spLocks noChangeArrowheads="1"/>
          </p:cNvSpPr>
          <p:nvPr/>
        </p:nvSpPr>
        <p:spPr bwMode="auto">
          <a:xfrm>
            <a:off x="7105650" y="1828800"/>
            <a:ext cx="1143000" cy="838200"/>
          </a:xfrm>
          <a:prstGeom prst="ellipse">
            <a:avLst/>
          </a:prstGeom>
          <a:solidFill>
            <a:srgbClr val="FFFFFF"/>
          </a:solidFill>
          <a:ln w="12700" cap="sq">
            <a:solidFill>
              <a:srgbClr val="0000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SSL</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smtClean="0">
                <a:ln>
                  <a:noFill/>
                </a:ln>
                <a:solidFill>
                  <a:srgbClr val="000099"/>
                </a:solidFill>
                <a:effectLst/>
                <a:uLnTx/>
                <a:uFillTx/>
                <a:latin typeface="Comic Sans MS" pitchFamily="-96" charset="0"/>
                <a:ea typeface="ＭＳ Ｐゴシック" pitchFamily="-96" charset="-128"/>
                <a:cs typeface="Arial" charset="0"/>
              </a:rPr>
              <a:t>Server</a:t>
            </a:r>
          </a:p>
        </p:txBody>
      </p:sp>
      <p:sp>
        <p:nvSpPr>
          <p:cNvPr id="25" name="Line 6"/>
          <p:cNvSpPr>
            <a:spLocks noChangeShapeType="1"/>
          </p:cNvSpPr>
          <p:nvPr/>
        </p:nvSpPr>
        <p:spPr bwMode="auto">
          <a:xfrm>
            <a:off x="7715250" y="2667000"/>
            <a:ext cx="0" cy="3352800"/>
          </a:xfrm>
          <a:prstGeom prst="line">
            <a:avLst/>
          </a:prstGeom>
          <a:noFill/>
          <a:ln w="9525">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400" smtClean="0">
              <a:solidFill>
                <a:srgbClr val="000000"/>
              </a:solidFill>
              <a:latin typeface="Arial" charset="0"/>
              <a:ea typeface="ＭＳ Ｐゴシック" pitchFamily="-96" charset="-128"/>
            </a:endParaRPr>
          </a:p>
        </p:txBody>
      </p:sp>
      <p:sp>
        <p:nvSpPr>
          <p:cNvPr id="26" name="Line 7"/>
          <p:cNvSpPr>
            <a:spLocks noChangeShapeType="1"/>
          </p:cNvSpPr>
          <p:nvPr/>
        </p:nvSpPr>
        <p:spPr bwMode="auto">
          <a:xfrm>
            <a:off x="1924050" y="2819400"/>
            <a:ext cx="5791200" cy="0"/>
          </a:xfrm>
          <a:prstGeom prst="line">
            <a:avLst/>
          </a:prstGeom>
          <a:noFill/>
          <a:ln w="9525">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400" smtClean="0">
              <a:solidFill>
                <a:srgbClr val="000000"/>
              </a:solidFill>
              <a:latin typeface="Arial" charset="0"/>
              <a:ea typeface="ＭＳ Ｐゴシック" pitchFamily="-96" charset="-128"/>
            </a:endParaRPr>
          </a:p>
        </p:txBody>
      </p:sp>
      <p:sp>
        <p:nvSpPr>
          <p:cNvPr id="27" name="Text Box 8"/>
          <p:cNvSpPr txBox="1">
            <a:spLocks noChangeArrowheads="1"/>
          </p:cNvSpPr>
          <p:nvPr/>
        </p:nvSpPr>
        <p:spPr bwMode="auto">
          <a:xfrm>
            <a:off x="3054350" y="2514600"/>
            <a:ext cx="3725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0"/>
              </a:spcBef>
              <a:spcAft>
                <a:spcPct val="0"/>
              </a:spcAft>
            </a:pPr>
            <a:r>
              <a:rPr lang="en-US" sz="1400" smtClean="0">
                <a:solidFill>
                  <a:srgbClr val="000000"/>
                </a:solidFill>
                <a:latin typeface="Comic Sans MS" pitchFamily="-96" charset="0"/>
                <a:ea typeface="ＭＳ Ｐゴシック" pitchFamily="-96" charset="-128"/>
                <a:cs typeface="Arial" charset="0"/>
              </a:rPr>
              <a:t>I want to connect, Ciphers I support, R</a:t>
            </a:r>
            <a:r>
              <a:rPr lang="en-US" sz="1400" baseline="-25000" smtClean="0">
                <a:solidFill>
                  <a:srgbClr val="000000"/>
                </a:solidFill>
                <a:latin typeface="Comic Sans MS" pitchFamily="-96" charset="0"/>
                <a:ea typeface="ＭＳ Ｐゴシック" pitchFamily="-96" charset="-128"/>
                <a:cs typeface="Arial" charset="0"/>
              </a:rPr>
              <a:t>client</a:t>
            </a:r>
            <a:endParaRPr lang="en-US" sz="1400" smtClean="0">
              <a:solidFill>
                <a:srgbClr val="000000"/>
              </a:solidFill>
              <a:latin typeface="Comic Sans MS" pitchFamily="-96" charset="0"/>
              <a:ea typeface="ＭＳ Ｐゴシック" pitchFamily="-96" charset="-128"/>
              <a:cs typeface="Arial" charset="0"/>
            </a:endParaRPr>
          </a:p>
        </p:txBody>
      </p:sp>
      <p:sp>
        <p:nvSpPr>
          <p:cNvPr id="28" name="Line 9"/>
          <p:cNvSpPr>
            <a:spLocks noChangeShapeType="1"/>
          </p:cNvSpPr>
          <p:nvPr/>
        </p:nvSpPr>
        <p:spPr bwMode="auto">
          <a:xfrm flipH="1">
            <a:off x="1924050" y="3352800"/>
            <a:ext cx="5791200" cy="0"/>
          </a:xfrm>
          <a:prstGeom prst="line">
            <a:avLst/>
          </a:prstGeom>
          <a:noFill/>
          <a:ln w="9525">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400" smtClean="0">
              <a:solidFill>
                <a:srgbClr val="000000"/>
              </a:solidFill>
              <a:latin typeface="Arial" charset="0"/>
              <a:ea typeface="ＭＳ Ｐゴシック" pitchFamily="-96" charset="-128"/>
            </a:endParaRPr>
          </a:p>
        </p:txBody>
      </p:sp>
      <p:sp>
        <p:nvSpPr>
          <p:cNvPr id="29" name="Text Box 10"/>
          <p:cNvSpPr txBox="1">
            <a:spLocks noChangeArrowheads="1"/>
          </p:cNvSpPr>
          <p:nvPr/>
        </p:nvSpPr>
        <p:spPr bwMode="auto">
          <a:xfrm>
            <a:off x="3203575" y="3048000"/>
            <a:ext cx="34528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0"/>
              </a:spcBef>
              <a:spcAft>
                <a:spcPct val="0"/>
              </a:spcAft>
            </a:pPr>
            <a:r>
              <a:rPr lang="en-US" sz="1400" smtClean="0">
                <a:solidFill>
                  <a:srgbClr val="000000"/>
                </a:solidFill>
                <a:latin typeface="Comic Sans MS" pitchFamily="-96" charset="0"/>
                <a:ea typeface="ＭＳ Ｐゴシック" pitchFamily="-96" charset="-128"/>
                <a:cs typeface="Arial" charset="0"/>
              </a:rPr>
              <a:t>My certificate, Ciphers I choose, R</a:t>
            </a:r>
            <a:r>
              <a:rPr lang="en-US" sz="1400" baseline="-25000" smtClean="0">
                <a:solidFill>
                  <a:srgbClr val="000000"/>
                </a:solidFill>
                <a:latin typeface="Comic Sans MS" pitchFamily="-96" charset="0"/>
                <a:ea typeface="ＭＳ Ｐゴシック" pitchFamily="-96" charset="-128"/>
                <a:cs typeface="Arial" charset="0"/>
              </a:rPr>
              <a:t>server</a:t>
            </a:r>
            <a:endParaRPr lang="en-US" sz="1400" smtClean="0">
              <a:solidFill>
                <a:srgbClr val="000000"/>
              </a:solidFill>
              <a:latin typeface="Comic Sans MS" pitchFamily="-96" charset="0"/>
              <a:ea typeface="ＭＳ Ｐゴシック" pitchFamily="-96" charset="-128"/>
              <a:cs typeface="Arial" charset="0"/>
            </a:endParaRPr>
          </a:p>
        </p:txBody>
      </p:sp>
      <p:sp>
        <p:nvSpPr>
          <p:cNvPr id="30" name="Line 11"/>
          <p:cNvSpPr>
            <a:spLocks noChangeShapeType="1"/>
          </p:cNvSpPr>
          <p:nvPr/>
        </p:nvSpPr>
        <p:spPr bwMode="auto">
          <a:xfrm>
            <a:off x="1924050" y="3962400"/>
            <a:ext cx="5791200" cy="0"/>
          </a:xfrm>
          <a:prstGeom prst="line">
            <a:avLst/>
          </a:prstGeom>
          <a:noFill/>
          <a:ln w="9525">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400" smtClean="0">
              <a:solidFill>
                <a:srgbClr val="000000"/>
              </a:solidFill>
              <a:latin typeface="Arial" charset="0"/>
              <a:ea typeface="ＭＳ Ｐゴシック" pitchFamily="-96" charset="-128"/>
            </a:endParaRPr>
          </a:p>
        </p:txBody>
      </p:sp>
      <p:sp>
        <p:nvSpPr>
          <p:cNvPr id="31" name="Text Box 12"/>
          <p:cNvSpPr txBox="1">
            <a:spLocks noChangeArrowheads="1"/>
          </p:cNvSpPr>
          <p:nvPr/>
        </p:nvSpPr>
        <p:spPr bwMode="auto">
          <a:xfrm>
            <a:off x="2732088" y="3657600"/>
            <a:ext cx="43894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0"/>
              </a:spcBef>
              <a:spcAft>
                <a:spcPct val="0"/>
              </a:spcAft>
            </a:pPr>
            <a:r>
              <a:rPr lang="en-US" sz="1400" smtClean="0">
                <a:solidFill>
                  <a:srgbClr val="000000"/>
                </a:solidFill>
                <a:latin typeface="Comic Sans MS" pitchFamily="-96" charset="0"/>
                <a:ea typeface="ＭＳ Ｐゴシック" pitchFamily="-96" charset="-128"/>
                <a:cs typeface="Arial" charset="0"/>
              </a:rPr>
              <a:t>E</a:t>
            </a:r>
            <a:r>
              <a:rPr lang="en-US" sz="1400" baseline="-25000" smtClean="0">
                <a:solidFill>
                  <a:srgbClr val="000000"/>
                </a:solidFill>
                <a:latin typeface="Comic Sans MS" pitchFamily="-96" charset="0"/>
                <a:ea typeface="ＭＳ Ｐゴシック" pitchFamily="-96" charset="-128"/>
                <a:cs typeface="Arial" charset="0"/>
              </a:rPr>
              <a:t>KU-Server</a:t>
            </a:r>
            <a:r>
              <a:rPr lang="en-US" sz="1400" smtClean="0">
                <a:solidFill>
                  <a:srgbClr val="000000"/>
                </a:solidFill>
                <a:latin typeface="Comic Sans MS" pitchFamily="-96" charset="0"/>
                <a:ea typeface="ＭＳ Ｐゴシック" pitchFamily="-96" charset="-128"/>
                <a:cs typeface="Arial" charset="0"/>
              </a:rPr>
              <a:t>[S] || Keyed Hash of Handshake Messages</a:t>
            </a:r>
          </a:p>
        </p:txBody>
      </p:sp>
      <p:sp>
        <p:nvSpPr>
          <p:cNvPr id="32" name="Line 13"/>
          <p:cNvSpPr>
            <a:spLocks noChangeShapeType="1"/>
          </p:cNvSpPr>
          <p:nvPr/>
        </p:nvSpPr>
        <p:spPr bwMode="auto">
          <a:xfrm flipH="1">
            <a:off x="1924050" y="4572000"/>
            <a:ext cx="5791200" cy="0"/>
          </a:xfrm>
          <a:prstGeom prst="line">
            <a:avLst/>
          </a:prstGeom>
          <a:noFill/>
          <a:ln w="9525">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400" smtClean="0">
              <a:solidFill>
                <a:srgbClr val="000000"/>
              </a:solidFill>
              <a:latin typeface="Arial" charset="0"/>
              <a:ea typeface="ＭＳ Ｐゴシック" pitchFamily="-96" charset="-128"/>
            </a:endParaRPr>
          </a:p>
        </p:txBody>
      </p:sp>
      <p:sp>
        <p:nvSpPr>
          <p:cNvPr id="33" name="Text Box 14"/>
          <p:cNvSpPr txBox="1">
            <a:spLocks noChangeArrowheads="1"/>
          </p:cNvSpPr>
          <p:nvPr/>
        </p:nvSpPr>
        <p:spPr bwMode="auto">
          <a:xfrm>
            <a:off x="3338513" y="4267200"/>
            <a:ext cx="3194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0"/>
              </a:spcBef>
              <a:spcAft>
                <a:spcPct val="0"/>
              </a:spcAft>
            </a:pPr>
            <a:r>
              <a:rPr lang="en-US" sz="1400" smtClean="0">
                <a:solidFill>
                  <a:srgbClr val="000000"/>
                </a:solidFill>
                <a:latin typeface="Comic Sans MS" pitchFamily="-96" charset="0"/>
                <a:ea typeface="ＭＳ Ｐゴシック" pitchFamily="-96" charset="-128"/>
                <a:cs typeface="Arial" charset="0"/>
              </a:rPr>
              <a:t>Keyed Hash of Handshake Messages</a:t>
            </a:r>
          </a:p>
        </p:txBody>
      </p:sp>
      <p:sp>
        <p:nvSpPr>
          <p:cNvPr id="34" name="Line 15"/>
          <p:cNvSpPr>
            <a:spLocks noChangeShapeType="1"/>
          </p:cNvSpPr>
          <p:nvPr/>
        </p:nvSpPr>
        <p:spPr bwMode="auto">
          <a:xfrm>
            <a:off x="1924050" y="5181600"/>
            <a:ext cx="5791200" cy="0"/>
          </a:xfrm>
          <a:prstGeom prst="line">
            <a:avLst/>
          </a:prstGeom>
          <a:noFill/>
          <a:ln w="9525">
            <a:solidFill>
              <a:srgbClr val="000066"/>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400" smtClean="0">
              <a:solidFill>
                <a:srgbClr val="000000"/>
              </a:solidFill>
              <a:latin typeface="Arial" charset="0"/>
              <a:ea typeface="ＭＳ Ｐゴシック" pitchFamily="-96" charset="-128"/>
            </a:endParaRPr>
          </a:p>
        </p:txBody>
      </p:sp>
      <p:sp>
        <p:nvSpPr>
          <p:cNvPr id="35" name="Text Box 16"/>
          <p:cNvSpPr txBox="1">
            <a:spLocks noChangeArrowheads="1"/>
          </p:cNvSpPr>
          <p:nvPr/>
        </p:nvSpPr>
        <p:spPr bwMode="auto">
          <a:xfrm>
            <a:off x="3781425" y="4876800"/>
            <a:ext cx="2300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0"/>
              </a:spcBef>
              <a:spcAft>
                <a:spcPct val="0"/>
              </a:spcAft>
            </a:pPr>
            <a:r>
              <a:rPr lang="en-US" sz="1400" smtClean="0">
                <a:solidFill>
                  <a:srgbClr val="000000"/>
                </a:solidFill>
                <a:latin typeface="Comic Sans MS" pitchFamily="-96" charset="0"/>
                <a:ea typeface="ＭＳ Ｐゴシック" pitchFamily="-96" charset="-128"/>
                <a:cs typeface="Arial" charset="0"/>
              </a:rPr>
              <a:t>Protected Data Exchange</a:t>
            </a:r>
          </a:p>
        </p:txBody>
      </p:sp>
      <p:sp>
        <p:nvSpPr>
          <p:cNvPr id="36" name="Text Box 17"/>
          <p:cNvSpPr txBox="1">
            <a:spLocks noChangeArrowheads="1"/>
          </p:cNvSpPr>
          <p:nvPr/>
        </p:nvSpPr>
        <p:spPr bwMode="auto">
          <a:xfrm>
            <a:off x="114300" y="3308350"/>
            <a:ext cx="1906588"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0"/>
              </a:spcBef>
              <a:spcAft>
                <a:spcPct val="0"/>
              </a:spcAft>
            </a:pPr>
            <a:r>
              <a:rPr lang="en-US" sz="1400" smtClean="0">
                <a:solidFill>
                  <a:srgbClr val="000000"/>
                </a:solidFill>
                <a:latin typeface="Comic Sans MS" pitchFamily="-96" charset="0"/>
                <a:ea typeface="ＭＳ Ｐゴシック" pitchFamily="-96" charset="-128"/>
                <a:cs typeface="Arial" charset="0"/>
              </a:rPr>
              <a:t>Select a secret S</a:t>
            </a:r>
          </a:p>
          <a:p>
            <a:pPr algn="ctr" fontAlgn="base">
              <a:spcBef>
                <a:spcPct val="0"/>
              </a:spcBef>
              <a:spcAft>
                <a:spcPct val="0"/>
              </a:spcAft>
            </a:pPr>
            <a:r>
              <a:rPr lang="en-US" sz="1400" smtClean="0">
                <a:solidFill>
                  <a:srgbClr val="000000"/>
                </a:solidFill>
                <a:latin typeface="Comic Sans MS" pitchFamily="-96" charset="0"/>
                <a:ea typeface="ＭＳ Ｐゴシック" pitchFamily="-96" charset="-128"/>
                <a:cs typeface="Arial" charset="0"/>
              </a:rPr>
              <a:t>Compute key </a:t>
            </a:r>
            <a:r>
              <a:rPr lang="en-US" sz="1400" i="1" smtClean="0">
                <a:solidFill>
                  <a:srgbClr val="000000"/>
                </a:solidFill>
                <a:latin typeface="Comic Sans MS" pitchFamily="-96" charset="0"/>
                <a:ea typeface="ＭＳ Ｐゴシック" pitchFamily="-96" charset="-128"/>
                <a:cs typeface="Arial" charset="0"/>
              </a:rPr>
              <a:t>K</a:t>
            </a:r>
            <a:endParaRPr lang="en-US" sz="1400" smtClean="0">
              <a:solidFill>
                <a:srgbClr val="000000"/>
              </a:solidFill>
              <a:latin typeface="Comic Sans MS" pitchFamily="-96" charset="0"/>
              <a:ea typeface="ＭＳ Ｐゴシック" pitchFamily="-96" charset="-128"/>
              <a:cs typeface="Arial" charset="0"/>
            </a:endParaRPr>
          </a:p>
          <a:p>
            <a:pPr algn="ctr" fontAlgn="base">
              <a:spcBef>
                <a:spcPct val="0"/>
              </a:spcBef>
              <a:spcAft>
                <a:spcPct val="0"/>
              </a:spcAft>
            </a:pPr>
            <a:r>
              <a:rPr lang="en-US" sz="1400" i="1" smtClean="0">
                <a:solidFill>
                  <a:srgbClr val="000000"/>
                </a:solidFill>
                <a:latin typeface="Comic Sans MS" pitchFamily="-96" charset="0"/>
                <a:ea typeface="ＭＳ Ｐゴシック" pitchFamily="-96" charset="-128"/>
                <a:cs typeface="Arial" charset="0"/>
              </a:rPr>
              <a:t>K</a:t>
            </a:r>
            <a:r>
              <a:rPr lang="en-US" sz="1400" smtClean="0">
                <a:solidFill>
                  <a:srgbClr val="000000"/>
                </a:solidFill>
                <a:latin typeface="Comic Sans MS" pitchFamily="-96" charset="0"/>
                <a:ea typeface="ＭＳ Ｐゴシック" pitchFamily="-96" charset="-128"/>
                <a:cs typeface="Arial" charset="0"/>
              </a:rPr>
              <a:t> = </a:t>
            </a:r>
            <a:r>
              <a:rPr lang="en-US" sz="1400" i="1" smtClean="0">
                <a:solidFill>
                  <a:srgbClr val="000000"/>
                </a:solidFill>
                <a:latin typeface="Comic Sans MS" pitchFamily="-96" charset="0"/>
                <a:ea typeface="ＭＳ Ｐゴシック" pitchFamily="-96" charset="-128"/>
                <a:cs typeface="Arial" charset="0"/>
              </a:rPr>
              <a:t>f</a:t>
            </a:r>
            <a:r>
              <a:rPr lang="en-US" sz="1400" smtClean="0">
                <a:solidFill>
                  <a:srgbClr val="000000"/>
                </a:solidFill>
                <a:latin typeface="Comic Sans MS" pitchFamily="-96" charset="0"/>
                <a:ea typeface="ＭＳ Ｐゴシック" pitchFamily="-96" charset="-128"/>
                <a:cs typeface="Arial" charset="0"/>
              </a:rPr>
              <a:t>(S, R</a:t>
            </a:r>
            <a:r>
              <a:rPr lang="en-US" sz="1400" baseline="-25000" smtClean="0">
                <a:solidFill>
                  <a:srgbClr val="000000"/>
                </a:solidFill>
                <a:latin typeface="Comic Sans MS" pitchFamily="-96" charset="0"/>
                <a:ea typeface="ＭＳ Ｐゴシック" pitchFamily="-96" charset="-128"/>
                <a:cs typeface="Arial" charset="0"/>
              </a:rPr>
              <a:t>client</a:t>
            </a:r>
            <a:r>
              <a:rPr lang="en-US" sz="1400" smtClean="0">
                <a:solidFill>
                  <a:srgbClr val="000000"/>
                </a:solidFill>
                <a:latin typeface="Comic Sans MS" pitchFamily="-96" charset="0"/>
                <a:ea typeface="ＭＳ Ｐゴシック" pitchFamily="-96" charset="-128"/>
                <a:cs typeface="Arial" charset="0"/>
              </a:rPr>
              <a:t>, R</a:t>
            </a:r>
            <a:r>
              <a:rPr lang="en-US" sz="1400" baseline="-25000" smtClean="0">
                <a:solidFill>
                  <a:srgbClr val="000000"/>
                </a:solidFill>
                <a:latin typeface="Comic Sans MS" pitchFamily="-96" charset="0"/>
                <a:ea typeface="ＭＳ Ｐゴシック" pitchFamily="-96" charset="-128"/>
                <a:cs typeface="Arial" charset="0"/>
              </a:rPr>
              <a:t>server</a:t>
            </a:r>
            <a:r>
              <a:rPr lang="en-US" sz="1400" smtClean="0">
                <a:solidFill>
                  <a:srgbClr val="000000"/>
                </a:solidFill>
                <a:latin typeface="Comic Sans MS" pitchFamily="-96" charset="0"/>
                <a:ea typeface="ＭＳ Ｐゴシック" pitchFamily="-96" charset="-128"/>
                <a:cs typeface="Arial" charset="0"/>
              </a:rPr>
              <a:t>)</a:t>
            </a:r>
          </a:p>
        </p:txBody>
      </p:sp>
      <p:sp>
        <p:nvSpPr>
          <p:cNvPr id="37" name="Rectangle 18"/>
          <p:cNvSpPr>
            <a:spLocks noChangeArrowheads="1"/>
          </p:cNvSpPr>
          <p:nvPr/>
        </p:nvSpPr>
        <p:spPr bwMode="auto">
          <a:xfrm>
            <a:off x="7008813" y="4038600"/>
            <a:ext cx="1906587"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0"/>
              </a:spcBef>
              <a:spcAft>
                <a:spcPct val="0"/>
              </a:spcAft>
            </a:pPr>
            <a:r>
              <a:rPr lang="en-US" sz="1400" smtClean="0">
                <a:solidFill>
                  <a:srgbClr val="000000"/>
                </a:solidFill>
                <a:latin typeface="Comic Sans MS" pitchFamily="-96" charset="0"/>
                <a:ea typeface="ＭＳ Ｐゴシック" pitchFamily="-96" charset="-128"/>
                <a:cs typeface="Arial" charset="0"/>
              </a:rPr>
              <a:t>Compute key </a:t>
            </a:r>
            <a:r>
              <a:rPr lang="en-US" sz="1400" i="1" smtClean="0">
                <a:solidFill>
                  <a:srgbClr val="000000"/>
                </a:solidFill>
                <a:latin typeface="Comic Sans MS" pitchFamily="-96" charset="0"/>
                <a:ea typeface="ＭＳ Ｐゴシック" pitchFamily="-96" charset="-128"/>
                <a:cs typeface="Arial" charset="0"/>
              </a:rPr>
              <a:t>K</a:t>
            </a:r>
            <a:endParaRPr lang="en-US" sz="1400" smtClean="0">
              <a:solidFill>
                <a:srgbClr val="000000"/>
              </a:solidFill>
              <a:latin typeface="Comic Sans MS" pitchFamily="-96" charset="0"/>
              <a:ea typeface="ＭＳ Ｐゴシック" pitchFamily="-96" charset="-128"/>
              <a:cs typeface="Arial" charset="0"/>
            </a:endParaRPr>
          </a:p>
          <a:p>
            <a:pPr algn="ctr" fontAlgn="base">
              <a:spcBef>
                <a:spcPct val="0"/>
              </a:spcBef>
              <a:spcAft>
                <a:spcPct val="0"/>
              </a:spcAft>
            </a:pPr>
            <a:r>
              <a:rPr lang="en-US" sz="1400" i="1" smtClean="0">
                <a:solidFill>
                  <a:srgbClr val="000000"/>
                </a:solidFill>
                <a:latin typeface="Comic Sans MS" pitchFamily="-96" charset="0"/>
                <a:ea typeface="ＭＳ Ｐゴシック" pitchFamily="-96" charset="-128"/>
                <a:cs typeface="Arial" charset="0"/>
              </a:rPr>
              <a:t>K</a:t>
            </a:r>
            <a:r>
              <a:rPr lang="en-US" sz="1400" smtClean="0">
                <a:solidFill>
                  <a:srgbClr val="000000"/>
                </a:solidFill>
                <a:latin typeface="Comic Sans MS" pitchFamily="-96" charset="0"/>
                <a:ea typeface="ＭＳ Ｐゴシック" pitchFamily="-96" charset="-128"/>
                <a:cs typeface="Arial" charset="0"/>
              </a:rPr>
              <a:t> = </a:t>
            </a:r>
            <a:r>
              <a:rPr lang="en-US" sz="1400" i="1" smtClean="0">
                <a:solidFill>
                  <a:srgbClr val="000000"/>
                </a:solidFill>
                <a:latin typeface="Comic Sans MS" pitchFamily="-96" charset="0"/>
                <a:ea typeface="ＭＳ Ｐゴシック" pitchFamily="-96" charset="-128"/>
                <a:cs typeface="Arial" charset="0"/>
              </a:rPr>
              <a:t>f</a:t>
            </a:r>
            <a:r>
              <a:rPr lang="en-US" sz="1400" smtClean="0">
                <a:solidFill>
                  <a:srgbClr val="000000"/>
                </a:solidFill>
                <a:latin typeface="Comic Sans MS" pitchFamily="-96" charset="0"/>
                <a:ea typeface="ＭＳ Ｐゴシック" pitchFamily="-96" charset="-128"/>
                <a:cs typeface="Arial" charset="0"/>
              </a:rPr>
              <a:t>(S, R</a:t>
            </a:r>
            <a:r>
              <a:rPr lang="en-US" sz="1400" baseline="-25000" smtClean="0">
                <a:solidFill>
                  <a:srgbClr val="000000"/>
                </a:solidFill>
                <a:latin typeface="Comic Sans MS" pitchFamily="-96" charset="0"/>
                <a:ea typeface="ＭＳ Ｐゴシック" pitchFamily="-96" charset="-128"/>
                <a:cs typeface="Arial" charset="0"/>
              </a:rPr>
              <a:t>client</a:t>
            </a:r>
            <a:r>
              <a:rPr lang="en-US" sz="1400" smtClean="0">
                <a:solidFill>
                  <a:srgbClr val="000000"/>
                </a:solidFill>
                <a:latin typeface="Comic Sans MS" pitchFamily="-96" charset="0"/>
                <a:ea typeface="ＭＳ Ｐゴシック" pitchFamily="-96" charset="-128"/>
                <a:cs typeface="Arial" charset="0"/>
              </a:rPr>
              <a:t>, R</a:t>
            </a:r>
            <a:r>
              <a:rPr lang="en-US" sz="1400" baseline="-25000" smtClean="0">
                <a:solidFill>
                  <a:srgbClr val="000000"/>
                </a:solidFill>
                <a:latin typeface="Comic Sans MS" pitchFamily="-96" charset="0"/>
                <a:ea typeface="ＭＳ Ｐゴシック" pitchFamily="-96" charset="-128"/>
                <a:cs typeface="Arial" charset="0"/>
              </a:rPr>
              <a:t>server</a:t>
            </a:r>
            <a:r>
              <a:rPr lang="en-US" sz="1400" smtClean="0">
                <a:solidFill>
                  <a:srgbClr val="000000"/>
                </a:solidFill>
                <a:latin typeface="Comic Sans MS" pitchFamily="-96" charset="0"/>
                <a:ea typeface="ＭＳ Ｐゴシック" pitchFamily="-96" charset="-128"/>
                <a:cs typeface="Arial" charset="0"/>
              </a:rPr>
              <a:t>)</a:t>
            </a:r>
          </a:p>
        </p:txBody>
      </p:sp>
      <p:sp>
        <p:nvSpPr>
          <p:cNvPr id="38" name="Text Box 19"/>
          <p:cNvSpPr txBox="1">
            <a:spLocks noChangeArrowheads="1"/>
          </p:cNvSpPr>
          <p:nvPr/>
        </p:nvSpPr>
        <p:spPr bwMode="auto">
          <a:xfrm>
            <a:off x="246063" y="4572000"/>
            <a:ext cx="1735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0"/>
              </a:spcBef>
              <a:spcAft>
                <a:spcPct val="0"/>
              </a:spcAft>
            </a:pPr>
            <a:r>
              <a:rPr lang="en-US" sz="1200" dirty="0" smtClean="0">
                <a:solidFill>
                  <a:srgbClr val="000000"/>
                </a:solidFill>
                <a:latin typeface="Comic Sans MS" pitchFamily="-96" charset="0"/>
                <a:ea typeface="ＭＳ Ｐゴシック" pitchFamily="-96" charset="-128"/>
                <a:cs typeface="Arial" charset="0"/>
              </a:rPr>
              <a:t>S = Premaster Secret</a:t>
            </a:r>
          </a:p>
          <a:p>
            <a:pPr algn="ctr" fontAlgn="base">
              <a:spcBef>
                <a:spcPct val="0"/>
              </a:spcBef>
              <a:spcAft>
                <a:spcPct val="0"/>
              </a:spcAft>
            </a:pPr>
            <a:r>
              <a:rPr lang="en-US" sz="1200" dirty="0" smtClean="0">
                <a:solidFill>
                  <a:srgbClr val="000000"/>
                </a:solidFill>
                <a:latin typeface="Comic Sans MS" pitchFamily="-96" charset="0"/>
                <a:ea typeface="ＭＳ Ｐゴシック" pitchFamily="-96" charset="-128"/>
                <a:cs typeface="Arial" charset="0"/>
              </a:rPr>
              <a:t>K = Master Secret</a:t>
            </a:r>
          </a:p>
        </p:txBody>
      </p:sp>
    </p:spTree>
    <p:extLst>
      <p:ext uri="{BB962C8B-B14F-4D97-AF65-F5344CB8AC3E}">
        <p14:creationId xmlns:p14="http://schemas.microsoft.com/office/powerpoint/2010/main" val="3465526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SSL: </a:t>
            </a:r>
            <a:r>
              <a:rPr lang="en-US" dirty="0" smtClean="0"/>
              <a:t>Phase 1 – Handshake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38</a:t>
            </a:fld>
            <a:endParaRPr lang="en-US"/>
          </a:p>
        </p:txBody>
      </p:sp>
      <p:sp>
        <p:nvSpPr>
          <p:cNvPr id="4" name="Content Placeholder 3"/>
          <p:cNvSpPr>
            <a:spLocks noGrp="1"/>
          </p:cNvSpPr>
          <p:nvPr>
            <p:ph sz="quarter" idx="1"/>
          </p:nvPr>
        </p:nvSpPr>
        <p:spPr>
          <a:xfrm>
            <a:off x="457200" y="1219200"/>
            <a:ext cx="4632681" cy="4937760"/>
          </a:xfrm>
        </p:spPr>
        <p:txBody>
          <a:bodyPr/>
          <a:lstStyle/>
          <a:p>
            <a:pPr>
              <a:lnSpc>
                <a:spcPct val="90000"/>
              </a:lnSpc>
            </a:pPr>
            <a:r>
              <a:rPr lang="en-US" dirty="0"/>
              <a:t>Bob establishes TCP connection to Alice</a:t>
            </a:r>
          </a:p>
          <a:p>
            <a:pPr>
              <a:lnSpc>
                <a:spcPct val="90000"/>
              </a:lnSpc>
            </a:pPr>
            <a:r>
              <a:rPr lang="en-US" dirty="0"/>
              <a:t>Authenticates Alice via CA signed certificate</a:t>
            </a:r>
          </a:p>
          <a:p>
            <a:pPr>
              <a:lnSpc>
                <a:spcPct val="90000"/>
              </a:lnSpc>
            </a:pPr>
            <a:r>
              <a:rPr lang="en-US" dirty="0"/>
              <a:t>Creates, encrypts (using Alice’s public key), sends master secret key to Alice</a:t>
            </a:r>
          </a:p>
          <a:p>
            <a:pPr lvl="1">
              <a:lnSpc>
                <a:spcPct val="90000"/>
              </a:lnSpc>
            </a:pPr>
            <a:r>
              <a:rPr lang="en-US" dirty="0"/>
              <a:t>nonce exchange not shown</a:t>
            </a:r>
          </a:p>
          <a:p>
            <a:endParaRPr lang="en-US" dirty="0"/>
          </a:p>
        </p:txBody>
      </p:sp>
      <p:pic>
        <p:nvPicPr>
          <p:cNvPr id="6" name="Picture 4" descr="Ali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15300" y="1184275"/>
            <a:ext cx="52705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Bo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95850" y="1157288"/>
            <a:ext cx="642937"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Line 6"/>
          <p:cNvSpPr>
            <a:spLocks noChangeShapeType="1"/>
          </p:cNvSpPr>
          <p:nvPr/>
        </p:nvSpPr>
        <p:spPr bwMode="auto">
          <a:xfrm>
            <a:off x="5180012" y="3409950"/>
            <a:ext cx="3165475" cy="3206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 name="Text Box 7"/>
          <p:cNvSpPr txBox="1">
            <a:spLocks noChangeArrowheads="1"/>
          </p:cNvSpPr>
          <p:nvPr/>
        </p:nvSpPr>
        <p:spPr bwMode="auto">
          <a:xfrm rot="356003">
            <a:off x="5891212" y="3255963"/>
            <a:ext cx="1311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r>
              <a:rPr lang="en-US" sz="2000">
                <a:latin typeface="Comic Sans MS" pitchFamily="66" charset="0"/>
              </a:rPr>
              <a:t>SSL hello</a:t>
            </a:r>
          </a:p>
        </p:txBody>
      </p:sp>
      <p:sp>
        <p:nvSpPr>
          <p:cNvPr id="10" name="Line 8"/>
          <p:cNvSpPr>
            <a:spLocks noChangeShapeType="1"/>
          </p:cNvSpPr>
          <p:nvPr/>
        </p:nvSpPr>
        <p:spPr bwMode="auto">
          <a:xfrm flipH="1">
            <a:off x="5164137" y="3943350"/>
            <a:ext cx="3165475" cy="520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 name="Text Box 9"/>
          <p:cNvSpPr txBox="1">
            <a:spLocks noChangeArrowheads="1"/>
          </p:cNvSpPr>
          <p:nvPr/>
        </p:nvSpPr>
        <p:spPr bwMode="auto">
          <a:xfrm rot="21024500">
            <a:off x="5965825" y="3848100"/>
            <a:ext cx="14859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r>
              <a:rPr lang="en-US" sz="2000">
                <a:latin typeface="Comic Sans MS" pitchFamily="66" charset="0"/>
              </a:rPr>
              <a:t>certificate</a:t>
            </a:r>
          </a:p>
        </p:txBody>
      </p:sp>
      <p:sp>
        <p:nvSpPr>
          <p:cNvPr id="12" name="Line 10"/>
          <p:cNvSpPr>
            <a:spLocks noChangeShapeType="1"/>
          </p:cNvSpPr>
          <p:nvPr/>
        </p:nvSpPr>
        <p:spPr bwMode="auto">
          <a:xfrm>
            <a:off x="5156200" y="5403850"/>
            <a:ext cx="2614612" cy="3016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 name="Text Box 11"/>
          <p:cNvSpPr txBox="1">
            <a:spLocks noChangeArrowheads="1"/>
          </p:cNvSpPr>
          <p:nvPr/>
        </p:nvSpPr>
        <p:spPr bwMode="auto">
          <a:xfrm rot="329687">
            <a:off x="6048375" y="5159375"/>
            <a:ext cx="11271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r>
              <a:rPr lang="en-US" sz="2000">
                <a:latin typeface="Comic Sans MS" pitchFamily="66" charset="0"/>
              </a:rPr>
              <a:t>K</a:t>
            </a:r>
            <a:r>
              <a:rPr lang="en-US" sz="2000" baseline="-25000">
                <a:latin typeface="Comic Sans MS" pitchFamily="66" charset="0"/>
              </a:rPr>
              <a:t>A</a:t>
            </a:r>
            <a:r>
              <a:rPr lang="en-US" sz="2000" baseline="30000">
                <a:latin typeface="Comic Sans MS" pitchFamily="66" charset="0"/>
              </a:rPr>
              <a:t>+</a:t>
            </a:r>
            <a:r>
              <a:rPr lang="en-US" sz="2000">
                <a:latin typeface="Comic Sans MS" pitchFamily="66" charset="0"/>
              </a:rPr>
              <a:t>(MS)</a:t>
            </a:r>
          </a:p>
        </p:txBody>
      </p:sp>
      <p:sp>
        <p:nvSpPr>
          <p:cNvPr id="14" name="Line 12"/>
          <p:cNvSpPr>
            <a:spLocks noChangeShapeType="1"/>
          </p:cNvSpPr>
          <p:nvPr/>
        </p:nvSpPr>
        <p:spPr bwMode="auto">
          <a:xfrm>
            <a:off x="5173662" y="1754188"/>
            <a:ext cx="3165475" cy="3206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 name="Line 13"/>
          <p:cNvSpPr>
            <a:spLocks noChangeShapeType="1"/>
          </p:cNvSpPr>
          <p:nvPr/>
        </p:nvSpPr>
        <p:spPr bwMode="auto">
          <a:xfrm flipH="1">
            <a:off x="5167312" y="1606550"/>
            <a:ext cx="7938" cy="43465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 name="Line 14"/>
          <p:cNvSpPr>
            <a:spLocks noChangeShapeType="1"/>
          </p:cNvSpPr>
          <p:nvPr/>
        </p:nvSpPr>
        <p:spPr bwMode="auto">
          <a:xfrm flipH="1">
            <a:off x="8323262" y="1697039"/>
            <a:ext cx="14288" cy="46275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 name="Text Box 15"/>
          <p:cNvSpPr txBox="1">
            <a:spLocks noChangeArrowheads="1"/>
          </p:cNvSpPr>
          <p:nvPr/>
        </p:nvSpPr>
        <p:spPr bwMode="auto">
          <a:xfrm rot="274593">
            <a:off x="6327775" y="1535113"/>
            <a:ext cx="11509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r>
              <a:rPr lang="en-US">
                <a:latin typeface="Comic Sans MS" pitchFamily="66" charset="0"/>
              </a:rPr>
              <a:t>TCP SYN</a:t>
            </a:r>
          </a:p>
        </p:txBody>
      </p:sp>
      <p:sp>
        <p:nvSpPr>
          <p:cNvPr id="18" name="Line 16"/>
          <p:cNvSpPr>
            <a:spLocks noChangeShapeType="1"/>
          </p:cNvSpPr>
          <p:nvPr/>
        </p:nvSpPr>
        <p:spPr bwMode="auto">
          <a:xfrm flipH="1">
            <a:off x="5173662" y="2192338"/>
            <a:ext cx="3165475" cy="520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 name="Text Box 17"/>
          <p:cNvSpPr txBox="1">
            <a:spLocks noChangeArrowheads="1"/>
          </p:cNvSpPr>
          <p:nvPr/>
        </p:nvSpPr>
        <p:spPr bwMode="auto">
          <a:xfrm rot="21038894">
            <a:off x="5543550" y="2203450"/>
            <a:ext cx="15954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r>
              <a:rPr lang="en-US">
                <a:latin typeface="Comic Sans MS" pitchFamily="66" charset="0"/>
              </a:rPr>
              <a:t>TCP SYNACK</a:t>
            </a:r>
          </a:p>
        </p:txBody>
      </p:sp>
      <p:sp>
        <p:nvSpPr>
          <p:cNvPr id="20" name="Line 18"/>
          <p:cNvSpPr>
            <a:spLocks noChangeShapeType="1"/>
          </p:cNvSpPr>
          <p:nvPr/>
        </p:nvSpPr>
        <p:spPr bwMode="auto">
          <a:xfrm>
            <a:off x="5157787" y="2860675"/>
            <a:ext cx="3165475" cy="3206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 name="Text Box 19"/>
          <p:cNvSpPr txBox="1">
            <a:spLocks noChangeArrowheads="1"/>
          </p:cNvSpPr>
          <p:nvPr/>
        </p:nvSpPr>
        <p:spPr bwMode="auto">
          <a:xfrm rot="265795">
            <a:off x="6656387" y="2747963"/>
            <a:ext cx="11096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r>
              <a:rPr lang="en-US">
                <a:latin typeface="Comic Sans MS" pitchFamily="66" charset="0"/>
              </a:rPr>
              <a:t>TCP ACK</a:t>
            </a:r>
          </a:p>
        </p:txBody>
      </p:sp>
      <p:sp>
        <p:nvSpPr>
          <p:cNvPr id="22" name="Text Box 20"/>
          <p:cNvSpPr txBox="1">
            <a:spLocks noChangeArrowheads="1"/>
          </p:cNvSpPr>
          <p:nvPr/>
        </p:nvSpPr>
        <p:spPr bwMode="auto">
          <a:xfrm>
            <a:off x="7827963" y="5343525"/>
            <a:ext cx="1163638" cy="825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r>
              <a:rPr lang="en-US" sz="1600">
                <a:latin typeface="Comic Sans MS" pitchFamily="66" charset="0"/>
              </a:rPr>
              <a:t>decrypt using K</a:t>
            </a:r>
            <a:r>
              <a:rPr lang="en-US" sz="1600" baseline="-25000">
                <a:latin typeface="Comic Sans MS" pitchFamily="66" charset="0"/>
              </a:rPr>
              <a:t>A</a:t>
            </a:r>
            <a:r>
              <a:rPr lang="en-US" sz="1600" baseline="30000">
                <a:latin typeface="Comic Sans MS" pitchFamily="66" charset="0"/>
              </a:rPr>
              <a:t>- </a:t>
            </a:r>
          </a:p>
          <a:p>
            <a:r>
              <a:rPr lang="en-US" sz="1600">
                <a:latin typeface="Comic Sans MS" pitchFamily="66" charset="0"/>
              </a:rPr>
              <a:t>to get MS</a:t>
            </a:r>
          </a:p>
        </p:txBody>
      </p:sp>
      <p:sp>
        <p:nvSpPr>
          <p:cNvPr id="23" name="Text Box 21"/>
          <p:cNvSpPr txBox="1">
            <a:spLocks noChangeArrowheads="1"/>
          </p:cNvSpPr>
          <p:nvPr/>
        </p:nvSpPr>
        <p:spPr bwMode="auto">
          <a:xfrm>
            <a:off x="4800600" y="4675188"/>
            <a:ext cx="906462" cy="1069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r>
              <a:rPr lang="en-US" sz="1600">
                <a:latin typeface="Comic Sans MS" pitchFamily="66" charset="0"/>
              </a:rPr>
              <a:t>create </a:t>
            </a:r>
          </a:p>
          <a:p>
            <a:r>
              <a:rPr lang="en-US" sz="1600">
                <a:latin typeface="Comic Sans MS" pitchFamily="66" charset="0"/>
              </a:rPr>
              <a:t>Master</a:t>
            </a:r>
          </a:p>
          <a:p>
            <a:r>
              <a:rPr lang="en-US" sz="1600">
                <a:latin typeface="Comic Sans MS" pitchFamily="66" charset="0"/>
              </a:rPr>
              <a:t>Secret </a:t>
            </a:r>
          </a:p>
          <a:p>
            <a:r>
              <a:rPr lang="en-US" sz="1600">
                <a:latin typeface="Comic Sans MS" pitchFamily="66" charset="0"/>
              </a:rPr>
              <a:t>(MS)</a:t>
            </a:r>
          </a:p>
        </p:txBody>
      </p:sp>
    </p:spTree>
    <p:extLst>
      <p:ext uri="{BB962C8B-B14F-4D97-AF65-F5344CB8AC3E}">
        <p14:creationId xmlns:p14="http://schemas.microsoft.com/office/powerpoint/2010/main" val="20827919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SSL: Phase </a:t>
            </a:r>
            <a:r>
              <a:rPr lang="en-US" dirty="0" smtClean="0"/>
              <a:t>2 </a:t>
            </a:r>
            <a:r>
              <a:rPr lang="en-US" dirty="0"/>
              <a:t>– Key Derivation</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39</a:t>
            </a:fld>
            <a:endParaRPr lang="en-US"/>
          </a:p>
        </p:txBody>
      </p:sp>
      <p:sp>
        <p:nvSpPr>
          <p:cNvPr id="4" name="Content Placeholder 3"/>
          <p:cNvSpPr>
            <a:spLocks noGrp="1"/>
          </p:cNvSpPr>
          <p:nvPr>
            <p:ph sz="quarter" idx="1"/>
          </p:nvPr>
        </p:nvSpPr>
        <p:spPr/>
        <p:txBody>
          <a:bodyPr/>
          <a:lstStyle/>
          <a:p>
            <a:r>
              <a:rPr lang="en-US" dirty="0"/>
              <a:t>Alice and Bob use shared secret (MS) to generate 4 keys:</a:t>
            </a:r>
          </a:p>
          <a:p>
            <a:pPr lvl="1"/>
            <a:r>
              <a:rPr lang="en-US" dirty="0"/>
              <a:t>E</a:t>
            </a:r>
            <a:r>
              <a:rPr lang="en-US" baseline="-25000" dirty="0"/>
              <a:t>BA</a:t>
            </a:r>
            <a:r>
              <a:rPr lang="en-US" dirty="0"/>
              <a:t>: Bob-&gt;Alice data encryption key</a:t>
            </a:r>
          </a:p>
          <a:p>
            <a:pPr lvl="1"/>
            <a:r>
              <a:rPr lang="en-US" dirty="0"/>
              <a:t>E</a:t>
            </a:r>
            <a:r>
              <a:rPr lang="en-US" baseline="-25000" dirty="0"/>
              <a:t>AB</a:t>
            </a:r>
            <a:r>
              <a:rPr lang="en-US" dirty="0"/>
              <a:t>: Alice-&gt;Bob data encryption key</a:t>
            </a:r>
          </a:p>
          <a:p>
            <a:pPr lvl="1"/>
            <a:r>
              <a:rPr lang="en-US" dirty="0"/>
              <a:t>M</a:t>
            </a:r>
            <a:r>
              <a:rPr lang="en-US" baseline="-25000" dirty="0"/>
              <a:t>BA</a:t>
            </a:r>
            <a:r>
              <a:rPr lang="en-US" dirty="0"/>
              <a:t>: Bob-&gt;Alice MAC key</a:t>
            </a:r>
          </a:p>
          <a:p>
            <a:pPr lvl="1"/>
            <a:r>
              <a:rPr lang="en-US" dirty="0"/>
              <a:t>M</a:t>
            </a:r>
            <a:r>
              <a:rPr lang="en-US" baseline="-25000" dirty="0"/>
              <a:t>AB</a:t>
            </a:r>
            <a:r>
              <a:rPr lang="en-US" dirty="0"/>
              <a:t>: Alice-&gt;Bob MAC key</a:t>
            </a:r>
          </a:p>
          <a:p>
            <a:r>
              <a:rPr lang="en-US" dirty="0"/>
              <a:t>Encryption and MAC algorithms negotiable between </a:t>
            </a:r>
            <a:r>
              <a:rPr lang="en-US" dirty="0" smtClean="0"/>
              <a:t>Bob and Alice</a:t>
            </a:r>
            <a:endParaRPr lang="en-US" dirty="0"/>
          </a:p>
          <a:p>
            <a:r>
              <a:rPr lang="en-US" dirty="0"/>
              <a:t>Why 4 keys?</a:t>
            </a:r>
          </a:p>
          <a:p>
            <a:pPr lvl="1"/>
            <a:r>
              <a:rPr lang="en-US" sz="2000" dirty="0"/>
              <a:t>One key for A -&gt; B confidentiality</a:t>
            </a:r>
          </a:p>
          <a:p>
            <a:pPr lvl="1"/>
            <a:r>
              <a:rPr lang="en-US" sz="2000" dirty="0"/>
              <a:t>One for A -&gt; B authentication/integrity</a:t>
            </a:r>
          </a:p>
          <a:p>
            <a:endParaRPr lang="en-US" dirty="0"/>
          </a:p>
        </p:txBody>
      </p:sp>
    </p:spTree>
    <p:extLst>
      <p:ext uri="{BB962C8B-B14F-4D97-AF65-F5344CB8AC3E}">
        <p14:creationId xmlns:p14="http://schemas.microsoft.com/office/powerpoint/2010/main" val="2082791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At </a:t>
            </a:r>
            <a:r>
              <a:rPr lang="en-US" dirty="0" smtClean="0"/>
              <a:t>What Layer Should We Implement Security Services</a:t>
            </a:r>
            <a:r>
              <a:rPr lang="en-US" dirty="0"/>
              <a:t>?</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
        <p:nvSpPr>
          <p:cNvPr id="4" name="Content Placeholder 3"/>
          <p:cNvSpPr>
            <a:spLocks noGrp="1"/>
          </p:cNvSpPr>
          <p:nvPr>
            <p:ph sz="quarter" idx="1"/>
          </p:nvPr>
        </p:nvSpPr>
        <p:spPr/>
        <p:txBody>
          <a:bodyPr>
            <a:normAutofit lnSpcReduction="10000"/>
          </a:bodyPr>
          <a:lstStyle/>
          <a:p>
            <a:r>
              <a:rPr lang="en-US" dirty="0"/>
              <a:t>Layers</a:t>
            </a:r>
          </a:p>
          <a:p>
            <a:pPr lvl="1"/>
            <a:r>
              <a:rPr lang="en-US" dirty="0"/>
              <a:t>SSL/TLS is said to be implemented at layer 4</a:t>
            </a:r>
          </a:p>
          <a:p>
            <a:pPr lvl="1"/>
            <a:r>
              <a:rPr lang="en-US" dirty="0" err="1"/>
              <a:t>IPSec</a:t>
            </a:r>
            <a:r>
              <a:rPr lang="en-US" dirty="0"/>
              <a:t> is said to be implemented at layer 3</a:t>
            </a:r>
          </a:p>
          <a:p>
            <a:r>
              <a:rPr lang="en-US" dirty="0"/>
              <a:t>Implications</a:t>
            </a:r>
          </a:p>
          <a:p>
            <a:pPr lvl="1"/>
            <a:r>
              <a:rPr lang="en-US" dirty="0"/>
              <a:t>Most OSs implement the IP stack up to layer 4 (including TCP)</a:t>
            </a:r>
          </a:p>
          <a:p>
            <a:pPr lvl="1"/>
            <a:r>
              <a:rPr lang="en-US" dirty="0"/>
              <a:t>SSL’s philosophy is that the OS need not be changed</a:t>
            </a:r>
          </a:p>
          <a:p>
            <a:pPr lvl="2"/>
            <a:r>
              <a:rPr lang="en-US" dirty="0"/>
              <a:t>Simply create a superset of the API to TCP</a:t>
            </a:r>
          </a:p>
          <a:p>
            <a:pPr lvl="2"/>
            <a:r>
              <a:rPr lang="en-US" dirty="0"/>
              <a:t>Modifying applications to use SSL requires minimal effort</a:t>
            </a:r>
          </a:p>
          <a:p>
            <a:pPr lvl="2"/>
            <a:r>
              <a:rPr lang="en-US" dirty="0"/>
              <a:t>Transport layer security is really above the transport layer</a:t>
            </a:r>
          </a:p>
          <a:p>
            <a:pPr lvl="1"/>
            <a:r>
              <a:rPr lang="en-US" dirty="0"/>
              <a:t>IPsec’s philosophy</a:t>
            </a:r>
          </a:p>
          <a:p>
            <a:pPr lvl="2"/>
            <a:r>
              <a:rPr lang="en-US" dirty="0"/>
              <a:t>If the OS implements security, all applications are automatically protected</a:t>
            </a:r>
          </a:p>
          <a:p>
            <a:pPr lvl="2"/>
            <a:r>
              <a:rPr lang="en-US" dirty="0"/>
              <a:t>No applications need be modified</a:t>
            </a:r>
          </a:p>
          <a:p>
            <a:endParaRPr lang="en-US" dirty="0"/>
          </a:p>
        </p:txBody>
      </p:sp>
    </p:spTree>
    <p:extLst>
      <p:ext uri="{BB962C8B-B14F-4D97-AF65-F5344CB8AC3E}">
        <p14:creationId xmlns:p14="http://schemas.microsoft.com/office/powerpoint/2010/main" val="2676965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500"/>
                                        <p:tgtEl>
                                          <p:spTgt spid="4">
                                            <p:txEl>
                                              <p:pRg st="3" end="3"/>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4" end="4"/>
                                            </p:txEl>
                                          </p:spTgt>
                                        </p:tgtEl>
                                        <p:attrNameLst>
                                          <p:attrName>style.visibility</p:attrName>
                                        </p:attrNameLst>
                                      </p:cBhvr>
                                      <p:to>
                                        <p:strVal val="visible"/>
                                      </p:to>
                                    </p:set>
                                    <p:animEffect transition="in" filter="fade">
                                      <p:cBhvr>
                                        <p:cTn id="10" dur="500"/>
                                        <p:tgtEl>
                                          <p:spTgt spid="4">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Effect transition="in" filter="fade">
                                      <p:cBhvr>
                                        <p:cTn id="15" dur="500"/>
                                        <p:tgtEl>
                                          <p:spTgt spid="4">
                                            <p:txEl>
                                              <p:pRg st="5" end="5"/>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6" end="6"/>
                                            </p:txEl>
                                          </p:spTgt>
                                        </p:tgtEl>
                                        <p:attrNameLst>
                                          <p:attrName>style.visibility</p:attrName>
                                        </p:attrNameLst>
                                      </p:cBhvr>
                                      <p:to>
                                        <p:strVal val="visible"/>
                                      </p:to>
                                    </p:set>
                                    <p:animEffect transition="in" filter="fade">
                                      <p:cBhvr>
                                        <p:cTn id="18" dur="500"/>
                                        <p:tgtEl>
                                          <p:spTgt spid="4">
                                            <p:txEl>
                                              <p:pRg st="6" end="6"/>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animEffect transition="in" filter="fade">
                                      <p:cBhvr>
                                        <p:cTn id="21" dur="500"/>
                                        <p:tgtEl>
                                          <p:spTgt spid="4">
                                            <p:txEl>
                                              <p:pRg st="7" end="7"/>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8" end="8"/>
                                            </p:txEl>
                                          </p:spTgt>
                                        </p:tgtEl>
                                        <p:attrNameLst>
                                          <p:attrName>style.visibility</p:attrName>
                                        </p:attrNameLst>
                                      </p:cBhvr>
                                      <p:to>
                                        <p:strVal val="visible"/>
                                      </p:to>
                                    </p:set>
                                    <p:animEffect transition="in" filter="fade">
                                      <p:cBhvr>
                                        <p:cTn id="24" dur="500"/>
                                        <p:tgtEl>
                                          <p:spTgt spid="4">
                                            <p:txEl>
                                              <p:pRg st="8" end="8"/>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
                                            <p:txEl>
                                              <p:pRg st="9" end="9"/>
                                            </p:txEl>
                                          </p:spTgt>
                                        </p:tgtEl>
                                        <p:attrNameLst>
                                          <p:attrName>style.visibility</p:attrName>
                                        </p:attrNameLst>
                                      </p:cBhvr>
                                      <p:to>
                                        <p:strVal val="visible"/>
                                      </p:to>
                                    </p:set>
                                    <p:animEffect transition="in" filter="fade">
                                      <p:cBhvr>
                                        <p:cTn id="29" dur="500"/>
                                        <p:tgtEl>
                                          <p:spTgt spid="4">
                                            <p:txEl>
                                              <p:pRg st="9" end="9"/>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
                                            <p:txEl>
                                              <p:pRg st="10" end="10"/>
                                            </p:txEl>
                                          </p:spTgt>
                                        </p:tgtEl>
                                        <p:attrNameLst>
                                          <p:attrName>style.visibility</p:attrName>
                                        </p:attrNameLst>
                                      </p:cBhvr>
                                      <p:to>
                                        <p:strVal val="visible"/>
                                      </p:to>
                                    </p:set>
                                    <p:animEffect transition="in" filter="fade">
                                      <p:cBhvr>
                                        <p:cTn id="32" dur="500"/>
                                        <p:tgtEl>
                                          <p:spTgt spid="4">
                                            <p:txEl>
                                              <p:pRg st="10" end="10"/>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animEffect transition="in" filter="fade">
                                      <p:cBhvr>
                                        <p:cTn id="35"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SSL: Phase </a:t>
            </a:r>
            <a:r>
              <a:rPr lang="en-US" dirty="0" smtClean="0"/>
              <a:t>3 </a:t>
            </a:r>
            <a:r>
              <a:rPr lang="en-US" dirty="0"/>
              <a:t>– Data </a:t>
            </a:r>
            <a:r>
              <a:rPr lang="en-US" dirty="0" smtClean="0"/>
              <a:t>Transfer</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40</a:t>
            </a:fld>
            <a:endParaRPr lang="en-US"/>
          </a:p>
        </p:txBody>
      </p:sp>
      <p:sp>
        <p:nvSpPr>
          <p:cNvPr id="4" name="Content Placeholder 3"/>
          <p:cNvSpPr>
            <a:spLocks noGrp="1"/>
          </p:cNvSpPr>
          <p:nvPr>
            <p:ph sz="quarter" idx="1"/>
          </p:nvPr>
        </p:nvSpPr>
        <p:spPr/>
        <p:txBody>
          <a:bodyPr/>
          <a:lstStyle/>
          <a:p>
            <a:endParaRPr lang="en-US" dirty="0"/>
          </a:p>
        </p:txBody>
      </p:sp>
      <p:pic>
        <p:nvPicPr>
          <p:cNvPr id="68" name="Picture 4" descr="Bo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59375" y="1209675"/>
            <a:ext cx="642938"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 name="Line 5"/>
          <p:cNvSpPr>
            <a:spLocks noChangeShapeType="1"/>
          </p:cNvSpPr>
          <p:nvPr/>
        </p:nvSpPr>
        <p:spPr bwMode="auto">
          <a:xfrm>
            <a:off x="8802688" y="2978150"/>
            <a:ext cx="11112" cy="3048000"/>
          </a:xfrm>
          <a:prstGeom prst="line">
            <a:avLst/>
          </a:prstGeom>
          <a:noFill/>
          <a:ln w="9525">
            <a:solidFill>
              <a:sysClr val="windowText" lastClr="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grpSp>
        <p:nvGrpSpPr>
          <p:cNvPr id="70" name="Group 6"/>
          <p:cNvGrpSpPr>
            <a:grpSpLocks/>
          </p:cNvGrpSpPr>
          <p:nvPr/>
        </p:nvGrpSpPr>
        <p:grpSpPr bwMode="auto">
          <a:xfrm>
            <a:off x="5349875" y="2563813"/>
            <a:ext cx="754063" cy="725487"/>
            <a:chOff x="694" y="2457"/>
            <a:chExt cx="475" cy="457"/>
          </a:xfrm>
        </p:grpSpPr>
        <p:sp>
          <p:nvSpPr>
            <p:cNvPr id="71" name="Rectangle 7"/>
            <p:cNvSpPr>
              <a:spLocks noChangeArrowheads="1"/>
            </p:cNvSpPr>
            <p:nvPr/>
          </p:nvSpPr>
          <p:spPr bwMode="auto">
            <a:xfrm>
              <a:off x="694" y="2631"/>
              <a:ext cx="475" cy="283"/>
            </a:xfrm>
            <a:prstGeom prst="rect">
              <a:avLst/>
            </a:prstGeom>
            <a:solidFill>
              <a:sysClr val="window" lastClr="FFFFFF"/>
            </a:solidFill>
            <a:ln w="9525">
              <a:solidFill>
                <a:sysClr val="windowText" lastClr="000000"/>
              </a:solidFill>
              <a:miter lim="800000"/>
              <a:headEnd/>
              <a:tailEnd/>
            </a:ln>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72" name="Text Box 8"/>
            <p:cNvSpPr txBox="1">
              <a:spLocks noChangeArrowheads="1"/>
            </p:cNvSpPr>
            <p:nvPr/>
          </p:nvSpPr>
          <p:spPr bwMode="auto">
            <a:xfrm>
              <a:off x="754" y="2657"/>
              <a:ext cx="3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prstClr val="black"/>
                  </a:solidFill>
                  <a:effectLst/>
                  <a:uLnTx/>
                  <a:uFillTx/>
                  <a:latin typeface="Comic Sans MS" pitchFamily="66" charset="0"/>
                  <a:ea typeface="ＭＳ Ｐゴシック" pitchFamily="34" charset="-128"/>
                </a:rPr>
                <a:t>H( )</a:t>
              </a:r>
            </a:p>
          </p:txBody>
        </p:sp>
        <p:sp>
          <p:nvSpPr>
            <p:cNvPr id="73" name="Text Box 9"/>
            <p:cNvSpPr txBox="1">
              <a:spLocks noChangeArrowheads="1"/>
            </p:cNvSpPr>
            <p:nvPr/>
          </p:nvSpPr>
          <p:spPr bwMode="auto">
            <a:xfrm>
              <a:off x="907" y="2457"/>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4000" b="0" i="0" u="none" strike="noStrike" kern="0" cap="none" spc="0" normalizeH="0" baseline="0" noProof="0" smtClean="0">
                  <a:ln>
                    <a:noFill/>
                  </a:ln>
                  <a:solidFill>
                    <a:prstClr val="black"/>
                  </a:solidFill>
                  <a:effectLst/>
                  <a:uLnTx/>
                  <a:uFillTx/>
                  <a:latin typeface="Times New Roman" pitchFamily="18" charset="0"/>
                  <a:ea typeface="ＭＳ Ｐゴシック" pitchFamily="34" charset="-128"/>
                </a:rPr>
                <a:t>.</a:t>
              </a:r>
            </a:p>
          </p:txBody>
        </p:sp>
      </p:grpSp>
      <p:sp>
        <p:nvSpPr>
          <p:cNvPr id="74" name="Text Box 10"/>
          <p:cNvSpPr txBox="1">
            <a:spLocks noChangeArrowheads="1"/>
          </p:cNvSpPr>
          <p:nvPr/>
        </p:nvSpPr>
        <p:spPr bwMode="auto">
          <a:xfrm>
            <a:off x="6215063" y="2409825"/>
            <a:ext cx="6683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fontAlgn="base">
              <a:spcBef>
                <a:spcPct val="0"/>
              </a:spcBef>
              <a:spcAft>
                <a:spcPct val="0"/>
              </a:spcAft>
            </a:pPr>
            <a:r>
              <a:rPr lang="en-US" smtClean="0">
                <a:solidFill>
                  <a:prstClr val="black"/>
                </a:solidFill>
                <a:latin typeface="Comic Sans MS" pitchFamily="66" charset="0"/>
              </a:rPr>
              <a:t>M</a:t>
            </a:r>
            <a:r>
              <a:rPr lang="en-US" sz="2400" baseline="-25000" smtClean="0">
                <a:solidFill>
                  <a:prstClr val="black"/>
                </a:solidFill>
                <a:latin typeface="Comic Sans MS" pitchFamily="66" charset="0"/>
              </a:rPr>
              <a:t>AB</a:t>
            </a:r>
            <a:endParaRPr lang="en-US" smtClean="0">
              <a:solidFill>
                <a:prstClr val="black"/>
              </a:solidFill>
              <a:latin typeface="Comic Sans MS" pitchFamily="66" charset="0"/>
            </a:endParaRPr>
          </a:p>
        </p:txBody>
      </p:sp>
      <p:pic>
        <p:nvPicPr>
          <p:cNvPr id="75" name="Picture 11" descr="BS00768_[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flipV="1">
            <a:off x="6276975" y="2797175"/>
            <a:ext cx="400050"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 name="Text Box 12"/>
          <p:cNvSpPr txBox="1">
            <a:spLocks noChangeArrowheads="1"/>
          </p:cNvSpPr>
          <p:nvPr/>
        </p:nvSpPr>
        <p:spPr bwMode="auto">
          <a:xfrm>
            <a:off x="3390900" y="1846263"/>
            <a:ext cx="1812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fontAlgn="base">
              <a:spcBef>
                <a:spcPct val="0"/>
              </a:spcBef>
              <a:spcAft>
                <a:spcPct val="0"/>
              </a:spcAft>
            </a:pPr>
            <a:r>
              <a:rPr lang="en-US" sz="1600" smtClean="0">
                <a:solidFill>
                  <a:prstClr val="black"/>
                </a:solidFill>
                <a:latin typeface="Comic Sans MS" pitchFamily="66" charset="0"/>
              </a:rPr>
              <a:t>b</a:t>
            </a:r>
            <a:r>
              <a:rPr lang="en-US" sz="1600" baseline="-25000" smtClean="0">
                <a:solidFill>
                  <a:prstClr val="black"/>
                </a:solidFill>
                <a:latin typeface="Comic Sans MS" pitchFamily="66" charset="0"/>
              </a:rPr>
              <a:t>1</a:t>
            </a:r>
            <a:r>
              <a:rPr lang="en-US" sz="1600" smtClean="0">
                <a:solidFill>
                  <a:prstClr val="black"/>
                </a:solidFill>
                <a:latin typeface="Comic Sans MS" pitchFamily="66" charset="0"/>
              </a:rPr>
              <a:t>b</a:t>
            </a:r>
            <a:r>
              <a:rPr lang="en-US" sz="1600" baseline="-25000" smtClean="0">
                <a:solidFill>
                  <a:prstClr val="black"/>
                </a:solidFill>
                <a:latin typeface="Comic Sans MS" pitchFamily="66" charset="0"/>
              </a:rPr>
              <a:t>2</a:t>
            </a:r>
            <a:r>
              <a:rPr lang="en-US" sz="1600" smtClean="0">
                <a:solidFill>
                  <a:prstClr val="black"/>
                </a:solidFill>
                <a:latin typeface="Comic Sans MS" pitchFamily="66" charset="0"/>
              </a:rPr>
              <a:t>b</a:t>
            </a:r>
            <a:r>
              <a:rPr lang="en-US" sz="1600" baseline="-25000" smtClean="0">
                <a:solidFill>
                  <a:prstClr val="black"/>
                </a:solidFill>
                <a:latin typeface="Comic Sans MS" pitchFamily="66" charset="0"/>
              </a:rPr>
              <a:t>3</a:t>
            </a:r>
            <a:r>
              <a:rPr lang="en-US" sz="1600" smtClean="0">
                <a:solidFill>
                  <a:prstClr val="black"/>
                </a:solidFill>
                <a:latin typeface="Comic Sans MS" pitchFamily="66" charset="0"/>
              </a:rPr>
              <a:t> … b</a:t>
            </a:r>
            <a:r>
              <a:rPr lang="en-US" sz="1600" baseline="-25000" smtClean="0">
                <a:solidFill>
                  <a:prstClr val="black"/>
                </a:solidFill>
                <a:latin typeface="Comic Sans MS" pitchFamily="66" charset="0"/>
              </a:rPr>
              <a:t>n</a:t>
            </a:r>
          </a:p>
        </p:txBody>
      </p:sp>
      <p:sp>
        <p:nvSpPr>
          <p:cNvPr id="77" name="Rectangle 13"/>
          <p:cNvSpPr>
            <a:spLocks noChangeArrowheads="1"/>
          </p:cNvSpPr>
          <p:nvPr/>
        </p:nvSpPr>
        <p:spPr bwMode="auto">
          <a:xfrm>
            <a:off x="3633788" y="2487613"/>
            <a:ext cx="1266825" cy="328612"/>
          </a:xfrm>
          <a:prstGeom prst="rect">
            <a:avLst/>
          </a:prstGeom>
          <a:solidFill>
            <a:srgbClr val="D34817"/>
          </a:solidFill>
          <a:ln w="9525">
            <a:solidFill>
              <a:sysClr val="windowText" lastClr="000000"/>
            </a:solidFill>
            <a:miter lim="800000"/>
            <a:headEnd/>
            <a:tailEnd/>
          </a:ln>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78" name="Text Box 14"/>
          <p:cNvSpPr txBox="1">
            <a:spLocks noChangeArrowheads="1"/>
          </p:cNvSpPr>
          <p:nvPr/>
        </p:nvSpPr>
        <p:spPr bwMode="auto">
          <a:xfrm>
            <a:off x="3649663" y="2466975"/>
            <a:ext cx="12747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fontAlgn="base">
              <a:spcBef>
                <a:spcPct val="0"/>
              </a:spcBef>
              <a:spcAft>
                <a:spcPct val="0"/>
              </a:spcAft>
            </a:pPr>
            <a:r>
              <a:rPr lang="en-US" sz="1600" smtClean="0">
                <a:solidFill>
                  <a:prstClr val="black"/>
                </a:solidFill>
                <a:latin typeface="Comic Sans MS" pitchFamily="66" charset="0"/>
              </a:rPr>
              <a:t>d</a:t>
            </a:r>
            <a:endParaRPr lang="en-US" sz="1600" baseline="-25000" smtClean="0">
              <a:solidFill>
                <a:prstClr val="black"/>
              </a:solidFill>
              <a:latin typeface="Comic Sans MS" pitchFamily="66" charset="0"/>
            </a:endParaRPr>
          </a:p>
        </p:txBody>
      </p:sp>
      <p:sp>
        <p:nvSpPr>
          <p:cNvPr id="79" name="Line 15"/>
          <p:cNvSpPr>
            <a:spLocks noChangeShapeType="1"/>
          </p:cNvSpPr>
          <p:nvPr/>
        </p:nvSpPr>
        <p:spPr bwMode="auto">
          <a:xfrm flipH="1">
            <a:off x="6140450" y="3063875"/>
            <a:ext cx="293688" cy="0"/>
          </a:xfrm>
          <a:prstGeom prst="line">
            <a:avLst/>
          </a:prstGeom>
          <a:noFill/>
          <a:ln w="9525">
            <a:solidFill>
              <a:sysClr val="windowText" lastClr="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80" name="Freeform 16"/>
          <p:cNvSpPr>
            <a:spLocks/>
          </p:cNvSpPr>
          <p:nvPr/>
        </p:nvSpPr>
        <p:spPr bwMode="auto">
          <a:xfrm>
            <a:off x="4921250" y="2641600"/>
            <a:ext cx="809625" cy="176213"/>
          </a:xfrm>
          <a:custGeom>
            <a:avLst/>
            <a:gdLst>
              <a:gd name="T0" fmla="*/ 0 w 510"/>
              <a:gd name="T1" fmla="*/ 0 h 111"/>
              <a:gd name="T2" fmla="*/ 2147483647 w 510"/>
              <a:gd name="T3" fmla="*/ 0 h 111"/>
              <a:gd name="T4" fmla="*/ 2147483647 w 510"/>
              <a:gd name="T5" fmla="*/ 2147483647 h 111"/>
              <a:gd name="T6" fmla="*/ 0 60000 65536"/>
              <a:gd name="T7" fmla="*/ 0 60000 65536"/>
              <a:gd name="T8" fmla="*/ 0 60000 65536"/>
              <a:gd name="T9" fmla="*/ 0 w 510"/>
              <a:gd name="T10" fmla="*/ 0 h 111"/>
              <a:gd name="T11" fmla="*/ 510 w 510"/>
              <a:gd name="T12" fmla="*/ 111 h 111"/>
            </a:gdLst>
            <a:ahLst/>
            <a:cxnLst>
              <a:cxn ang="T6">
                <a:pos x="T0" y="T1"/>
              </a:cxn>
              <a:cxn ang="T7">
                <a:pos x="T2" y="T3"/>
              </a:cxn>
              <a:cxn ang="T8">
                <a:pos x="T4" y="T5"/>
              </a:cxn>
            </a:cxnLst>
            <a:rect l="T9" t="T10" r="T11" b="T12"/>
            <a:pathLst>
              <a:path w="510" h="111">
                <a:moveTo>
                  <a:pt x="0" y="0"/>
                </a:moveTo>
                <a:lnTo>
                  <a:pt x="510" y="0"/>
                </a:lnTo>
                <a:lnTo>
                  <a:pt x="510" y="111"/>
                </a:lnTo>
              </a:path>
            </a:pathLst>
          </a:custGeom>
          <a:noFill/>
          <a:ln w="9525">
            <a:solidFill>
              <a:sysClr val="windowText" lastClr="000000"/>
            </a:solidFill>
            <a:prstDash val="dash"/>
            <a:round/>
            <a:headEnd/>
            <a:tailEnd type="triangle" w="med" len="med"/>
          </a:ln>
          <a:extLst>
            <a:ext uri="{909E8E84-426E-40DD-AFC4-6F175D3DCCD1}">
              <a14:hiddenFill xmlns:a14="http://schemas.microsoft.com/office/drawing/2010/main">
                <a:solidFill>
                  <a:srgbClr val="FFFFFF"/>
                </a:solidFill>
              </a14:hiddenFill>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grpSp>
        <p:nvGrpSpPr>
          <p:cNvPr id="81" name="Group 17"/>
          <p:cNvGrpSpPr>
            <a:grpSpLocks/>
          </p:cNvGrpSpPr>
          <p:nvPr/>
        </p:nvGrpSpPr>
        <p:grpSpPr bwMode="auto">
          <a:xfrm>
            <a:off x="3646488" y="3522663"/>
            <a:ext cx="1879600" cy="336550"/>
            <a:chOff x="3583" y="2534"/>
            <a:chExt cx="1184" cy="212"/>
          </a:xfrm>
        </p:grpSpPr>
        <p:sp>
          <p:nvSpPr>
            <p:cNvPr id="82" name="Rectangle 18"/>
            <p:cNvSpPr>
              <a:spLocks noChangeArrowheads="1"/>
            </p:cNvSpPr>
            <p:nvPr/>
          </p:nvSpPr>
          <p:spPr bwMode="auto">
            <a:xfrm>
              <a:off x="3583" y="2537"/>
              <a:ext cx="1149" cy="207"/>
            </a:xfrm>
            <a:prstGeom prst="rect">
              <a:avLst/>
            </a:prstGeom>
            <a:solidFill>
              <a:srgbClr val="D34817"/>
            </a:solidFill>
            <a:ln w="9525">
              <a:solidFill>
                <a:sysClr val="windowText" lastClr="000000"/>
              </a:solidFill>
              <a:miter lim="800000"/>
              <a:headEnd/>
              <a:tailEnd/>
            </a:ln>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83" name="Text Box 19"/>
            <p:cNvSpPr txBox="1">
              <a:spLocks noChangeArrowheads="1"/>
            </p:cNvSpPr>
            <p:nvPr/>
          </p:nvSpPr>
          <p:spPr bwMode="auto">
            <a:xfrm>
              <a:off x="3587" y="2534"/>
              <a:ext cx="80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600" b="0" i="0" u="none" strike="noStrike" kern="0" cap="none" spc="0" normalizeH="0" baseline="0" noProof="0" smtClean="0">
                  <a:ln>
                    <a:noFill/>
                  </a:ln>
                  <a:solidFill>
                    <a:prstClr val="black"/>
                  </a:solidFill>
                  <a:effectLst/>
                  <a:uLnTx/>
                  <a:uFillTx/>
                  <a:latin typeface="Comic Sans MS" pitchFamily="66" charset="0"/>
                  <a:ea typeface="ＭＳ Ｐゴシック" pitchFamily="34" charset="-128"/>
                </a:rPr>
                <a:t>d</a:t>
              </a:r>
              <a:endParaRPr kumimoji="0" lang="en-US" sz="1600" b="0" i="0" u="none" strike="noStrike" kern="0" cap="none" spc="0" normalizeH="0" baseline="-25000" noProof="0" smtClean="0">
                <a:ln>
                  <a:noFill/>
                </a:ln>
                <a:solidFill>
                  <a:prstClr val="black"/>
                </a:solidFill>
                <a:effectLst/>
                <a:uLnTx/>
                <a:uFillTx/>
                <a:latin typeface="Comic Sans MS" pitchFamily="66" charset="0"/>
                <a:ea typeface="ＭＳ Ｐゴシック" pitchFamily="34" charset="-128"/>
              </a:endParaRPr>
            </a:p>
          </p:txBody>
        </p:sp>
        <p:sp>
          <p:nvSpPr>
            <p:cNvPr id="84" name="Line 20"/>
            <p:cNvSpPr>
              <a:spLocks noChangeShapeType="1"/>
            </p:cNvSpPr>
            <p:nvPr/>
          </p:nvSpPr>
          <p:spPr bwMode="auto">
            <a:xfrm>
              <a:off x="4361" y="2535"/>
              <a:ext cx="1" cy="209"/>
            </a:xfrm>
            <a:prstGeom prst="line">
              <a:avLst/>
            </a:prstGeom>
            <a:noFill/>
            <a:ln w="9525">
              <a:solidFill>
                <a:sysClr val="windowText" lastClr="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85" name="Rectangle 21"/>
            <p:cNvSpPr>
              <a:spLocks noChangeArrowheads="1"/>
            </p:cNvSpPr>
            <p:nvPr/>
          </p:nvSpPr>
          <p:spPr bwMode="auto">
            <a:xfrm>
              <a:off x="4365" y="2542"/>
              <a:ext cx="365" cy="199"/>
            </a:xfrm>
            <a:prstGeom prst="rect">
              <a:avLst/>
            </a:prstGeom>
            <a:solidFill>
              <a:srgbClr val="9B2D1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86" name="Text Box 22"/>
            <p:cNvSpPr txBox="1">
              <a:spLocks noChangeArrowheads="1"/>
            </p:cNvSpPr>
            <p:nvPr/>
          </p:nvSpPr>
          <p:spPr bwMode="auto">
            <a:xfrm>
              <a:off x="4264" y="2534"/>
              <a:ext cx="50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600" b="0" i="0" u="none" strike="noStrike" kern="0" cap="none" spc="0" normalizeH="0" baseline="0" noProof="0" smtClean="0">
                  <a:ln>
                    <a:noFill/>
                  </a:ln>
                  <a:solidFill>
                    <a:prstClr val="white"/>
                  </a:solidFill>
                  <a:effectLst/>
                  <a:uLnTx/>
                  <a:uFillTx/>
                  <a:latin typeface="Comic Sans MS" pitchFamily="66" charset="0"/>
                  <a:ea typeface="ＭＳ Ｐゴシック" pitchFamily="34" charset="-128"/>
                </a:rPr>
                <a:t>H(d)</a:t>
              </a:r>
              <a:endParaRPr kumimoji="0" lang="en-US" sz="1600" b="0" i="0" u="none" strike="noStrike" kern="0" cap="none" spc="0" normalizeH="0" baseline="-25000" noProof="0" smtClean="0">
                <a:ln>
                  <a:noFill/>
                </a:ln>
                <a:solidFill>
                  <a:prstClr val="white"/>
                </a:solidFill>
                <a:effectLst/>
                <a:uLnTx/>
                <a:uFillTx/>
                <a:latin typeface="Comic Sans MS" pitchFamily="66" charset="0"/>
                <a:ea typeface="ＭＳ Ｐゴシック" pitchFamily="34" charset="-128"/>
              </a:endParaRPr>
            </a:p>
          </p:txBody>
        </p:sp>
      </p:grpSp>
      <p:sp>
        <p:nvSpPr>
          <p:cNvPr id="87" name="Line 23"/>
          <p:cNvSpPr>
            <a:spLocks noChangeShapeType="1"/>
          </p:cNvSpPr>
          <p:nvPr/>
        </p:nvSpPr>
        <p:spPr bwMode="auto">
          <a:xfrm>
            <a:off x="4265613" y="2184400"/>
            <a:ext cx="11112" cy="246063"/>
          </a:xfrm>
          <a:prstGeom prst="line">
            <a:avLst/>
          </a:prstGeom>
          <a:noFill/>
          <a:ln w="9525">
            <a:solidFill>
              <a:sysClr val="windowText" lastClr="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88" name="Line 24"/>
          <p:cNvSpPr>
            <a:spLocks noChangeShapeType="1"/>
          </p:cNvSpPr>
          <p:nvPr/>
        </p:nvSpPr>
        <p:spPr bwMode="auto">
          <a:xfrm>
            <a:off x="4300538" y="2852738"/>
            <a:ext cx="0" cy="633412"/>
          </a:xfrm>
          <a:prstGeom prst="line">
            <a:avLst/>
          </a:prstGeom>
          <a:noFill/>
          <a:ln w="9525">
            <a:solidFill>
              <a:sysClr val="windowText" lastClr="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89" name="Freeform 25"/>
          <p:cNvSpPr>
            <a:spLocks/>
          </p:cNvSpPr>
          <p:nvPr/>
        </p:nvSpPr>
        <p:spPr bwMode="auto">
          <a:xfrm>
            <a:off x="5135563" y="3298825"/>
            <a:ext cx="609600" cy="222250"/>
          </a:xfrm>
          <a:custGeom>
            <a:avLst/>
            <a:gdLst>
              <a:gd name="T0" fmla="*/ 2147483647 w 384"/>
              <a:gd name="T1" fmla="*/ 0 h 140"/>
              <a:gd name="T2" fmla="*/ 2147483647 w 384"/>
              <a:gd name="T3" fmla="*/ 2147483647 h 140"/>
              <a:gd name="T4" fmla="*/ 0 w 384"/>
              <a:gd name="T5" fmla="*/ 2147483647 h 140"/>
              <a:gd name="T6" fmla="*/ 0 w 384"/>
              <a:gd name="T7" fmla="*/ 2147483647 h 140"/>
              <a:gd name="T8" fmla="*/ 0 60000 65536"/>
              <a:gd name="T9" fmla="*/ 0 60000 65536"/>
              <a:gd name="T10" fmla="*/ 0 60000 65536"/>
              <a:gd name="T11" fmla="*/ 0 60000 65536"/>
              <a:gd name="T12" fmla="*/ 0 w 384"/>
              <a:gd name="T13" fmla="*/ 0 h 140"/>
              <a:gd name="T14" fmla="*/ 384 w 384"/>
              <a:gd name="T15" fmla="*/ 140 h 140"/>
            </a:gdLst>
            <a:ahLst/>
            <a:cxnLst>
              <a:cxn ang="T8">
                <a:pos x="T0" y="T1"/>
              </a:cxn>
              <a:cxn ang="T9">
                <a:pos x="T2" y="T3"/>
              </a:cxn>
              <a:cxn ang="T10">
                <a:pos x="T4" y="T5"/>
              </a:cxn>
              <a:cxn ang="T11">
                <a:pos x="T6" y="T7"/>
              </a:cxn>
            </a:cxnLst>
            <a:rect l="T12" t="T13" r="T14" b="T15"/>
            <a:pathLst>
              <a:path w="384" h="140">
                <a:moveTo>
                  <a:pt x="384" y="0"/>
                </a:moveTo>
                <a:lnTo>
                  <a:pt x="384" y="81"/>
                </a:lnTo>
                <a:lnTo>
                  <a:pt x="0" y="81"/>
                </a:lnTo>
                <a:lnTo>
                  <a:pt x="0" y="140"/>
                </a:lnTo>
              </a:path>
            </a:pathLst>
          </a:custGeom>
          <a:noFill/>
          <a:ln w="9525">
            <a:solidFill>
              <a:sysClr val="windowText" lastClr="000000"/>
            </a:solidFill>
            <a:prstDash val="dash"/>
            <a:round/>
            <a:headEnd/>
            <a:tailEnd type="triangle" w="med" len="med"/>
          </a:ln>
          <a:extLst>
            <a:ext uri="{909E8E84-426E-40DD-AFC4-6F175D3DCCD1}">
              <a14:hiddenFill xmlns:a14="http://schemas.microsoft.com/office/drawing/2010/main">
                <a:solidFill>
                  <a:srgbClr val="FFFFFF"/>
                </a:solidFill>
              </a14:hiddenFill>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grpSp>
        <p:nvGrpSpPr>
          <p:cNvPr id="90" name="Group 26"/>
          <p:cNvGrpSpPr>
            <a:grpSpLocks/>
          </p:cNvGrpSpPr>
          <p:nvPr/>
        </p:nvGrpSpPr>
        <p:grpSpPr bwMode="auto">
          <a:xfrm>
            <a:off x="3644900" y="4608513"/>
            <a:ext cx="1879600" cy="352425"/>
            <a:chOff x="2216" y="2627"/>
            <a:chExt cx="1184" cy="222"/>
          </a:xfrm>
        </p:grpSpPr>
        <p:grpSp>
          <p:nvGrpSpPr>
            <p:cNvPr id="91" name="Group 27"/>
            <p:cNvGrpSpPr>
              <a:grpSpLocks/>
            </p:cNvGrpSpPr>
            <p:nvPr/>
          </p:nvGrpSpPr>
          <p:grpSpPr bwMode="auto">
            <a:xfrm>
              <a:off x="2216" y="2627"/>
              <a:ext cx="1184" cy="212"/>
              <a:chOff x="3583" y="2534"/>
              <a:chExt cx="1184" cy="212"/>
            </a:xfrm>
          </p:grpSpPr>
          <p:sp>
            <p:nvSpPr>
              <p:cNvPr id="93" name="Rectangle 28"/>
              <p:cNvSpPr>
                <a:spLocks noChangeArrowheads="1"/>
              </p:cNvSpPr>
              <p:nvPr/>
            </p:nvSpPr>
            <p:spPr bwMode="auto">
              <a:xfrm>
                <a:off x="3583" y="2537"/>
                <a:ext cx="1149" cy="207"/>
              </a:xfrm>
              <a:prstGeom prst="rect">
                <a:avLst/>
              </a:prstGeom>
              <a:solidFill>
                <a:srgbClr val="D34817"/>
              </a:solidFill>
              <a:ln w="9525">
                <a:solidFill>
                  <a:sysClr val="windowText" lastClr="000000"/>
                </a:solidFill>
                <a:miter lim="800000"/>
                <a:headEnd/>
                <a:tailEnd/>
              </a:ln>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94" name="Text Box 29"/>
              <p:cNvSpPr txBox="1">
                <a:spLocks noChangeArrowheads="1"/>
              </p:cNvSpPr>
              <p:nvPr/>
            </p:nvSpPr>
            <p:spPr bwMode="auto">
              <a:xfrm>
                <a:off x="3587" y="2534"/>
                <a:ext cx="80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600" b="0" i="0" u="none" strike="noStrike" kern="0" cap="none" spc="0" normalizeH="0" baseline="0" noProof="0" smtClean="0">
                    <a:ln>
                      <a:noFill/>
                    </a:ln>
                    <a:solidFill>
                      <a:prstClr val="black"/>
                    </a:solidFill>
                    <a:effectLst/>
                    <a:uLnTx/>
                    <a:uFillTx/>
                    <a:latin typeface="Comic Sans MS" pitchFamily="66" charset="0"/>
                    <a:ea typeface="ＭＳ Ｐゴシック" pitchFamily="34" charset="-128"/>
                  </a:rPr>
                  <a:t>d</a:t>
                </a:r>
                <a:endParaRPr kumimoji="0" lang="en-US" sz="1600" b="0" i="0" u="none" strike="noStrike" kern="0" cap="none" spc="0" normalizeH="0" baseline="-25000" noProof="0" smtClean="0">
                  <a:ln>
                    <a:noFill/>
                  </a:ln>
                  <a:solidFill>
                    <a:prstClr val="black"/>
                  </a:solidFill>
                  <a:effectLst/>
                  <a:uLnTx/>
                  <a:uFillTx/>
                  <a:latin typeface="Comic Sans MS" pitchFamily="66" charset="0"/>
                  <a:ea typeface="ＭＳ Ｐゴシック" pitchFamily="34" charset="-128"/>
                </a:endParaRPr>
              </a:p>
            </p:txBody>
          </p:sp>
          <p:sp>
            <p:nvSpPr>
              <p:cNvPr id="95" name="Line 30"/>
              <p:cNvSpPr>
                <a:spLocks noChangeShapeType="1"/>
              </p:cNvSpPr>
              <p:nvPr/>
            </p:nvSpPr>
            <p:spPr bwMode="auto">
              <a:xfrm>
                <a:off x="4361" y="2535"/>
                <a:ext cx="1" cy="209"/>
              </a:xfrm>
              <a:prstGeom prst="line">
                <a:avLst/>
              </a:prstGeom>
              <a:noFill/>
              <a:ln w="9525">
                <a:solidFill>
                  <a:sysClr val="windowText" lastClr="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96" name="Rectangle 31"/>
              <p:cNvSpPr>
                <a:spLocks noChangeArrowheads="1"/>
              </p:cNvSpPr>
              <p:nvPr/>
            </p:nvSpPr>
            <p:spPr bwMode="auto">
              <a:xfrm>
                <a:off x="4365" y="2542"/>
                <a:ext cx="365" cy="199"/>
              </a:xfrm>
              <a:prstGeom prst="rect">
                <a:avLst/>
              </a:prstGeom>
              <a:solidFill>
                <a:srgbClr val="9B2D1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97" name="Text Box 32"/>
              <p:cNvSpPr txBox="1">
                <a:spLocks noChangeArrowheads="1"/>
              </p:cNvSpPr>
              <p:nvPr/>
            </p:nvSpPr>
            <p:spPr bwMode="auto">
              <a:xfrm>
                <a:off x="4264" y="2534"/>
                <a:ext cx="50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600" b="0" i="0" u="none" strike="noStrike" kern="0" cap="none" spc="0" normalizeH="0" baseline="0" noProof="0" smtClean="0">
                    <a:ln>
                      <a:noFill/>
                    </a:ln>
                    <a:solidFill>
                      <a:prstClr val="white"/>
                    </a:solidFill>
                    <a:effectLst/>
                    <a:uLnTx/>
                    <a:uFillTx/>
                    <a:latin typeface="Comic Sans MS" pitchFamily="66" charset="0"/>
                    <a:ea typeface="ＭＳ Ｐゴシック" pitchFamily="34" charset="-128"/>
                  </a:rPr>
                  <a:t>H(d)</a:t>
                </a:r>
                <a:endParaRPr kumimoji="0" lang="en-US" sz="1600" b="0" i="0" u="none" strike="noStrike" kern="0" cap="none" spc="0" normalizeH="0" baseline="-25000" noProof="0" smtClean="0">
                  <a:ln>
                    <a:noFill/>
                  </a:ln>
                  <a:solidFill>
                    <a:prstClr val="white"/>
                  </a:solidFill>
                  <a:effectLst/>
                  <a:uLnTx/>
                  <a:uFillTx/>
                  <a:latin typeface="Comic Sans MS" pitchFamily="66" charset="0"/>
                  <a:ea typeface="ＭＳ Ｐゴシック" pitchFamily="34" charset="-128"/>
                </a:endParaRPr>
              </a:p>
            </p:txBody>
          </p:sp>
        </p:grpSp>
        <p:sp>
          <p:nvSpPr>
            <p:cNvPr id="92" name="Rectangle 33" descr="Wide upward diagonal"/>
            <p:cNvSpPr>
              <a:spLocks noChangeArrowheads="1"/>
            </p:cNvSpPr>
            <p:nvPr/>
          </p:nvSpPr>
          <p:spPr bwMode="auto">
            <a:xfrm>
              <a:off x="2223" y="2628"/>
              <a:ext cx="1137" cy="221"/>
            </a:xfrm>
            <a:prstGeom prst="rect">
              <a:avLst/>
            </a:prstGeom>
            <a:pattFill prst="wdUpDiag">
              <a:fgClr>
                <a:srgbClr val="D34817">
                  <a:alpha val="41960"/>
                </a:srgbClr>
              </a:fgClr>
              <a:bgClr>
                <a:sysClr val="window" lastClr="FFFFFF">
                  <a:alpha val="41960"/>
                </a:sysClr>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grpSp>
      <p:grpSp>
        <p:nvGrpSpPr>
          <p:cNvPr id="98" name="Group 34"/>
          <p:cNvGrpSpPr>
            <a:grpSpLocks/>
          </p:cNvGrpSpPr>
          <p:nvPr/>
        </p:nvGrpSpPr>
        <p:grpSpPr bwMode="auto">
          <a:xfrm>
            <a:off x="5375275" y="3654425"/>
            <a:ext cx="754063" cy="725488"/>
            <a:chOff x="694" y="2457"/>
            <a:chExt cx="475" cy="457"/>
          </a:xfrm>
        </p:grpSpPr>
        <p:sp>
          <p:nvSpPr>
            <p:cNvPr id="99" name="Rectangle 35"/>
            <p:cNvSpPr>
              <a:spLocks noChangeArrowheads="1"/>
            </p:cNvSpPr>
            <p:nvPr/>
          </p:nvSpPr>
          <p:spPr bwMode="auto">
            <a:xfrm>
              <a:off x="694" y="2631"/>
              <a:ext cx="475" cy="283"/>
            </a:xfrm>
            <a:prstGeom prst="rect">
              <a:avLst/>
            </a:prstGeom>
            <a:solidFill>
              <a:sysClr val="window" lastClr="FFFFFF"/>
            </a:solidFill>
            <a:ln w="9525">
              <a:solidFill>
                <a:sysClr val="windowText" lastClr="000000"/>
              </a:solidFill>
              <a:miter lim="800000"/>
              <a:headEnd/>
              <a:tailEnd/>
            </a:ln>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100" name="Text Box 36"/>
            <p:cNvSpPr txBox="1">
              <a:spLocks noChangeArrowheads="1"/>
            </p:cNvSpPr>
            <p:nvPr/>
          </p:nvSpPr>
          <p:spPr bwMode="auto">
            <a:xfrm>
              <a:off x="754" y="2657"/>
              <a:ext cx="3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prstClr val="black"/>
                  </a:solidFill>
                  <a:effectLst/>
                  <a:uLnTx/>
                  <a:uFillTx/>
                  <a:latin typeface="Comic Sans MS" pitchFamily="66" charset="0"/>
                  <a:ea typeface="ＭＳ Ｐゴシック" pitchFamily="34" charset="-128"/>
                </a:rPr>
                <a:t>H( )</a:t>
              </a:r>
            </a:p>
          </p:txBody>
        </p:sp>
        <p:sp>
          <p:nvSpPr>
            <p:cNvPr id="101" name="Text Box 37"/>
            <p:cNvSpPr txBox="1">
              <a:spLocks noChangeArrowheads="1"/>
            </p:cNvSpPr>
            <p:nvPr/>
          </p:nvSpPr>
          <p:spPr bwMode="auto">
            <a:xfrm>
              <a:off x="907" y="2457"/>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4000" b="0" i="0" u="none" strike="noStrike" kern="0" cap="none" spc="0" normalizeH="0" baseline="0" noProof="0" smtClean="0">
                  <a:ln>
                    <a:noFill/>
                  </a:ln>
                  <a:solidFill>
                    <a:prstClr val="black"/>
                  </a:solidFill>
                  <a:effectLst/>
                  <a:uLnTx/>
                  <a:uFillTx/>
                  <a:latin typeface="Times New Roman" pitchFamily="18" charset="0"/>
                  <a:ea typeface="ＭＳ Ｐゴシック" pitchFamily="34" charset="-128"/>
                </a:rPr>
                <a:t>.</a:t>
              </a:r>
            </a:p>
          </p:txBody>
        </p:sp>
      </p:grpSp>
      <p:sp>
        <p:nvSpPr>
          <p:cNvPr id="102" name="Text Box 38"/>
          <p:cNvSpPr txBox="1">
            <a:spLocks noChangeArrowheads="1"/>
          </p:cNvSpPr>
          <p:nvPr/>
        </p:nvSpPr>
        <p:spPr bwMode="auto">
          <a:xfrm>
            <a:off x="6291263" y="3390900"/>
            <a:ext cx="609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fontAlgn="base">
              <a:spcBef>
                <a:spcPct val="0"/>
              </a:spcBef>
              <a:spcAft>
                <a:spcPct val="0"/>
              </a:spcAft>
            </a:pPr>
            <a:r>
              <a:rPr lang="en-US" smtClean="0">
                <a:solidFill>
                  <a:prstClr val="black"/>
                </a:solidFill>
                <a:latin typeface="Comic Sans MS" pitchFamily="66" charset="0"/>
              </a:rPr>
              <a:t>E</a:t>
            </a:r>
            <a:r>
              <a:rPr lang="en-US" sz="2400" baseline="-25000" smtClean="0">
                <a:solidFill>
                  <a:prstClr val="black"/>
                </a:solidFill>
                <a:latin typeface="Comic Sans MS" pitchFamily="66" charset="0"/>
              </a:rPr>
              <a:t>AB</a:t>
            </a:r>
            <a:endParaRPr lang="en-US" smtClean="0">
              <a:solidFill>
                <a:prstClr val="black"/>
              </a:solidFill>
              <a:latin typeface="Comic Sans MS" pitchFamily="66" charset="0"/>
            </a:endParaRPr>
          </a:p>
        </p:txBody>
      </p:sp>
      <p:pic>
        <p:nvPicPr>
          <p:cNvPr id="103" name="Picture 39" descr="BS00768_[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flipV="1">
            <a:off x="6324600" y="3778250"/>
            <a:ext cx="400050"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 name="Line 40"/>
          <p:cNvSpPr>
            <a:spLocks noChangeShapeType="1"/>
          </p:cNvSpPr>
          <p:nvPr/>
        </p:nvSpPr>
        <p:spPr bwMode="auto">
          <a:xfrm flipH="1">
            <a:off x="6188075" y="4044950"/>
            <a:ext cx="293688" cy="0"/>
          </a:xfrm>
          <a:prstGeom prst="line">
            <a:avLst/>
          </a:prstGeom>
          <a:noFill/>
          <a:ln w="9525">
            <a:solidFill>
              <a:sysClr val="windowText" lastClr="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105" name="Freeform 41"/>
          <p:cNvSpPr>
            <a:spLocks/>
          </p:cNvSpPr>
          <p:nvPr/>
        </p:nvSpPr>
        <p:spPr bwMode="auto">
          <a:xfrm>
            <a:off x="5475288" y="3695700"/>
            <a:ext cx="282575" cy="200025"/>
          </a:xfrm>
          <a:custGeom>
            <a:avLst/>
            <a:gdLst>
              <a:gd name="T0" fmla="*/ 0 w 510"/>
              <a:gd name="T1" fmla="*/ 0 h 111"/>
              <a:gd name="T2" fmla="*/ 2147483647 w 510"/>
              <a:gd name="T3" fmla="*/ 0 h 111"/>
              <a:gd name="T4" fmla="*/ 2147483647 w 510"/>
              <a:gd name="T5" fmla="*/ 2147483647 h 111"/>
              <a:gd name="T6" fmla="*/ 0 60000 65536"/>
              <a:gd name="T7" fmla="*/ 0 60000 65536"/>
              <a:gd name="T8" fmla="*/ 0 60000 65536"/>
              <a:gd name="T9" fmla="*/ 0 w 510"/>
              <a:gd name="T10" fmla="*/ 0 h 111"/>
              <a:gd name="T11" fmla="*/ 510 w 510"/>
              <a:gd name="T12" fmla="*/ 111 h 111"/>
            </a:gdLst>
            <a:ahLst/>
            <a:cxnLst>
              <a:cxn ang="T6">
                <a:pos x="T0" y="T1"/>
              </a:cxn>
              <a:cxn ang="T7">
                <a:pos x="T2" y="T3"/>
              </a:cxn>
              <a:cxn ang="T8">
                <a:pos x="T4" y="T5"/>
              </a:cxn>
            </a:cxnLst>
            <a:rect l="T9" t="T10" r="T11" b="T12"/>
            <a:pathLst>
              <a:path w="510" h="111">
                <a:moveTo>
                  <a:pt x="0" y="0"/>
                </a:moveTo>
                <a:lnTo>
                  <a:pt x="510" y="0"/>
                </a:lnTo>
                <a:lnTo>
                  <a:pt x="510" y="111"/>
                </a:lnTo>
              </a:path>
            </a:pathLst>
          </a:custGeom>
          <a:noFill/>
          <a:ln w="9525">
            <a:solidFill>
              <a:sysClr val="windowText" lastClr="000000"/>
            </a:solidFill>
            <a:prstDash val="dash"/>
            <a:round/>
            <a:headEnd/>
            <a:tailEnd type="triangle" w="med" len="med"/>
          </a:ln>
          <a:extLst>
            <a:ext uri="{909E8E84-426E-40DD-AFC4-6F175D3DCCD1}">
              <a14:hiddenFill xmlns:a14="http://schemas.microsoft.com/office/drawing/2010/main">
                <a:solidFill>
                  <a:srgbClr val="FFFFFF"/>
                </a:solidFill>
              </a14:hiddenFill>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106" name="Freeform 42"/>
          <p:cNvSpPr>
            <a:spLocks/>
          </p:cNvSpPr>
          <p:nvPr/>
        </p:nvSpPr>
        <p:spPr bwMode="auto">
          <a:xfrm>
            <a:off x="4594225" y="4387850"/>
            <a:ext cx="1136650" cy="234950"/>
          </a:xfrm>
          <a:custGeom>
            <a:avLst/>
            <a:gdLst>
              <a:gd name="T0" fmla="*/ 2147483647 w 384"/>
              <a:gd name="T1" fmla="*/ 0 h 140"/>
              <a:gd name="T2" fmla="*/ 2147483647 w 384"/>
              <a:gd name="T3" fmla="*/ 2147483647 h 140"/>
              <a:gd name="T4" fmla="*/ 0 w 384"/>
              <a:gd name="T5" fmla="*/ 2147483647 h 140"/>
              <a:gd name="T6" fmla="*/ 0 w 384"/>
              <a:gd name="T7" fmla="*/ 2147483647 h 140"/>
              <a:gd name="T8" fmla="*/ 0 60000 65536"/>
              <a:gd name="T9" fmla="*/ 0 60000 65536"/>
              <a:gd name="T10" fmla="*/ 0 60000 65536"/>
              <a:gd name="T11" fmla="*/ 0 60000 65536"/>
              <a:gd name="T12" fmla="*/ 0 w 384"/>
              <a:gd name="T13" fmla="*/ 0 h 140"/>
              <a:gd name="T14" fmla="*/ 384 w 384"/>
              <a:gd name="T15" fmla="*/ 140 h 140"/>
            </a:gdLst>
            <a:ahLst/>
            <a:cxnLst>
              <a:cxn ang="T8">
                <a:pos x="T0" y="T1"/>
              </a:cxn>
              <a:cxn ang="T9">
                <a:pos x="T2" y="T3"/>
              </a:cxn>
              <a:cxn ang="T10">
                <a:pos x="T4" y="T5"/>
              </a:cxn>
              <a:cxn ang="T11">
                <a:pos x="T6" y="T7"/>
              </a:cxn>
            </a:cxnLst>
            <a:rect l="T12" t="T13" r="T14" b="T15"/>
            <a:pathLst>
              <a:path w="384" h="140">
                <a:moveTo>
                  <a:pt x="384" y="0"/>
                </a:moveTo>
                <a:lnTo>
                  <a:pt x="384" y="81"/>
                </a:lnTo>
                <a:lnTo>
                  <a:pt x="0" y="81"/>
                </a:lnTo>
                <a:lnTo>
                  <a:pt x="0" y="140"/>
                </a:lnTo>
              </a:path>
            </a:pathLst>
          </a:custGeom>
          <a:noFill/>
          <a:ln w="9525">
            <a:solidFill>
              <a:sysClr val="windowText" lastClr="000000"/>
            </a:solidFill>
            <a:prstDash val="dash"/>
            <a:round/>
            <a:headEnd/>
            <a:tailEnd type="triangle" w="med" len="med"/>
          </a:ln>
          <a:extLst>
            <a:ext uri="{909E8E84-426E-40DD-AFC4-6F175D3DCCD1}">
              <a14:hiddenFill xmlns:a14="http://schemas.microsoft.com/office/drawing/2010/main">
                <a:solidFill>
                  <a:srgbClr val="FFFFFF"/>
                </a:solidFill>
              </a14:hiddenFill>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107" name="Text Box 43"/>
          <p:cNvSpPr txBox="1">
            <a:spLocks noChangeArrowheads="1"/>
          </p:cNvSpPr>
          <p:nvPr/>
        </p:nvSpPr>
        <p:spPr bwMode="auto">
          <a:xfrm>
            <a:off x="1247775" y="1827213"/>
            <a:ext cx="19700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fontAlgn="base">
              <a:spcBef>
                <a:spcPct val="0"/>
              </a:spcBef>
              <a:spcAft>
                <a:spcPct val="0"/>
              </a:spcAft>
            </a:pPr>
            <a:r>
              <a:rPr lang="en-US" smtClean="0">
                <a:solidFill>
                  <a:prstClr val="black"/>
                </a:solidFill>
                <a:latin typeface="Comic Sans MS" pitchFamily="66" charset="0"/>
              </a:rPr>
              <a:t>TCP byte stream</a:t>
            </a:r>
          </a:p>
        </p:txBody>
      </p:sp>
      <p:sp>
        <p:nvSpPr>
          <p:cNvPr id="108" name="Text Box 44"/>
          <p:cNvSpPr txBox="1">
            <a:spLocks noChangeArrowheads="1"/>
          </p:cNvSpPr>
          <p:nvPr/>
        </p:nvSpPr>
        <p:spPr bwMode="auto">
          <a:xfrm>
            <a:off x="304800" y="2484438"/>
            <a:ext cx="30368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fontAlgn="base">
              <a:spcBef>
                <a:spcPct val="0"/>
              </a:spcBef>
              <a:spcAft>
                <a:spcPct val="0"/>
              </a:spcAft>
            </a:pPr>
            <a:r>
              <a:rPr lang="en-US" smtClean="0">
                <a:solidFill>
                  <a:prstClr val="black"/>
                </a:solidFill>
                <a:latin typeface="Comic Sans MS" pitchFamily="66" charset="0"/>
              </a:rPr>
              <a:t>block n bytes together</a:t>
            </a:r>
          </a:p>
        </p:txBody>
      </p:sp>
      <p:sp>
        <p:nvSpPr>
          <p:cNvPr id="109" name="Text Box 45"/>
          <p:cNvSpPr txBox="1">
            <a:spLocks noChangeArrowheads="1"/>
          </p:cNvSpPr>
          <p:nvPr/>
        </p:nvSpPr>
        <p:spPr bwMode="auto">
          <a:xfrm>
            <a:off x="6985000" y="2740025"/>
            <a:ext cx="1606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fontAlgn="base">
              <a:spcBef>
                <a:spcPct val="0"/>
              </a:spcBef>
              <a:spcAft>
                <a:spcPct val="0"/>
              </a:spcAft>
            </a:pPr>
            <a:r>
              <a:rPr lang="en-US" smtClean="0">
                <a:solidFill>
                  <a:prstClr val="black"/>
                </a:solidFill>
                <a:latin typeface="Comic Sans MS" pitchFamily="66" charset="0"/>
              </a:rPr>
              <a:t> compute MAC</a:t>
            </a:r>
          </a:p>
        </p:txBody>
      </p:sp>
      <p:sp>
        <p:nvSpPr>
          <p:cNvPr id="110" name="Text Box 46"/>
          <p:cNvSpPr txBox="1">
            <a:spLocks noChangeArrowheads="1"/>
          </p:cNvSpPr>
          <p:nvPr/>
        </p:nvSpPr>
        <p:spPr bwMode="auto">
          <a:xfrm>
            <a:off x="7054850" y="3843338"/>
            <a:ext cx="16065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fontAlgn="base">
              <a:spcBef>
                <a:spcPct val="0"/>
              </a:spcBef>
              <a:spcAft>
                <a:spcPct val="0"/>
              </a:spcAft>
            </a:pPr>
            <a:r>
              <a:rPr lang="en-US" smtClean="0">
                <a:solidFill>
                  <a:prstClr val="black"/>
                </a:solidFill>
                <a:latin typeface="Comic Sans MS" pitchFamily="66" charset="0"/>
              </a:rPr>
              <a:t> encrypt d, MAC, SSL seq. #</a:t>
            </a:r>
          </a:p>
        </p:txBody>
      </p:sp>
      <p:sp>
        <p:nvSpPr>
          <p:cNvPr id="111" name="Line 47"/>
          <p:cNvSpPr>
            <a:spLocks noChangeShapeType="1"/>
          </p:cNvSpPr>
          <p:nvPr/>
        </p:nvSpPr>
        <p:spPr bwMode="auto">
          <a:xfrm flipH="1">
            <a:off x="6211888" y="4248150"/>
            <a:ext cx="293687" cy="0"/>
          </a:xfrm>
          <a:prstGeom prst="line">
            <a:avLst/>
          </a:prstGeom>
          <a:noFill/>
          <a:ln w="9525">
            <a:solidFill>
              <a:sysClr val="windowText" lastClr="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112" name="Text Box 48"/>
          <p:cNvSpPr txBox="1">
            <a:spLocks noChangeArrowheads="1"/>
          </p:cNvSpPr>
          <p:nvPr/>
        </p:nvSpPr>
        <p:spPr bwMode="auto">
          <a:xfrm>
            <a:off x="5905500" y="4043363"/>
            <a:ext cx="16065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fontAlgn="base">
              <a:spcBef>
                <a:spcPct val="0"/>
              </a:spcBef>
              <a:spcAft>
                <a:spcPct val="0"/>
              </a:spcAft>
            </a:pPr>
            <a:r>
              <a:rPr lang="en-US" sz="1400" smtClean="0">
                <a:solidFill>
                  <a:prstClr val="black"/>
                </a:solidFill>
                <a:latin typeface="Comic Sans MS" pitchFamily="66" charset="0"/>
              </a:rPr>
              <a:t>SSL </a:t>
            </a:r>
          </a:p>
          <a:p>
            <a:pPr algn="ctr" fontAlgn="base">
              <a:spcBef>
                <a:spcPct val="0"/>
              </a:spcBef>
              <a:spcAft>
                <a:spcPct val="0"/>
              </a:spcAft>
            </a:pPr>
            <a:r>
              <a:rPr lang="en-US" sz="1400" smtClean="0">
                <a:solidFill>
                  <a:prstClr val="black"/>
                </a:solidFill>
                <a:latin typeface="Comic Sans MS" pitchFamily="66" charset="0"/>
              </a:rPr>
              <a:t>seq. #</a:t>
            </a:r>
          </a:p>
        </p:txBody>
      </p:sp>
      <p:grpSp>
        <p:nvGrpSpPr>
          <p:cNvPr id="113" name="Group 49"/>
          <p:cNvGrpSpPr>
            <a:grpSpLocks/>
          </p:cNvGrpSpPr>
          <p:nvPr/>
        </p:nvGrpSpPr>
        <p:grpSpPr bwMode="auto">
          <a:xfrm>
            <a:off x="3668713" y="5416550"/>
            <a:ext cx="1879600" cy="352425"/>
            <a:chOff x="2216" y="2627"/>
            <a:chExt cx="1184" cy="222"/>
          </a:xfrm>
        </p:grpSpPr>
        <p:grpSp>
          <p:nvGrpSpPr>
            <p:cNvPr id="114" name="Group 50"/>
            <p:cNvGrpSpPr>
              <a:grpSpLocks/>
            </p:cNvGrpSpPr>
            <p:nvPr/>
          </p:nvGrpSpPr>
          <p:grpSpPr bwMode="auto">
            <a:xfrm>
              <a:off x="2216" y="2627"/>
              <a:ext cx="1184" cy="212"/>
              <a:chOff x="3583" y="2534"/>
              <a:chExt cx="1184" cy="212"/>
            </a:xfrm>
          </p:grpSpPr>
          <p:sp>
            <p:nvSpPr>
              <p:cNvPr id="116" name="Rectangle 51"/>
              <p:cNvSpPr>
                <a:spLocks noChangeArrowheads="1"/>
              </p:cNvSpPr>
              <p:nvPr/>
            </p:nvSpPr>
            <p:spPr bwMode="auto">
              <a:xfrm>
                <a:off x="3583" y="2537"/>
                <a:ext cx="1149" cy="207"/>
              </a:xfrm>
              <a:prstGeom prst="rect">
                <a:avLst/>
              </a:prstGeom>
              <a:solidFill>
                <a:srgbClr val="D34817"/>
              </a:solidFill>
              <a:ln w="9525">
                <a:solidFill>
                  <a:sysClr val="windowText" lastClr="000000"/>
                </a:solidFill>
                <a:miter lim="800000"/>
                <a:headEnd/>
                <a:tailEnd/>
              </a:ln>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117" name="Text Box 52"/>
              <p:cNvSpPr txBox="1">
                <a:spLocks noChangeArrowheads="1"/>
              </p:cNvSpPr>
              <p:nvPr/>
            </p:nvSpPr>
            <p:spPr bwMode="auto">
              <a:xfrm>
                <a:off x="3587" y="2534"/>
                <a:ext cx="80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600" b="0" i="0" u="none" strike="noStrike" kern="0" cap="none" spc="0" normalizeH="0" baseline="0" noProof="0" smtClean="0">
                    <a:ln>
                      <a:noFill/>
                    </a:ln>
                    <a:solidFill>
                      <a:prstClr val="black"/>
                    </a:solidFill>
                    <a:effectLst/>
                    <a:uLnTx/>
                    <a:uFillTx/>
                    <a:latin typeface="Comic Sans MS" pitchFamily="66" charset="0"/>
                    <a:ea typeface="ＭＳ Ｐゴシック" pitchFamily="34" charset="-128"/>
                  </a:rPr>
                  <a:t>d</a:t>
                </a:r>
                <a:endParaRPr kumimoji="0" lang="en-US" sz="1600" b="0" i="0" u="none" strike="noStrike" kern="0" cap="none" spc="0" normalizeH="0" baseline="-25000" noProof="0" smtClean="0">
                  <a:ln>
                    <a:noFill/>
                  </a:ln>
                  <a:solidFill>
                    <a:prstClr val="black"/>
                  </a:solidFill>
                  <a:effectLst/>
                  <a:uLnTx/>
                  <a:uFillTx/>
                  <a:latin typeface="Comic Sans MS" pitchFamily="66" charset="0"/>
                  <a:ea typeface="ＭＳ Ｐゴシック" pitchFamily="34" charset="-128"/>
                </a:endParaRPr>
              </a:p>
            </p:txBody>
          </p:sp>
          <p:sp>
            <p:nvSpPr>
              <p:cNvPr id="118" name="Line 53"/>
              <p:cNvSpPr>
                <a:spLocks noChangeShapeType="1"/>
              </p:cNvSpPr>
              <p:nvPr/>
            </p:nvSpPr>
            <p:spPr bwMode="auto">
              <a:xfrm>
                <a:off x="4361" y="2535"/>
                <a:ext cx="1" cy="209"/>
              </a:xfrm>
              <a:prstGeom prst="line">
                <a:avLst/>
              </a:prstGeom>
              <a:noFill/>
              <a:ln w="9525">
                <a:solidFill>
                  <a:sysClr val="windowText" lastClr="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119" name="Rectangle 54"/>
              <p:cNvSpPr>
                <a:spLocks noChangeArrowheads="1"/>
              </p:cNvSpPr>
              <p:nvPr/>
            </p:nvSpPr>
            <p:spPr bwMode="auto">
              <a:xfrm>
                <a:off x="4365" y="2542"/>
                <a:ext cx="365" cy="199"/>
              </a:xfrm>
              <a:prstGeom prst="rect">
                <a:avLst/>
              </a:prstGeom>
              <a:solidFill>
                <a:srgbClr val="9B2D1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120" name="Text Box 55"/>
              <p:cNvSpPr txBox="1">
                <a:spLocks noChangeArrowheads="1"/>
              </p:cNvSpPr>
              <p:nvPr/>
            </p:nvSpPr>
            <p:spPr bwMode="auto">
              <a:xfrm>
                <a:off x="4264" y="2534"/>
                <a:ext cx="50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600" b="0" i="0" u="none" strike="noStrike" kern="0" cap="none" spc="0" normalizeH="0" baseline="0" noProof="0" smtClean="0">
                    <a:ln>
                      <a:noFill/>
                    </a:ln>
                    <a:solidFill>
                      <a:prstClr val="white"/>
                    </a:solidFill>
                    <a:effectLst/>
                    <a:uLnTx/>
                    <a:uFillTx/>
                    <a:latin typeface="Comic Sans MS" pitchFamily="66" charset="0"/>
                    <a:ea typeface="ＭＳ Ｐゴシック" pitchFamily="34" charset="-128"/>
                  </a:rPr>
                  <a:t>H(d)</a:t>
                </a:r>
                <a:endParaRPr kumimoji="0" lang="en-US" sz="1600" b="0" i="0" u="none" strike="noStrike" kern="0" cap="none" spc="0" normalizeH="0" baseline="-25000" noProof="0" smtClean="0">
                  <a:ln>
                    <a:noFill/>
                  </a:ln>
                  <a:solidFill>
                    <a:prstClr val="white"/>
                  </a:solidFill>
                  <a:effectLst/>
                  <a:uLnTx/>
                  <a:uFillTx/>
                  <a:latin typeface="Comic Sans MS" pitchFamily="66" charset="0"/>
                  <a:ea typeface="ＭＳ Ｐゴシック" pitchFamily="34" charset="-128"/>
                </a:endParaRPr>
              </a:p>
            </p:txBody>
          </p:sp>
        </p:grpSp>
        <p:sp>
          <p:nvSpPr>
            <p:cNvPr id="115" name="Rectangle 56" descr="Wide upward diagonal"/>
            <p:cNvSpPr>
              <a:spLocks noChangeArrowheads="1"/>
            </p:cNvSpPr>
            <p:nvPr/>
          </p:nvSpPr>
          <p:spPr bwMode="auto">
            <a:xfrm>
              <a:off x="2223" y="2628"/>
              <a:ext cx="1137" cy="221"/>
            </a:xfrm>
            <a:prstGeom prst="rect">
              <a:avLst/>
            </a:prstGeom>
            <a:pattFill prst="wdUpDiag">
              <a:fgClr>
                <a:srgbClr val="D34817">
                  <a:alpha val="41960"/>
                </a:srgbClr>
              </a:fgClr>
              <a:bgClr>
                <a:sysClr val="window" lastClr="FFFFFF">
                  <a:alpha val="41960"/>
                </a:sysClr>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grpSp>
      <p:sp>
        <p:nvSpPr>
          <p:cNvPr id="121" name="Rectangle 57"/>
          <p:cNvSpPr>
            <a:spLocks noChangeArrowheads="1"/>
          </p:cNvSpPr>
          <p:nvPr/>
        </p:nvSpPr>
        <p:spPr bwMode="auto">
          <a:xfrm>
            <a:off x="2192338" y="5424488"/>
            <a:ext cx="1476375" cy="319087"/>
          </a:xfrm>
          <a:prstGeom prst="rect">
            <a:avLst/>
          </a:prstGeom>
          <a:solidFill>
            <a:srgbClr val="CC9900"/>
          </a:solidFill>
          <a:ln w="9525">
            <a:solidFill>
              <a:sysClr val="windowText" lastClr="000000"/>
            </a:solidFill>
            <a:miter lim="800000"/>
            <a:headEnd/>
            <a:tailEnd/>
          </a:ln>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122" name="Text Box 58"/>
          <p:cNvSpPr txBox="1">
            <a:spLocks noChangeArrowheads="1"/>
          </p:cNvSpPr>
          <p:nvPr/>
        </p:nvSpPr>
        <p:spPr bwMode="auto">
          <a:xfrm>
            <a:off x="2097088" y="5419725"/>
            <a:ext cx="15986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fontAlgn="base">
              <a:spcBef>
                <a:spcPct val="0"/>
              </a:spcBef>
              <a:spcAft>
                <a:spcPct val="0"/>
              </a:spcAft>
            </a:pPr>
            <a:r>
              <a:rPr lang="en-US" sz="1600" smtClean="0">
                <a:solidFill>
                  <a:prstClr val="black"/>
                </a:solidFill>
                <a:latin typeface="Comic Sans MS" pitchFamily="66" charset="0"/>
              </a:rPr>
              <a:t>Type  Ver  Len</a:t>
            </a:r>
            <a:endParaRPr lang="en-US" sz="1600" baseline="-25000" smtClean="0">
              <a:solidFill>
                <a:prstClr val="black"/>
              </a:solidFill>
              <a:latin typeface="Comic Sans MS" pitchFamily="66" charset="0"/>
            </a:endParaRPr>
          </a:p>
        </p:txBody>
      </p:sp>
      <p:sp>
        <p:nvSpPr>
          <p:cNvPr id="123" name="Line 59"/>
          <p:cNvSpPr>
            <a:spLocks noChangeShapeType="1"/>
          </p:cNvSpPr>
          <p:nvPr/>
        </p:nvSpPr>
        <p:spPr bwMode="auto">
          <a:xfrm>
            <a:off x="2727325" y="5419725"/>
            <a:ext cx="0" cy="323850"/>
          </a:xfrm>
          <a:prstGeom prst="line">
            <a:avLst/>
          </a:prstGeom>
          <a:noFill/>
          <a:ln w="9525">
            <a:solidFill>
              <a:sysClr val="windowText" lastClr="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124" name="Line 60"/>
          <p:cNvSpPr>
            <a:spLocks noChangeShapeType="1"/>
          </p:cNvSpPr>
          <p:nvPr/>
        </p:nvSpPr>
        <p:spPr bwMode="auto">
          <a:xfrm>
            <a:off x="3194050" y="5419725"/>
            <a:ext cx="0" cy="323850"/>
          </a:xfrm>
          <a:prstGeom prst="line">
            <a:avLst/>
          </a:prstGeom>
          <a:noFill/>
          <a:ln w="9525">
            <a:solidFill>
              <a:sysClr val="windowText" lastClr="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125" name="Text Box 61"/>
          <p:cNvSpPr txBox="1">
            <a:spLocks noChangeArrowheads="1"/>
          </p:cNvSpPr>
          <p:nvPr/>
        </p:nvSpPr>
        <p:spPr bwMode="auto">
          <a:xfrm>
            <a:off x="555625" y="5208588"/>
            <a:ext cx="1481138"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fontAlgn="base">
              <a:spcBef>
                <a:spcPct val="0"/>
              </a:spcBef>
              <a:spcAft>
                <a:spcPct val="0"/>
              </a:spcAft>
            </a:pPr>
            <a:r>
              <a:rPr lang="en-US" smtClean="0">
                <a:solidFill>
                  <a:prstClr val="black"/>
                </a:solidFill>
                <a:latin typeface="Comic Sans MS" pitchFamily="66" charset="0"/>
              </a:rPr>
              <a:t>SSL record </a:t>
            </a:r>
          </a:p>
          <a:p>
            <a:pPr algn="ctr" fontAlgn="base">
              <a:spcBef>
                <a:spcPct val="0"/>
              </a:spcBef>
              <a:spcAft>
                <a:spcPct val="0"/>
              </a:spcAft>
            </a:pPr>
            <a:r>
              <a:rPr lang="en-US" smtClean="0">
                <a:solidFill>
                  <a:prstClr val="black"/>
                </a:solidFill>
                <a:latin typeface="Comic Sans MS" pitchFamily="66" charset="0"/>
              </a:rPr>
              <a:t>format</a:t>
            </a:r>
          </a:p>
          <a:p>
            <a:pPr algn="ctr" fontAlgn="base">
              <a:spcBef>
                <a:spcPct val="0"/>
              </a:spcBef>
              <a:spcAft>
                <a:spcPct val="0"/>
              </a:spcAft>
            </a:pPr>
            <a:endParaRPr lang="en-US" smtClean="0">
              <a:solidFill>
                <a:prstClr val="black"/>
              </a:solidFill>
              <a:latin typeface="Comic Sans MS" pitchFamily="66" charset="0"/>
            </a:endParaRPr>
          </a:p>
        </p:txBody>
      </p:sp>
      <p:sp>
        <p:nvSpPr>
          <p:cNvPr id="126" name="Line 62"/>
          <p:cNvSpPr>
            <a:spLocks noChangeShapeType="1"/>
          </p:cNvSpPr>
          <p:nvPr/>
        </p:nvSpPr>
        <p:spPr bwMode="auto">
          <a:xfrm>
            <a:off x="4337050" y="4972050"/>
            <a:ext cx="0" cy="400050"/>
          </a:xfrm>
          <a:prstGeom prst="line">
            <a:avLst/>
          </a:prstGeom>
          <a:noFill/>
          <a:ln w="9525">
            <a:solidFill>
              <a:sysClr val="windowText" lastClr="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127" name="AutoShape 63"/>
          <p:cNvSpPr>
            <a:spLocks/>
          </p:cNvSpPr>
          <p:nvPr/>
        </p:nvSpPr>
        <p:spPr bwMode="auto">
          <a:xfrm rot="5400000" flipV="1">
            <a:off x="4532313" y="4967288"/>
            <a:ext cx="104775" cy="1781175"/>
          </a:xfrm>
          <a:prstGeom prst="rightBrace">
            <a:avLst>
              <a:gd name="adj1" fmla="val 141667"/>
              <a:gd name="adj2" fmla="val 50000"/>
            </a:avLst>
          </a:prstGeom>
          <a:noFill/>
          <a:ln w="9525">
            <a:solidFill>
              <a:sysClr val="windowText" lastClr="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128" name="AutoShape 64"/>
          <p:cNvSpPr>
            <a:spLocks/>
          </p:cNvSpPr>
          <p:nvPr/>
        </p:nvSpPr>
        <p:spPr bwMode="auto">
          <a:xfrm rot="5400000" flipV="1">
            <a:off x="2894013" y="5100638"/>
            <a:ext cx="104775" cy="1495425"/>
          </a:xfrm>
          <a:prstGeom prst="rightBrace">
            <a:avLst>
              <a:gd name="adj1" fmla="val 118939"/>
              <a:gd name="adj2" fmla="val 50000"/>
            </a:avLst>
          </a:prstGeom>
          <a:noFill/>
          <a:ln w="9525">
            <a:solidFill>
              <a:sysClr val="windowText" lastClr="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Arial" pitchFamily="34" charset="0"/>
              <a:ea typeface="ＭＳ Ｐゴシック" pitchFamily="34" charset="-128"/>
            </a:endParaRPr>
          </a:p>
        </p:txBody>
      </p:sp>
      <p:sp>
        <p:nvSpPr>
          <p:cNvPr id="129" name="Text Box 66"/>
          <p:cNvSpPr txBox="1">
            <a:spLocks noChangeArrowheads="1"/>
          </p:cNvSpPr>
          <p:nvPr/>
        </p:nvSpPr>
        <p:spPr bwMode="auto">
          <a:xfrm>
            <a:off x="2312988" y="5975350"/>
            <a:ext cx="13573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fontAlgn="base">
              <a:spcBef>
                <a:spcPct val="0"/>
              </a:spcBef>
              <a:spcAft>
                <a:spcPct val="0"/>
              </a:spcAft>
            </a:pPr>
            <a:r>
              <a:rPr lang="en-US" sz="1600" smtClean="0">
                <a:solidFill>
                  <a:prstClr val="black"/>
                </a:solidFill>
                <a:latin typeface="Comic Sans MS" pitchFamily="66" charset="0"/>
              </a:rPr>
              <a:t>unencrypted</a:t>
            </a:r>
            <a:endParaRPr lang="en-US" smtClean="0">
              <a:solidFill>
                <a:prstClr val="black"/>
              </a:solidFill>
              <a:latin typeface="Comic Sans MS" pitchFamily="66" charset="0"/>
            </a:endParaRPr>
          </a:p>
        </p:txBody>
      </p:sp>
      <p:sp>
        <p:nvSpPr>
          <p:cNvPr id="132" name="Text Box 65"/>
          <p:cNvSpPr txBox="1">
            <a:spLocks noChangeArrowheads="1"/>
          </p:cNvSpPr>
          <p:nvPr/>
        </p:nvSpPr>
        <p:spPr bwMode="auto">
          <a:xfrm>
            <a:off x="3624262" y="5965825"/>
            <a:ext cx="2071688"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a:r>
              <a:rPr lang="en-US" sz="1600">
                <a:latin typeface="Comic Sans MS" pitchFamily="66" charset="0"/>
              </a:rPr>
              <a:t>encrypted using E</a:t>
            </a:r>
            <a:r>
              <a:rPr lang="en-US" sz="1600" baseline="-25000">
                <a:latin typeface="Comic Sans MS" pitchFamily="66" charset="0"/>
              </a:rPr>
              <a:t>AB</a:t>
            </a:r>
          </a:p>
          <a:p>
            <a:pPr algn="ctr"/>
            <a:endParaRPr lang="en-US">
              <a:latin typeface="Comic Sans MS" pitchFamily="66" charset="0"/>
            </a:endParaRPr>
          </a:p>
        </p:txBody>
      </p:sp>
    </p:spTree>
    <p:extLst>
      <p:ext uri="{BB962C8B-B14F-4D97-AF65-F5344CB8AC3E}">
        <p14:creationId xmlns:p14="http://schemas.microsoft.com/office/powerpoint/2010/main" val="20827919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SSL Connections and Sessions</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41</a:t>
            </a:fld>
            <a:endParaRPr lang="en-US"/>
          </a:p>
        </p:txBody>
      </p:sp>
      <p:sp>
        <p:nvSpPr>
          <p:cNvPr id="4" name="Content Placeholder 3"/>
          <p:cNvSpPr>
            <a:spLocks noGrp="1"/>
          </p:cNvSpPr>
          <p:nvPr>
            <p:ph sz="quarter" idx="1"/>
          </p:nvPr>
        </p:nvSpPr>
        <p:spPr/>
        <p:txBody>
          <a:bodyPr>
            <a:normAutofit fontScale="92500" lnSpcReduction="10000"/>
          </a:bodyPr>
          <a:lstStyle/>
          <a:p>
            <a:r>
              <a:rPr lang="en-US" dirty="0"/>
              <a:t>SSL Connection</a:t>
            </a:r>
          </a:p>
          <a:p>
            <a:pPr lvl="1"/>
            <a:r>
              <a:rPr lang="en-US" dirty="0"/>
              <a:t>A transport that provides a suitable type of service</a:t>
            </a:r>
          </a:p>
          <a:p>
            <a:pPr lvl="1"/>
            <a:r>
              <a:rPr lang="en-US" dirty="0"/>
              <a:t>Peer-to-peer relationship</a:t>
            </a:r>
          </a:p>
          <a:p>
            <a:pPr lvl="1"/>
            <a:r>
              <a:rPr lang="en-US" dirty="0"/>
              <a:t>Short-lived TCP connections per web page or object on web page</a:t>
            </a:r>
          </a:p>
          <a:p>
            <a:pPr lvl="1"/>
            <a:r>
              <a:rPr lang="en-US" dirty="0"/>
              <a:t>Associated with a session</a:t>
            </a:r>
          </a:p>
          <a:p>
            <a:r>
              <a:rPr lang="en-US" dirty="0"/>
              <a:t>SSL Session</a:t>
            </a:r>
          </a:p>
          <a:p>
            <a:pPr lvl="1"/>
            <a:r>
              <a:rPr lang="en-US" dirty="0"/>
              <a:t>Created by the handshake protocol</a:t>
            </a:r>
          </a:p>
          <a:p>
            <a:pPr lvl="1"/>
            <a:r>
              <a:rPr lang="en-US" dirty="0"/>
              <a:t>Specify a set of cryptographic parameters for the session (like a SA)</a:t>
            </a:r>
          </a:p>
          <a:p>
            <a:pPr lvl="1"/>
            <a:r>
              <a:rPr lang="en-US" dirty="0"/>
              <a:t>These parameters are used for each connection within the session</a:t>
            </a:r>
          </a:p>
          <a:p>
            <a:pPr lvl="1"/>
            <a:r>
              <a:rPr lang="en-US" dirty="0"/>
              <a:t>Association between a client and a server</a:t>
            </a:r>
          </a:p>
          <a:p>
            <a:pPr lvl="2"/>
            <a:r>
              <a:rPr lang="en-US" dirty="0"/>
              <a:t>Server stores a session ID and the associated master secret</a:t>
            </a:r>
          </a:p>
          <a:p>
            <a:pPr lvl="2"/>
            <a:r>
              <a:rPr lang="en-US" dirty="0"/>
              <a:t>If client presents a session ID that the server remembers, they can skip the public key portion of the handshake protocol</a:t>
            </a:r>
          </a:p>
          <a:p>
            <a:endParaRPr lang="en-US" dirty="0"/>
          </a:p>
        </p:txBody>
      </p:sp>
    </p:spTree>
    <p:extLst>
      <p:ext uri="{BB962C8B-B14F-4D97-AF65-F5344CB8AC3E}">
        <p14:creationId xmlns:p14="http://schemas.microsoft.com/office/powerpoint/2010/main" val="2082791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500"/>
                                        <p:tgtEl>
                                          <p:spTgt spid="4">
                                            <p:txEl>
                                              <p:pRg st="5" end="5"/>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6" end="6"/>
                                            </p:txEl>
                                          </p:spTgt>
                                        </p:tgtEl>
                                        <p:attrNameLst>
                                          <p:attrName>style.visibility</p:attrName>
                                        </p:attrNameLst>
                                      </p:cBhvr>
                                      <p:to>
                                        <p:strVal val="visible"/>
                                      </p:to>
                                    </p:set>
                                    <p:animEffect transition="in" filter="fade">
                                      <p:cBhvr>
                                        <p:cTn id="10" dur="500"/>
                                        <p:tgtEl>
                                          <p:spTgt spid="4">
                                            <p:txEl>
                                              <p:pRg st="6" end="6"/>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animEffect transition="in" filter="fade">
                                      <p:cBhvr>
                                        <p:cTn id="13" dur="500"/>
                                        <p:tgtEl>
                                          <p:spTgt spid="4">
                                            <p:txEl>
                                              <p:pRg st="7" end="7"/>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8" end="8"/>
                                            </p:txEl>
                                          </p:spTgt>
                                        </p:tgtEl>
                                        <p:attrNameLst>
                                          <p:attrName>style.visibility</p:attrName>
                                        </p:attrNameLst>
                                      </p:cBhvr>
                                      <p:to>
                                        <p:strVal val="visible"/>
                                      </p:to>
                                    </p:set>
                                    <p:animEffect transition="in" filter="fade">
                                      <p:cBhvr>
                                        <p:cTn id="16" dur="500"/>
                                        <p:tgtEl>
                                          <p:spTgt spid="4">
                                            <p:txEl>
                                              <p:pRg st="8" end="8"/>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Effect transition="in" filter="fade">
                                      <p:cBhvr>
                                        <p:cTn id="19" dur="500"/>
                                        <p:tgtEl>
                                          <p:spTgt spid="4">
                                            <p:txEl>
                                              <p:pRg st="9" end="9"/>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txEl>
                                              <p:pRg st="10" end="10"/>
                                            </p:txEl>
                                          </p:spTgt>
                                        </p:tgtEl>
                                        <p:attrNameLst>
                                          <p:attrName>style.visibility</p:attrName>
                                        </p:attrNameLst>
                                      </p:cBhvr>
                                      <p:to>
                                        <p:strVal val="visible"/>
                                      </p:to>
                                    </p:set>
                                    <p:animEffect transition="in" filter="fade">
                                      <p:cBhvr>
                                        <p:cTn id="22" dur="500"/>
                                        <p:tgtEl>
                                          <p:spTgt spid="4">
                                            <p:txEl>
                                              <p:pRg st="10" end="10"/>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txEl>
                                              <p:pRg st="11" end="11"/>
                                            </p:txEl>
                                          </p:spTgt>
                                        </p:tgtEl>
                                        <p:attrNameLst>
                                          <p:attrName>style.visibility</p:attrName>
                                        </p:attrNameLst>
                                      </p:cBhvr>
                                      <p:to>
                                        <p:strVal val="visible"/>
                                      </p:to>
                                    </p:set>
                                    <p:animEffect transition="in" filter="fade">
                                      <p:cBhvr>
                                        <p:cTn id="25"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SSL Architecture</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42</a:t>
            </a:fld>
            <a:endParaRPr lang="en-US"/>
          </a:p>
        </p:txBody>
      </p:sp>
      <p:sp>
        <p:nvSpPr>
          <p:cNvPr id="4" name="Content Placeholder 3"/>
          <p:cNvSpPr>
            <a:spLocks noGrp="1"/>
          </p:cNvSpPr>
          <p:nvPr>
            <p:ph sz="quarter" idx="1"/>
          </p:nvPr>
        </p:nvSpPr>
        <p:spPr/>
        <p:txBody>
          <a:bodyPr>
            <a:normAutofit fontScale="92500" lnSpcReduction="10000"/>
          </a:bodyPr>
          <a:lstStyle/>
          <a:p>
            <a:r>
              <a:rPr lang="en-US" dirty="0"/>
              <a:t>SSL implements the initial steps in the simplified protocol using what is known as the “SSL Handshake Protocol”</a:t>
            </a:r>
          </a:p>
          <a:p>
            <a:pPr lvl="1"/>
            <a:r>
              <a:rPr lang="en-US" dirty="0"/>
              <a:t>Establish security capabilities and authenticate server using a certificate</a:t>
            </a:r>
          </a:p>
          <a:p>
            <a:r>
              <a:rPr lang="en-US" dirty="0"/>
              <a:t>In addition, SSL specifies three other protocols:</a:t>
            </a:r>
          </a:p>
          <a:p>
            <a:pPr lvl="1"/>
            <a:r>
              <a:rPr lang="en-US" dirty="0"/>
              <a:t>SSL Record protocol</a:t>
            </a:r>
          </a:p>
          <a:p>
            <a:pPr lvl="2"/>
            <a:r>
              <a:rPr lang="en-US" dirty="0"/>
              <a:t>Handles all SSL communications</a:t>
            </a:r>
          </a:p>
          <a:p>
            <a:pPr lvl="2"/>
            <a:r>
              <a:rPr lang="en-US" dirty="0"/>
              <a:t>Carries the encrypted data with integrity protection</a:t>
            </a:r>
          </a:p>
          <a:p>
            <a:pPr lvl="2"/>
            <a:r>
              <a:rPr lang="en-US" dirty="0"/>
              <a:t>Also carries the other SSL protocols within it</a:t>
            </a:r>
          </a:p>
          <a:p>
            <a:pPr lvl="1"/>
            <a:r>
              <a:rPr lang="en-US" dirty="0"/>
              <a:t>SSL Change Cipher Spec Protocol</a:t>
            </a:r>
          </a:p>
          <a:p>
            <a:pPr lvl="2"/>
            <a:r>
              <a:rPr lang="en-US" dirty="0"/>
              <a:t>Indicate completion of handshake</a:t>
            </a:r>
          </a:p>
          <a:p>
            <a:pPr lvl="2"/>
            <a:r>
              <a:rPr lang="en-US" dirty="0"/>
              <a:t>Allow changes to cipher suites used if necessary</a:t>
            </a:r>
          </a:p>
          <a:p>
            <a:pPr lvl="1"/>
            <a:r>
              <a:rPr lang="en-US" dirty="0"/>
              <a:t>SSL Alert Protocol</a:t>
            </a:r>
          </a:p>
          <a:p>
            <a:pPr lvl="2"/>
            <a:r>
              <a:rPr lang="en-US" dirty="0"/>
              <a:t>Indicate errors or terminate a session</a:t>
            </a:r>
          </a:p>
          <a:p>
            <a:endParaRPr lang="en-US" dirty="0"/>
          </a:p>
        </p:txBody>
      </p:sp>
    </p:spTree>
    <p:extLst>
      <p:ext uri="{BB962C8B-B14F-4D97-AF65-F5344CB8AC3E}">
        <p14:creationId xmlns:p14="http://schemas.microsoft.com/office/powerpoint/2010/main" val="2082791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500"/>
                                        <p:tgtEl>
                                          <p:spTgt spid="4">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500"/>
                                        <p:tgtEl>
                                          <p:spTgt spid="4">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Effect transition="in" filter="fade">
                                      <p:cBhvr>
                                        <p:cTn id="29" dur="500"/>
                                        <p:tgtEl>
                                          <p:spTgt spid="4">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Effect transition="in" filter="fade">
                                      <p:cBhvr>
                                        <p:cTn id="34" dur="500"/>
                                        <p:tgtEl>
                                          <p:spTgt spid="4">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Effect transition="in" filter="fade">
                                      <p:cBhvr>
                                        <p:cTn id="37" dur="500"/>
                                        <p:tgtEl>
                                          <p:spTgt spid="4">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
                                            <p:txEl>
                                              <p:pRg st="9" end="9"/>
                                            </p:txEl>
                                          </p:spTgt>
                                        </p:tgtEl>
                                        <p:attrNameLst>
                                          <p:attrName>style.visibility</p:attrName>
                                        </p:attrNameLst>
                                      </p:cBhvr>
                                      <p:to>
                                        <p:strVal val="visible"/>
                                      </p:to>
                                    </p:set>
                                    <p:animEffect transition="in" filter="fade">
                                      <p:cBhvr>
                                        <p:cTn id="40" dur="500"/>
                                        <p:tgtEl>
                                          <p:spTgt spid="4">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4">
                                            <p:txEl>
                                              <p:pRg st="10" end="10"/>
                                            </p:txEl>
                                          </p:spTgt>
                                        </p:tgtEl>
                                        <p:attrNameLst>
                                          <p:attrName>style.visibility</p:attrName>
                                        </p:attrNameLst>
                                      </p:cBhvr>
                                      <p:to>
                                        <p:strVal val="visible"/>
                                      </p:to>
                                    </p:set>
                                    <p:animEffect transition="in" filter="fade">
                                      <p:cBhvr>
                                        <p:cTn id="45" dur="500"/>
                                        <p:tgtEl>
                                          <p:spTgt spid="4">
                                            <p:txEl>
                                              <p:pRg st="10" end="10"/>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4">
                                            <p:txEl>
                                              <p:pRg st="11" end="11"/>
                                            </p:txEl>
                                          </p:spTgt>
                                        </p:tgtEl>
                                        <p:attrNameLst>
                                          <p:attrName>style.visibility</p:attrName>
                                        </p:attrNameLst>
                                      </p:cBhvr>
                                      <p:to>
                                        <p:strVal val="visible"/>
                                      </p:to>
                                    </p:set>
                                    <p:animEffect transition="in" filter="fade">
                                      <p:cBhvr>
                                        <p:cTn id="48"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SSL Architecture (cont.)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43</a:t>
            </a:fld>
            <a:endParaRPr lang="en-US"/>
          </a:p>
        </p:txBody>
      </p:sp>
      <p:sp>
        <p:nvSpPr>
          <p:cNvPr id="4" name="Content Placeholder 3"/>
          <p:cNvSpPr>
            <a:spLocks noGrp="1"/>
          </p:cNvSpPr>
          <p:nvPr>
            <p:ph sz="quarter" idx="1"/>
          </p:nvPr>
        </p:nvSpPr>
        <p:spPr/>
        <p:txBody>
          <a:bodyPr/>
          <a:lstStyle/>
          <a:p>
            <a:r>
              <a:rPr lang="en-US" dirty="0"/>
              <a:t>Standard HTTP uses TCP Port 80 by default</a:t>
            </a:r>
          </a:p>
          <a:p>
            <a:r>
              <a:rPr lang="en-US" dirty="0"/>
              <a:t>SSL uses TCP Port 443 by default</a:t>
            </a:r>
          </a:p>
          <a:p>
            <a:endParaRPr lang="en-US" dirty="0"/>
          </a:p>
        </p:txBody>
      </p:sp>
      <p:sp>
        <p:nvSpPr>
          <p:cNvPr id="12" name="Rectangle 2"/>
          <p:cNvSpPr>
            <a:spLocks noChangeArrowheads="1"/>
          </p:cNvSpPr>
          <p:nvPr/>
        </p:nvSpPr>
        <p:spPr bwMode="auto">
          <a:xfrm>
            <a:off x="1447800" y="5181600"/>
            <a:ext cx="6096000" cy="838200"/>
          </a:xfrm>
          <a:prstGeom prst="rect">
            <a:avLst/>
          </a:prstGeom>
          <a:solidFill>
            <a:srgbClr val="FFCC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CC00"/>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fontAlgn="base">
              <a:spcBef>
                <a:spcPct val="0"/>
              </a:spcBef>
              <a:spcAft>
                <a:spcPct val="0"/>
              </a:spcAft>
            </a:pPr>
            <a:r>
              <a:rPr lang="en-US" sz="2000" smtClean="0">
                <a:solidFill>
                  <a:srgbClr val="000000"/>
                </a:solidFill>
                <a:latin typeface="Comic Sans MS" pitchFamily="-96" charset="0"/>
                <a:ea typeface="ＭＳ Ｐゴシック" pitchFamily="-96" charset="-128"/>
                <a:cs typeface="Arial" charset="0"/>
              </a:rPr>
              <a:t>IP</a:t>
            </a:r>
          </a:p>
        </p:txBody>
      </p:sp>
      <p:sp>
        <p:nvSpPr>
          <p:cNvPr id="13" name="Rectangle 3"/>
          <p:cNvSpPr>
            <a:spLocks noChangeArrowheads="1"/>
          </p:cNvSpPr>
          <p:nvPr/>
        </p:nvSpPr>
        <p:spPr bwMode="auto">
          <a:xfrm>
            <a:off x="1447800" y="4343400"/>
            <a:ext cx="6096000" cy="838200"/>
          </a:xfrm>
          <a:prstGeom prst="rect">
            <a:avLst/>
          </a:prstGeom>
          <a:solidFill>
            <a:srgbClr val="00FF99"/>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99"/>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fontAlgn="base">
              <a:spcBef>
                <a:spcPct val="0"/>
              </a:spcBef>
              <a:spcAft>
                <a:spcPct val="0"/>
              </a:spcAft>
            </a:pPr>
            <a:r>
              <a:rPr lang="en-US" sz="2000" smtClean="0">
                <a:solidFill>
                  <a:srgbClr val="000000"/>
                </a:solidFill>
                <a:latin typeface="Comic Sans MS" pitchFamily="-96" charset="0"/>
                <a:ea typeface="ＭＳ Ｐゴシック" pitchFamily="-96" charset="-128"/>
                <a:cs typeface="Arial" charset="0"/>
              </a:rPr>
              <a:t>TCP</a:t>
            </a:r>
          </a:p>
        </p:txBody>
      </p:sp>
      <p:sp>
        <p:nvSpPr>
          <p:cNvPr id="14" name="Rectangle 4"/>
          <p:cNvSpPr>
            <a:spLocks noChangeArrowheads="1"/>
          </p:cNvSpPr>
          <p:nvPr/>
        </p:nvSpPr>
        <p:spPr bwMode="auto">
          <a:xfrm>
            <a:off x="1447800" y="3581400"/>
            <a:ext cx="6096000" cy="838200"/>
          </a:xfrm>
          <a:prstGeom prst="rect">
            <a:avLst/>
          </a:prstGeom>
          <a:solidFill>
            <a:srgbClr val="99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99CC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fontAlgn="base">
              <a:spcBef>
                <a:spcPct val="0"/>
              </a:spcBef>
              <a:spcAft>
                <a:spcPct val="0"/>
              </a:spcAft>
            </a:pPr>
            <a:r>
              <a:rPr lang="en-US" sz="1600" smtClean="0">
                <a:solidFill>
                  <a:srgbClr val="000000"/>
                </a:solidFill>
                <a:latin typeface="Comic Sans MS" pitchFamily="-96" charset="0"/>
                <a:ea typeface="ＭＳ Ｐゴシック" pitchFamily="-96" charset="-128"/>
                <a:cs typeface="Arial" charset="0"/>
              </a:rPr>
              <a:t>SSL Record</a:t>
            </a:r>
          </a:p>
          <a:p>
            <a:pPr algn="ctr" fontAlgn="base">
              <a:spcBef>
                <a:spcPct val="0"/>
              </a:spcBef>
              <a:spcAft>
                <a:spcPct val="0"/>
              </a:spcAft>
            </a:pPr>
            <a:r>
              <a:rPr lang="en-US" sz="1600" smtClean="0">
                <a:solidFill>
                  <a:srgbClr val="000000"/>
                </a:solidFill>
                <a:latin typeface="Comic Sans MS" pitchFamily="-96" charset="0"/>
                <a:ea typeface="ＭＳ Ｐゴシック" pitchFamily="-96" charset="-128"/>
                <a:cs typeface="Arial" charset="0"/>
              </a:rPr>
              <a:t>Protocol</a:t>
            </a:r>
          </a:p>
        </p:txBody>
      </p:sp>
      <p:sp>
        <p:nvSpPr>
          <p:cNvPr id="15" name="Rectangle 6"/>
          <p:cNvSpPr>
            <a:spLocks noChangeArrowheads="1"/>
          </p:cNvSpPr>
          <p:nvPr/>
        </p:nvSpPr>
        <p:spPr bwMode="auto">
          <a:xfrm>
            <a:off x="1447800" y="2743200"/>
            <a:ext cx="1524000" cy="838200"/>
          </a:xfrm>
          <a:prstGeom prst="rect">
            <a:avLst/>
          </a:prstGeom>
          <a:solidFill>
            <a:srgbClr val="336699"/>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336699"/>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smtClean="0">
                <a:ln>
                  <a:noFill/>
                </a:ln>
                <a:solidFill>
                  <a:srgbClr val="FFFFFF"/>
                </a:solidFill>
                <a:effectLst/>
                <a:uLnTx/>
                <a:uFillTx/>
                <a:latin typeface="Comic Sans MS" pitchFamily="-96" charset="0"/>
                <a:ea typeface="ＭＳ Ｐゴシック" pitchFamily="-96" charset="-128"/>
                <a:cs typeface="Arial" charset="0"/>
              </a:rPr>
              <a:t>SSL Handshake</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smtClean="0">
                <a:ln>
                  <a:noFill/>
                </a:ln>
                <a:solidFill>
                  <a:srgbClr val="FFFFFF"/>
                </a:solidFill>
                <a:effectLst/>
                <a:uLnTx/>
                <a:uFillTx/>
                <a:latin typeface="Comic Sans MS" pitchFamily="-96" charset="0"/>
                <a:ea typeface="ＭＳ Ｐゴシック" pitchFamily="-96" charset="-128"/>
                <a:cs typeface="Arial" charset="0"/>
              </a:rPr>
              <a:t>Protocol</a:t>
            </a:r>
          </a:p>
        </p:txBody>
      </p:sp>
      <p:sp>
        <p:nvSpPr>
          <p:cNvPr id="16" name="Rectangle 7"/>
          <p:cNvSpPr>
            <a:spLocks noChangeArrowheads="1"/>
          </p:cNvSpPr>
          <p:nvPr/>
        </p:nvSpPr>
        <p:spPr bwMode="auto">
          <a:xfrm>
            <a:off x="2971800" y="2743200"/>
            <a:ext cx="1524000" cy="838200"/>
          </a:xfrm>
          <a:prstGeom prst="rect">
            <a:avLst/>
          </a:prstGeom>
          <a:solidFill>
            <a:srgbClr val="336699"/>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336699"/>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FFFFFF"/>
                </a:solidFill>
                <a:effectLst/>
                <a:uLnTx/>
                <a:uFillTx/>
                <a:latin typeface="Comic Sans MS" pitchFamily="-96" charset="0"/>
                <a:ea typeface="ＭＳ Ｐゴシック" pitchFamily="-96" charset="-128"/>
                <a:cs typeface="Arial" charset="0"/>
              </a:rPr>
              <a:t>SSL Change</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FFFFFF"/>
                </a:solidFill>
                <a:effectLst/>
                <a:uLnTx/>
                <a:uFillTx/>
                <a:latin typeface="Comic Sans MS" pitchFamily="-96" charset="0"/>
                <a:ea typeface="ＭＳ Ｐゴシック" pitchFamily="-96" charset="-128"/>
                <a:cs typeface="Arial" charset="0"/>
              </a:rPr>
              <a:t>Cipher Spec</a:t>
            </a:r>
            <a:endParaRPr kumimoji="0" lang="en-US" sz="1600" b="0" i="0" u="none" strike="noStrike" kern="0" cap="none" spc="0" normalizeH="0" baseline="0" noProof="0" dirty="0" smtClean="0">
              <a:ln>
                <a:noFill/>
              </a:ln>
              <a:solidFill>
                <a:srgbClr val="FFFFFF"/>
              </a:solidFill>
              <a:effectLst/>
              <a:uLnTx/>
              <a:uFillTx/>
              <a:latin typeface="Comic Sans MS" pitchFamily="-96" charset="0"/>
              <a:ea typeface="ＭＳ Ｐゴシック" pitchFamily="-96" charset="-128"/>
              <a:cs typeface="Arial" charset="0"/>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FFFFFF"/>
                </a:solidFill>
                <a:effectLst/>
                <a:uLnTx/>
                <a:uFillTx/>
                <a:latin typeface="Comic Sans MS" pitchFamily="-96" charset="0"/>
                <a:ea typeface="ＭＳ Ｐゴシック" pitchFamily="-96" charset="-128"/>
                <a:cs typeface="Arial" charset="0"/>
              </a:rPr>
              <a:t>Protocol</a:t>
            </a:r>
          </a:p>
        </p:txBody>
      </p:sp>
      <p:sp>
        <p:nvSpPr>
          <p:cNvPr id="17" name="Rectangle 8"/>
          <p:cNvSpPr>
            <a:spLocks noChangeArrowheads="1"/>
          </p:cNvSpPr>
          <p:nvPr/>
        </p:nvSpPr>
        <p:spPr bwMode="auto">
          <a:xfrm>
            <a:off x="4495800" y="2743200"/>
            <a:ext cx="1524000" cy="838200"/>
          </a:xfrm>
          <a:prstGeom prst="rect">
            <a:avLst/>
          </a:prstGeom>
          <a:solidFill>
            <a:srgbClr val="336699"/>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336699"/>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smtClean="0">
                <a:ln>
                  <a:noFill/>
                </a:ln>
                <a:solidFill>
                  <a:srgbClr val="FFFFFF"/>
                </a:solidFill>
                <a:effectLst/>
                <a:uLnTx/>
                <a:uFillTx/>
                <a:latin typeface="Comic Sans MS" pitchFamily="-96" charset="0"/>
                <a:ea typeface="ＭＳ Ｐゴシック" pitchFamily="-96" charset="-128"/>
                <a:cs typeface="Arial" charset="0"/>
              </a:rPr>
              <a:t>SSL Alert</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smtClean="0">
                <a:ln>
                  <a:noFill/>
                </a:ln>
                <a:solidFill>
                  <a:srgbClr val="FFFFFF"/>
                </a:solidFill>
                <a:effectLst/>
                <a:uLnTx/>
                <a:uFillTx/>
                <a:latin typeface="Comic Sans MS" pitchFamily="-96" charset="0"/>
                <a:ea typeface="ＭＳ Ｐゴシック" pitchFamily="-96" charset="-128"/>
                <a:cs typeface="Arial" charset="0"/>
              </a:rPr>
              <a:t>Protocol</a:t>
            </a:r>
          </a:p>
        </p:txBody>
      </p:sp>
      <p:sp>
        <p:nvSpPr>
          <p:cNvPr id="18" name="Rectangle 9"/>
          <p:cNvSpPr>
            <a:spLocks noChangeArrowheads="1"/>
          </p:cNvSpPr>
          <p:nvPr/>
        </p:nvSpPr>
        <p:spPr bwMode="auto">
          <a:xfrm>
            <a:off x="6019800" y="2743200"/>
            <a:ext cx="1524000" cy="838200"/>
          </a:xfrm>
          <a:prstGeom prst="rect">
            <a:avLst/>
          </a:prstGeom>
          <a:solidFill>
            <a:srgbClr val="336699"/>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336699"/>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smtClean="0">
                <a:ln>
                  <a:noFill/>
                </a:ln>
                <a:solidFill>
                  <a:srgbClr val="FFFFFF"/>
                </a:solidFill>
                <a:effectLst/>
                <a:uLnTx/>
                <a:uFillTx/>
                <a:latin typeface="Comic Sans MS" pitchFamily="-96" charset="0"/>
                <a:ea typeface="ＭＳ Ｐゴシック" pitchFamily="-96" charset="-128"/>
                <a:cs typeface="Arial" charset="0"/>
              </a:rPr>
              <a:t>HTTP</a:t>
            </a:r>
          </a:p>
        </p:txBody>
      </p:sp>
    </p:spTree>
    <p:extLst>
      <p:ext uri="{BB962C8B-B14F-4D97-AF65-F5344CB8AC3E}">
        <p14:creationId xmlns:p14="http://schemas.microsoft.com/office/powerpoint/2010/main" val="20827919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SSL Record Protocol</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44</a:t>
            </a:fld>
            <a:endParaRPr lang="en-US"/>
          </a:p>
        </p:txBody>
      </p:sp>
      <p:sp>
        <p:nvSpPr>
          <p:cNvPr id="4" name="Content Placeholder 3"/>
          <p:cNvSpPr>
            <a:spLocks noGrp="1"/>
          </p:cNvSpPr>
          <p:nvPr>
            <p:ph sz="quarter" idx="1"/>
          </p:nvPr>
        </p:nvSpPr>
        <p:spPr/>
        <p:txBody>
          <a:bodyPr>
            <a:normAutofit lnSpcReduction="10000"/>
          </a:bodyPr>
          <a:lstStyle/>
          <a:p>
            <a:r>
              <a:rPr lang="en-US" dirty="0"/>
              <a:t>Provides basic security services to various higher layer protocols</a:t>
            </a:r>
          </a:p>
          <a:p>
            <a:pPr lvl="1"/>
            <a:r>
              <a:rPr lang="en-US" dirty="0"/>
              <a:t>Used to exchange higher layer data especially HTTP as well as the data of various SSL protocols</a:t>
            </a:r>
          </a:p>
          <a:p>
            <a:pPr lvl="1"/>
            <a:r>
              <a:rPr lang="en-US" dirty="0"/>
              <a:t>Record type </a:t>
            </a:r>
            <a:r>
              <a:rPr lang="en-US" dirty="0" smtClean="0"/>
              <a:t>specifies </a:t>
            </a:r>
            <a:r>
              <a:rPr lang="en-US" dirty="0"/>
              <a:t>what is being carried by the record protocol</a:t>
            </a:r>
          </a:p>
          <a:p>
            <a:pPr lvl="1"/>
            <a:r>
              <a:rPr lang="en-US" dirty="0"/>
              <a:t>Also fragments and reassembles application data</a:t>
            </a:r>
          </a:p>
          <a:p>
            <a:pPr lvl="1"/>
            <a:r>
              <a:rPr lang="en-US" dirty="0"/>
              <a:t>Provides compression (optional)</a:t>
            </a:r>
          </a:p>
          <a:p>
            <a:r>
              <a:rPr lang="en-US" dirty="0"/>
              <a:t>Provides two services for each SSL Connection</a:t>
            </a:r>
          </a:p>
          <a:p>
            <a:pPr lvl="1"/>
            <a:r>
              <a:rPr lang="en-US" dirty="0"/>
              <a:t>Confidentiality</a:t>
            </a:r>
          </a:p>
          <a:p>
            <a:pPr lvl="2"/>
            <a:r>
              <a:rPr lang="en-US" dirty="0"/>
              <a:t>Uses the shared secret encryption key for encryption</a:t>
            </a:r>
          </a:p>
          <a:p>
            <a:pPr lvl="1"/>
            <a:r>
              <a:rPr lang="en-US" dirty="0"/>
              <a:t>Message authentication</a:t>
            </a:r>
          </a:p>
          <a:p>
            <a:pPr lvl="2"/>
            <a:r>
              <a:rPr lang="en-US" dirty="0"/>
              <a:t>Uses the shared secret integrity key to create a MAC</a:t>
            </a:r>
          </a:p>
          <a:p>
            <a:endParaRPr lang="en-US" dirty="0"/>
          </a:p>
        </p:txBody>
      </p:sp>
    </p:spTree>
    <p:extLst>
      <p:ext uri="{BB962C8B-B14F-4D97-AF65-F5344CB8AC3E}">
        <p14:creationId xmlns:p14="http://schemas.microsoft.com/office/powerpoint/2010/main" val="2082791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500"/>
                                        <p:tgtEl>
                                          <p:spTgt spid="4">
                                            <p:txEl>
                                              <p:pRg st="5" end="5"/>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6" end="6"/>
                                            </p:txEl>
                                          </p:spTgt>
                                        </p:tgtEl>
                                        <p:attrNameLst>
                                          <p:attrName>style.visibility</p:attrName>
                                        </p:attrNameLst>
                                      </p:cBhvr>
                                      <p:to>
                                        <p:strVal val="visible"/>
                                      </p:to>
                                    </p:set>
                                    <p:animEffect transition="in" filter="fade">
                                      <p:cBhvr>
                                        <p:cTn id="10" dur="500"/>
                                        <p:tgtEl>
                                          <p:spTgt spid="4">
                                            <p:txEl>
                                              <p:pRg st="6" end="6"/>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animEffect transition="in" filter="fade">
                                      <p:cBhvr>
                                        <p:cTn id="13" dur="500"/>
                                        <p:tgtEl>
                                          <p:spTgt spid="4">
                                            <p:txEl>
                                              <p:pRg st="7" end="7"/>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8" end="8"/>
                                            </p:txEl>
                                          </p:spTgt>
                                        </p:tgtEl>
                                        <p:attrNameLst>
                                          <p:attrName>style.visibility</p:attrName>
                                        </p:attrNameLst>
                                      </p:cBhvr>
                                      <p:to>
                                        <p:strVal val="visible"/>
                                      </p:to>
                                    </p:set>
                                    <p:animEffect transition="in" filter="fade">
                                      <p:cBhvr>
                                        <p:cTn id="16" dur="500"/>
                                        <p:tgtEl>
                                          <p:spTgt spid="4">
                                            <p:txEl>
                                              <p:pRg st="8" end="8"/>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Effect transition="in" filter="fade">
                                      <p:cBhvr>
                                        <p:cTn id="19"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SSL Record Protocol </a:t>
            </a:r>
            <a:r>
              <a:rPr lang="en-US" dirty="0" smtClean="0"/>
              <a:t>– Operation</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45</a:t>
            </a:fld>
            <a:endParaRPr lang="en-US"/>
          </a:p>
        </p:txBody>
      </p:sp>
      <p:sp>
        <p:nvSpPr>
          <p:cNvPr id="4" name="Content Placeholder 3"/>
          <p:cNvSpPr>
            <a:spLocks noGrp="1"/>
          </p:cNvSpPr>
          <p:nvPr>
            <p:ph sz="quarter" idx="1"/>
          </p:nvPr>
        </p:nvSpPr>
        <p:spPr/>
        <p:txBody>
          <a:bodyPr/>
          <a:lstStyle/>
          <a:p>
            <a:endParaRPr lang="en-US"/>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t="9265" b="18529"/>
          <a:stretch>
            <a:fillRect/>
          </a:stretch>
        </p:blipFill>
        <p:spPr bwMode="auto">
          <a:xfrm>
            <a:off x="533400" y="1447800"/>
            <a:ext cx="8043863" cy="448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279199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SSL Change </a:t>
            </a:r>
            <a:r>
              <a:rPr lang="en-US" dirty="0"/>
              <a:t>Cipher Spec Protocol</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46</a:t>
            </a:fld>
            <a:endParaRPr lang="en-US"/>
          </a:p>
        </p:txBody>
      </p:sp>
      <p:sp>
        <p:nvSpPr>
          <p:cNvPr id="4" name="Content Placeholder 3"/>
          <p:cNvSpPr>
            <a:spLocks noGrp="1"/>
          </p:cNvSpPr>
          <p:nvPr>
            <p:ph sz="quarter" idx="1"/>
          </p:nvPr>
        </p:nvSpPr>
        <p:spPr/>
        <p:txBody>
          <a:bodyPr/>
          <a:lstStyle/>
          <a:p>
            <a:r>
              <a:rPr lang="en-US" dirty="0"/>
              <a:t>Simplest SSL Protocol (Record type=20)</a:t>
            </a:r>
          </a:p>
          <a:p>
            <a:r>
              <a:rPr lang="en-US" dirty="0"/>
              <a:t>Has a single byte with the value 1</a:t>
            </a:r>
          </a:p>
          <a:p>
            <a:r>
              <a:rPr lang="en-US" dirty="0"/>
              <a:t>Completes the handshake protocol</a:t>
            </a:r>
          </a:p>
          <a:p>
            <a:r>
              <a:rPr lang="en-US" dirty="0"/>
              <a:t>Sets the security parameters for the rest of the connection or session</a:t>
            </a:r>
          </a:p>
          <a:p>
            <a:pPr lvl="1"/>
            <a:r>
              <a:rPr lang="en-US" dirty="0"/>
              <a:t>“Copy pending state to current state”</a:t>
            </a:r>
          </a:p>
          <a:p>
            <a:pPr lvl="1"/>
            <a:r>
              <a:rPr lang="en-US" dirty="0"/>
              <a:t>Says “From this point onwards, all records that are received will be protected using these agreed upon ciphers and keys”</a:t>
            </a:r>
          </a:p>
          <a:p>
            <a:endParaRPr lang="en-US" dirty="0"/>
          </a:p>
        </p:txBody>
      </p:sp>
    </p:spTree>
    <p:extLst>
      <p:ext uri="{BB962C8B-B14F-4D97-AF65-F5344CB8AC3E}">
        <p14:creationId xmlns:p14="http://schemas.microsoft.com/office/powerpoint/2010/main" val="20827919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SSL Alert </a:t>
            </a:r>
            <a:r>
              <a:rPr lang="en-US" dirty="0"/>
              <a:t>Protocol</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47</a:t>
            </a:fld>
            <a:endParaRPr lang="en-US"/>
          </a:p>
        </p:txBody>
      </p:sp>
      <p:sp>
        <p:nvSpPr>
          <p:cNvPr id="4" name="Content Placeholder 3"/>
          <p:cNvSpPr>
            <a:spLocks noGrp="1"/>
          </p:cNvSpPr>
          <p:nvPr>
            <p:ph sz="quarter" idx="1"/>
          </p:nvPr>
        </p:nvSpPr>
        <p:spPr/>
        <p:txBody>
          <a:bodyPr>
            <a:normAutofit fontScale="92500" lnSpcReduction="20000"/>
          </a:bodyPr>
          <a:lstStyle/>
          <a:p>
            <a:r>
              <a:rPr lang="en-US" dirty="0" smtClean="0"/>
              <a:t>Used </a:t>
            </a:r>
            <a:r>
              <a:rPr lang="en-US" dirty="0"/>
              <a:t>to indicate errors or used to terminate a </a:t>
            </a:r>
            <a:r>
              <a:rPr lang="en-US" dirty="0" smtClean="0"/>
              <a:t>session </a:t>
            </a:r>
            <a:r>
              <a:rPr lang="en-US" dirty="0"/>
              <a:t>(Record type=21</a:t>
            </a:r>
            <a:r>
              <a:rPr lang="en-US" dirty="0" smtClean="0"/>
              <a:t>)</a:t>
            </a:r>
            <a:endParaRPr lang="en-US" dirty="0"/>
          </a:p>
          <a:p>
            <a:r>
              <a:rPr lang="en-US" dirty="0"/>
              <a:t>Alert messages are compressed and encrypted</a:t>
            </a:r>
          </a:p>
          <a:p>
            <a:r>
              <a:rPr lang="en-US" dirty="0"/>
              <a:t>Messages consist of two bytes</a:t>
            </a:r>
          </a:p>
          <a:p>
            <a:pPr lvl="1"/>
            <a:r>
              <a:rPr lang="en-US" dirty="0"/>
              <a:t>First byte is “fatal” or “warning”</a:t>
            </a:r>
          </a:p>
          <a:p>
            <a:pPr lvl="1"/>
            <a:r>
              <a:rPr lang="en-US" dirty="0"/>
              <a:t>Second byte specifies the alert</a:t>
            </a:r>
          </a:p>
          <a:p>
            <a:r>
              <a:rPr lang="en-US" dirty="0"/>
              <a:t>Some alert examples:</a:t>
            </a:r>
          </a:p>
          <a:p>
            <a:pPr lvl="1"/>
            <a:r>
              <a:rPr lang="en-US" dirty="0"/>
              <a:t>Fatal</a:t>
            </a:r>
          </a:p>
          <a:p>
            <a:pPr lvl="2"/>
            <a:r>
              <a:rPr lang="en-US" dirty="0" err="1" smtClean="0"/>
              <a:t>bad_record_mac</a:t>
            </a:r>
            <a:endParaRPr lang="en-US" dirty="0"/>
          </a:p>
          <a:p>
            <a:pPr lvl="2"/>
            <a:r>
              <a:rPr lang="en-US" dirty="0" err="1" smtClean="0"/>
              <a:t>handshake_failure</a:t>
            </a:r>
            <a:endParaRPr lang="en-US" dirty="0"/>
          </a:p>
          <a:p>
            <a:pPr lvl="1"/>
            <a:r>
              <a:rPr lang="en-US" dirty="0"/>
              <a:t>Warnings</a:t>
            </a:r>
          </a:p>
          <a:p>
            <a:pPr lvl="2"/>
            <a:r>
              <a:rPr lang="en-US" dirty="0" err="1" smtClean="0"/>
              <a:t>no_certificate</a:t>
            </a:r>
            <a:r>
              <a:rPr lang="en-US" dirty="0" smtClean="0"/>
              <a:t> </a:t>
            </a:r>
            <a:r>
              <a:rPr lang="en-US" dirty="0"/>
              <a:t>– client </a:t>
            </a:r>
            <a:r>
              <a:rPr lang="en-US" dirty="0" smtClean="0"/>
              <a:t>does not </a:t>
            </a:r>
            <a:r>
              <a:rPr lang="en-US" dirty="0"/>
              <a:t>have one</a:t>
            </a:r>
          </a:p>
          <a:p>
            <a:pPr lvl="2"/>
            <a:r>
              <a:rPr lang="en-US" dirty="0" err="1" smtClean="0"/>
              <a:t>close_notify</a:t>
            </a:r>
            <a:endParaRPr lang="en-US" dirty="0"/>
          </a:p>
          <a:p>
            <a:r>
              <a:rPr lang="en-US" dirty="0"/>
              <a:t>If the level is fatal, the SSL terminates the connection</a:t>
            </a:r>
          </a:p>
          <a:p>
            <a:endParaRPr lang="en-US" dirty="0"/>
          </a:p>
        </p:txBody>
      </p:sp>
    </p:spTree>
    <p:extLst>
      <p:ext uri="{BB962C8B-B14F-4D97-AF65-F5344CB8AC3E}">
        <p14:creationId xmlns:p14="http://schemas.microsoft.com/office/powerpoint/2010/main" val="208279199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SSL Handshake </a:t>
            </a:r>
            <a:r>
              <a:rPr lang="en-US" dirty="0"/>
              <a:t>Protocol</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48</a:t>
            </a:fld>
            <a:endParaRPr lang="en-US"/>
          </a:p>
        </p:txBody>
      </p:sp>
      <p:sp>
        <p:nvSpPr>
          <p:cNvPr id="4" name="Content Placeholder 3"/>
          <p:cNvSpPr>
            <a:spLocks noGrp="1"/>
          </p:cNvSpPr>
          <p:nvPr>
            <p:ph sz="quarter" idx="1"/>
          </p:nvPr>
        </p:nvSpPr>
        <p:spPr/>
        <p:txBody>
          <a:bodyPr>
            <a:normAutofit lnSpcReduction="10000"/>
          </a:bodyPr>
          <a:lstStyle/>
          <a:p>
            <a:r>
              <a:rPr lang="en-US" dirty="0"/>
              <a:t>Most complex of the SSL protocols</a:t>
            </a:r>
          </a:p>
          <a:p>
            <a:pPr lvl="1"/>
            <a:r>
              <a:rPr lang="en-US" dirty="0"/>
              <a:t>Record type = 22</a:t>
            </a:r>
          </a:p>
          <a:p>
            <a:r>
              <a:rPr lang="en-US" dirty="0"/>
              <a:t>Allows the server and client to authenticate each other and negotiate an encryption algorithm/keys</a:t>
            </a:r>
          </a:p>
          <a:p>
            <a:r>
              <a:rPr lang="en-US" dirty="0"/>
              <a:t>Each message has three fields</a:t>
            </a:r>
          </a:p>
          <a:p>
            <a:pPr lvl="1"/>
            <a:r>
              <a:rPr lang="en-US" dirty="0"/>
              <a:t>Type: One of ten </a:t>
            </a:r>
            <a:r>
              <a:rPr lang="en-US" dirty="0" smtClean="0"/>
              <a:t>messages</a:t>
            </a:r>
          </a:p>
          <a:p>
            <a:pPr lvl="1"/>
            <a:r>
              <a:rPr lang="en-US" dirty="0" smtClean="0"/>
              <a:t>Length</a:t>
            </a:r>
          </a:p>
          <a:p>
            <a:pPr lvl="1"/>
            <a:r>
              <a:rPr lang="en-US" dirty="0" smtClean="0"/>
              <a:t>Content</a:t>
            </a:r>
            <a:r>
              <a:rPr lang="en-US" dirty="0"/>
              <a:t>: Parameters associated with a type, etc.</a:t>
            </a:r>
          </a:p>
          <a:p>
            <a:r>
              <a:rPr lang="en-US" dirty="0"/>
              <a:t>Example: </a:t>
            </a:r>
            <a:r>
              <a:rPr lang="en-US" dirty="0" err="1"/>
              <a:t>client_hello</a:t>
            </a:r>
            <a:r>
              <a:rPr lang="en-US" dirty="0"/>
              <a:t> (type = 1) has parameters </a:t>
            </a:r>
            <a:r>
              <a:rPr lang="en-US" i="1" dirty="0"/>
              <a:t>version, random, session id, cipher suite, compression method</a:t>
            </a:r>
          </a:p>
          <a:p>
            <a:r>
              <a:rPr lang="en-US" dirty="0" smtClean="0"/>
              <a:t>Example</a:t>
            </a:r>
            <a:r>
              <a:rPr lang="en-US" dirty="0"/>
              <a:t>: </a:t>
            </a:r>
            <a:r>
              <a:rPr lang="en-US" dirty="0" err="1" smtClean="0"/>
              <a:t>certificate_verify</a:t>
            </a:r>
            <a:r>
              <a:rPr lang="en-US" dirty="0" smtClean="0"/>
              <a:t> </a:t>
            </a:r>
            <a:r>
              <a:rPr lang="en-US" dirty="0"/>
              <a:t>(type = 15) has a parameter </a:t>
            </a:r>
            <a:r>
              <a:rPr lang="en-US" i="1" dirty="0" smtClean="0"/>
              <a:t>signature</a:t>
            </a:r>
            <a:endParaRPr lang="en-US" i="1" dirty="0"/>
          </a:p>
          <a:p>
            <a:endParaRPr lang="en-US" dirty="0"/>
          </a:p>
        </p:txBody>
      </p:sp>
    </p:spTree>
    <p:extLst>
      <p:ext uri="{BB962C8B-B14F-4D97-AF65-F5344CB8AC3E}">
        <p14:creationId xmlns:p14="http://schemas.microsoft.com/office/powerpoint/2010/main" val="208279199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SSL Handshake </a:t>
            </a:r>
            <a:r>
              <a:rPr lang="en-US" dirty="0" smtClean="0"/>
              <a:t>Protocol – Phase </a:t>
            </a:r>
            <a:r>
              <a:rPr lang="en-US" dirty="0"/>
              <a:t>I</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49</a:t>
            </a:fld>
            <a:endParaRPr lang="en-US"/>
          </a:p>
        </p:txBody>
      </p:sp>
      <p:sp>
        <p:nvSpPr>
          <p:cNvPr id="4" name="Content Placeholder 3"/>
          <p:cNvSpPr>
            <a:spLocks noGrp="1"/>
          </p:cNvSpPr>
          <p:nvPr>
            <p:ph sz="quarter" idx="1"/>
          </p:nvPr>
        </p:nvSpPr>
        <p:spPr/>
        <p:txBody>
          <a:bodyPr>
            <a:normAutofit fontScale="92500" lnSpcReduction="10000"/>
          </a:bodyPr>
          <a:lstStyle/>
          <a:p>
            <a:r>
              <a:rPr lang="en-US" dirty="0"/>
              <a:t>Establish security capabilities</a:t>
            </a:r>
          </a:p>
          <a:p>
            <a:r>
              <a:rPr lang="en-US" dirty="0"/>
              <a:t>Initiated by the client</a:t>
            </a:r>
          </a:p>
          <a:p>
            <a:pPr lvl="1"/>
            <a:r>
              <a:rPr lang="en-US" dirty="0"/>
              <a:t>Send a </a:t>
            </a:r>
            <a:r>
              <a:rPr lang="en-US" dirty="0" err="1"/>
              <a:t>client_hello</a:t>
            </a:r>
            <a:r>
              <a:rPr lang="en-US" dirty="0"/>
              <a:t> message</a:t>
            </a:r>
          </a:p>
          <a:p>
            <a:pPr lvl="1"/>
            <a:r>
              <a:rPr lang="en-US" dirty="0"/>
              <a:t>Specify highest version of SSL that can be understood by the client</a:t>
            </a:r>
          </a:p>
          <a:p>
            <a:pPr lvl="1"/>
            <a:r>
              <a:rPr lang="en-US" dirty="0"/>
              <a:t>A nonce consisting of a time stamp and a random number concatenated</a:t>
            </a:r>
          </a:p>
          <a:p>
            <a:pPr lvl="1"/>
            <a:r>
              <a:rPr lang="en-US" dirty="0"/>
              <a:t>List of cryptographic algorithms in decreasing order of preference</a:t>
            </a:r>
          </a:p>
          <a:p>
            <a:r>
              <a:rPr lang="en-US" dirty="0"/>
              <a:t>Response from the server with a </a:t>
            </a:r>
            <a:r>
              <a:rPr lang="en-US" dirty="0" err="1"/>
              <a:t>server_hello</a:t>
            </a:r>
            <a:r>
              <a:rPr lang="en-US" dirty="0"/>
              <a:t> message with roughly the same parameters</a:t>
            </a:r>
          </a:p>
          <a:p>
            <a:pPr lvl="1"/>
            <a:r>
              <a:rPr lang="en-US" dirty="0"/>
              <a:t>Server specifies the selected cipher suite instead of a sequence of cipher suites</a:t>
            </a:r>
          </a:p>
          <a:p>
            <a:pPr lvl="1"/>
            <a:r>
              <a:rPr lang="en-US" dirty="0"/>
              <a:t>Server may send a session-id for use by client to resume session</a:t>
            </a:r>
          </a:p>
          <a:p>
            <a:pPr lvl="1"/>
            <a:r>
              <a:rPr lang="en-US" dirty="0"/>
              <a:t>Key exchange mechanism, MAC and hash sizes, initial vector for CBC </a:t>
            </a:r>
            <a:r>
              <a:rPr lang="en-US" dirty="0" smtClean="0"/>
              <a:t>mode, </a:t>
            </a:r>
            <a:r>
              <a:rPr lang="en-US" dirty="0"/>
              <a:t>etc</a:t>
            </a:r>
            <a:r>
              <a:rPr lang="en-US" dirty="0" smtClean="0"/>
              <a:t>., </a:t>
            </a:r>
            <a:r>
              <a:rPr lang="en-US" dirty="0"/>
              <a:t>are agreed upon</a:t>
            </a:r>
          </a:p>
          <a:p>
            <a:endParaRPr lang="en-US" dirty="0"/>
          </a:p>
        </p:txBody>
      </p:sp>
    </p:spTree>
    <p:extLst>
      <p:ext uri="{BB962C8B-B14F-4D97-AF65-F5344CB8AC3E}">
        <p14:creationId xmlns:p14="http://schemas.microsoft.com/office/powerpoint/2010/main" val="2082791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fade">
                                      <p:cBhvr>
                                        <p:cTn id="24" dur="500"/>
                                        <p:tgtEl>
                                          <p:spTgt spid="4">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fade">
                                      <p:cBhvr>
                                        <p:cTn id="27" dur="500"/>
                                        <p:tgtEl>
                                          <p:spTgt spid="4">
                                            <p:txEl>
                                              <p:pRg st="7" end="7"/>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txEl>
                                              <p:pRg st="8" end="8"/>
                                            </p:txEl>
                                          </p:spTgt>
                                        </p:tgtEl>
                                        <p:attrNameLst>
                                          <p:attrName>style.visibility</p:attrName>
                                        </p:attrNameLst>
                                      </p:cBhvr>
                                      <p:to>
                                        <p:strVal val="visible"/>
                                      </p:to>
                                    </p:set>
                                    <p:animEffect transition="in" filter="fade">
                                      <p:cBhvr>
                                        <p:cTn id="30" dur="500"/>
                                        <p:tgtEl>
                                          <p:spTgt spid="4">
                                            <p:txEl>
                                              <p:pRg st="8" end="8"/>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animEffect transition="in" filter="fade">
                                      <p:cBhvr>
                                        <p:cTn id="33"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Layering </a:t>
            </a:r>
            <a:r>
              <a:rPr lang="en-US" dirty="0" smtClean="0"/>
              <a:t>Implications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
        <p:nvSpPr>
          <p:cNvPr id="4" name="Content Placeholder 3"/>
          <p:cNvSpPr>
            <a:spLocks noGrp="1"/>
          </p:cNvSpPr>
          <p:nvPr>
            <p:ph sz="quarter" idx="1"/>
          </p:nvPr>
        </p:nvSpPr>
        <p:spPr>
          <a:xfrm>
            <a:off x="457200" y="1219200"/>
            <a:ext cx="4876800" cy="4937760"/>
          </a:xfrm>
        </p:spPr>
        <p:txBody>
          <a:bodyPr>
            <a:normAutofit fontScale="85000" lnSpcReduction="10000"/>
          </a:bodyPr>
          <a:lstStyle/>
          <a:p>
            <a:r>
              <a:rPr lang="en-US" dirty="0"/>
              <a:t>If SSL is used</a:t>
            </a:r>
          </a:p>
          <a:p>
            <a:pPr lvl="1"/>
            <a:r>
              <a:rPr lang="en-US" dirty="0"/>
              <a:t>TCP has no idea if a packet is malicious</a:t>
            </a:r>
          </a:p>
          <a:p>
            <a:pPr lvl="1"/>
            <a:r>
              <a:rPr lang="en-US" dirty="0"/>
              <a:t>It may discard the real data if a malicious packet is inserted with the same sequence number</a:t>
            </a:r>
          </a:p>
          <a:p>
            <a:pPr lvl="1"/>
            <a:r>
              <a:rPr lang="en-US" dirty="0"/>
              <a:t>Cannot be used with UDP</a:t>
            </a:r>
          </a:p>
          <a:p>
            <a:r>
              <a:rPr lang="en-US" dirty="0"/>
              <a:t>If </a:t>
            </a:r>
            <a:r>
              <a:rPr lang="en-US" dirty="0" smtClean="0"/>
              <a:t>IPsec </a:t>
            </a:r>
            <a:r>
              <a:rPr lang="en-US" dirty="0"/>
              <a:t>is used</a:t>
            </a:r>
          </a:p>
          <a:p>
            <a:pPr lvl="1"/>
            <a:r>
              <a:rPr lang="en-US" dirty="0"/>
              <a:t>Only IP addresses are used for security</a:t>
            </a:r>
          </a:p>
          <a:p>
            <a:pPr lvl="2"/>
            <a:r>
              <a:rPr lang="en-US" dirty="0"/>
              <a:t>Although this isn’t simple address filtering!</a:t>
            </a:r>
          </a:p>
          <a:p>
            <a:pPr lvl="1"/>
            <a:r>
              <a:rPr lang="en-US" dirty="0"/>
              <a:t>There is NO authentication of the user</a:t>
            </a:r>
          </a:p>
          <a:p>
            <a:pPr lvl="2"/>
            <a:r>
              <a:rPr lang="en-US" dirty="0"/>
              <a:t>Application may still need to use a login/password to determine the user’s authenticity</a:t>
            </a:r>
          </a:p>
          <a:p>
            <a:pPr lvl="1"/>
            <a:r>
              <a:rPr lang="en-US" dirty="0"/>
              <a:t>Faster than SSL and hardware implementation is easier</a:t>
            </a:r>
          </a:p>
          <a:p>
            <a:endParaRPr lang="en-US" dirty="0"/>
          </a:p>
        </p:txBody>
      </p:sp>
      <p:grpSp>
        <p:nvGrpSpPr>
          <p:cNvPr id="75" name="Group 74"/>
          <p:cNvGrpSpPr/>
          <p:nvPr/>
        </p:nvGrpSpPr>
        <p:grpSpPr>
          <a:xfrm>
            <a:off x="5410200" y="2229348"/>
            <a:ext cx="1676400" cy="1992313"/>
            <a:chOff x="5410200" y="2229348"/>
            <a:chExt cx="1676400" cy="1992313"/>
          </a:xfrm>
        </p:grpSpPr>
        <p:sp>
          <p:nvSpPr>
            <p:cNvPr id="61" name="Rectangle 4"/>
            <p:cNvSpPr>
              <a:spLocks noChangeArrowheads="1"/>
            </p:cNvSpPr>
            <p:nvPr/>
          </p:nvSpPr>
          <p:spPr bwMode="auto">
            <a:xfrm>
              <a:off x="5638800" y="3185023"/>
              <a:ext cx="1138238" cy="376238"/>
            </a:xfrm>
            <a:prstGeom prst="rect">
              <a:avLst/>
            </a:prstGeom>
            <a:solidFill>
              <a:srgbClr val="FFFFFF"/>
            </a:solidFill>
            <a:ln w="9525">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66" charset="0"/>
                  <a:ea typeface="ＭＳ Ｐゴシック" pitchFamily="34" charset="-128"/>
                  <a:cs typeface="Arial" pitchFamily="34" charset="0"/>
                </a:rPr>
                <a:t>TCP</a:t>
              </a:r>
            </a:p>
          </p:txBody>
        </p:sp>
        <p:sp>
          <p:nvSpPr>
            <p:cNvPr id="62" name="Rectangle 5"/>
            <p:cNvSpPr>
              <a:spLocks noChangeArrowheads="1"/>
            </p:cNvSpPr>
            <p:nvPr/>
          </p:nvSpPr>
          <p:spPr bwMode="auto">
            <a:xfrm>
              <a:off x="5638800" y="3554911"/>
              <a:ext cx="1138238" cy="376237"/>
            </a:xfrm>
            <a:prstGeom prst="rect">
              <a:avLst/>
            </a:prstGeom>
            <a:solidFill>
              <a:srgbClr val="FFFFFF"/>
            </a:solidFill>
            <a:ln w="9525">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66" charset="0"/>
                  <a:ea typeface="ＭＳ Ｐゴシック" pitchFamily="34" charset="-128"/>
                  <a:cs typeface="Arial" pitchFamily="34" charset="0"/>
                </a:rPr>
                <a:t>IP</a:t>
              </a:r>
            </a:p>
          </p:txBody>
        </p:sp>
        <p:sp>
          <p:nvSpPr>
            <p:cNvPr id="63" name="Rectangle 6"/>
            <p:cNvSpPr>
              <a:spLocks noChangeArrowheads="1"/>
            </p:cNvSpPr>
            <p:nvPr/>
          </p:nvSpPr>
          <p:spPr bwMode="auto">
            <a:xfrm>
              <a:off x="5638800" y="3937498"/>
              <a:ext cx="1138238" cy="284163"/>
            </a:xfrm>
            <a:prstGeom prst="rect">
              <a:avLst/>
            </a:prstGeom>
            <a:solidFill>
              <a:srgbClr val="FFFFFF"/>
            </a:solidFill>
            <a:ln w="9525">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smtClean="0">
                  <a:ln>
                    <a:noFill/>
                  </a:ln>
                  <a:solidFill>
                    <a:srgbClr val="000000"/>
                  </a:solidFill>
                  <a:effectLst/>
                  <a:uLnTx/>
                  <a:uFillTx/>
                  <a:latin typeface="Comic Sans MS" pitchFamily="66" charset="0"/>
                  <a:ea typeface="ＭＳ Ｐゴシック" pitchFamily="34" charset="-128"/>
                  <a:cs typeface="Arial" pitchFamily="34" charset="0"/>
                </a:rPr>
                <a:t>Lower Layers</a:t>
              </a:r>
            </a:p>
          </p:txBody>
        </p:sp>
        <p:sp>
          <p:nvSpPr>
            <p:cNvPr id="64" name="Line 7"/>
            <p:cNvSpPr>
              <a:spLocks noChangeShapeType="1"/>
            </p:cNvSpPr>
            <p:nvPr/>
          </p:nvSpPr>
          <p:spPr bwMode="auto">
            <a:xfrm>
              <a:off x="5410200" y="3204073"/>
              <a:ext cx="1676400" cy="0"/>
            </a:xfrm>
            <a:prstGeom prst="line">
              <a:avLst/>
            </a:prstGeom>
            <a:noFill/>
            <a:ln w="9525">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400" smtClean="0">
                <a:solidFill>
                  <a:srgbClr val="000000"/>
                </a:solidFill>
                <a:latin typeface="Arial" pitchFamily="34" charset="0"/>
                <a:ea typeface="ＭＳ Ｐゴシック" pitchFamily="34" charset="-128"/>
              </a:endParaRPr>
            </a:p>
          </p:txBody>
        </p:sp>
        <p:sp>
          <p:nvSpPr>
            <p:cNvPr id="65" name="Rectangle 8"/>
            <p:cNvSpPr>
              <a:spLocks noChangeArrowheads="1"/>
            </p:cNvSpPr>
            <p:nvPr/>
          </p:nvSpPr>
          <p:spPr bwMode="auto">
            <a:xfrm>
              <a:off x="5638800" y="2810373"/>
              <a:ext cx="1138238" cy="376238"/>
            </a:xfrm>
            <a:prstGeom prst="rect">
              <a:avLst/>
            </a:prstGeom>
            <a:solidFill>
              <a:srgbClr val="FFFFFF"/>
            </a:solidFill>
            <a:ln w="9525">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Comic Sans MS" pitchFamily="66" charset="0"/>
                  <a:ea typeface="ＭＳ Ｐゴシック" pitchFamily="34" charset="-128"/>
                  <a:cs typeface="Arial" pitchFamily="34" charset="0"/>
                </a:rPr>
                <a:t>SSL</a:t>
              </a:r>
            </a:p>
          </p:txBody>
        </p:sp>
        <p:sp>
          <p:nvSpPr>
            <p:cNvPr id="66" name="Rectangle 9"/>
            <p:cNvSpPr>
              <a:spLocks noChangeArrowheads="1"/>
            </p:cNvSpPr>
            <p:nvPr/>
          </p:nvSpPr>
          <p:spPr bwMode="auto">
            <a:xfrm>
              <a:off x="5638800" y="2229348"/>
              <a:ext cx="1138238" cy="284163"/>
            </a:xfrm>
            <a:prstGeom prst="rect">
              <a:avLst/>
            </a:prstGeom>
            <a:solidFill>
              <a:srgbClr val="FFFFFF"/>
            </a:solidFill>
            <a:ln w="9525">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smtClean="0">
                  <a:ln>
                    <a:noFill/>
                  </a:ln>
                  <a:solidFill>
                    <a:srgbClr val="000000"/>
                  </a:solidFill>
                  <a:effectLst/>
                  <a:uLnTx/>
                  <a:uFillTx/>
                  <a:latin typeface="Comic Sans MS" pitchFamily="66" charset="0"/>
                  <a:ea typeface="ＭＳ Ｐゴシック" pitchFamily="34" charset="-128"/>
                  <a:cs typeface="Arial" pitchFamily="34" charset="0"/>
                </a:rPr>
                <a:t>Applications</a:t>
              </a:r>
            </a:p>
          </p:txBody>
        </p:sp>
        <p:sp>
          <p:nvSpPr>
            <p:cNvPr id="67" name="Line 10"/>
            <p:cNvSpPr>
              <a:spLocks noChangeShapeType="1"/>
            </p:cNvSpPr>
            <p:nvPr/>
          </p:nvSpPr>
          <p:spPr bwMode="auto">
            <a:xfrm>
              <a:off x="6172200" y="2515098"/>
              <a:ext cx="0" cy="304800"/>
            </a:xfrm>
            <a:prstGeom prst="line">
              <a:avLst/>
            </a:prstGeom>
            <a:noFill/>
            <a:ln w="9525">
              <a:solidFill>
                <a:srgbClr val="000066"/>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400" smtClean="0">
                <a:solidFill>
                  <a:srgbClr val="000000"/>
                </a:solidFill>
                <a:latin typeface="Arial" pitchFamily="34" charset="0"/>
                <a:ea typeface="ＭＳ Ｐゴシック" pitchFamily="34" charset="-128"/>
              </a:endParaRPr>
            </a:p>
          </p:txBody>
        </p:sp>
      </p:grpSp>
      <p:grpSp>
        <p:nvGrpSpPr>
          <p:cNvPr id="76" name="Group 75"/>
          <p:cNvGrpSpPr/>
          <p:nvPr/>
        </p:nvGrpSpPr>
        <p:grpSpPr>
          <a:xfrm>
            <a:off x="7315200" y="2223315"/>
            <a:ext cx="1676400" cy="2404248"/>
            <a:chOff x="7315200" y="2223315"/>
            <a:chExt cx="1676400" cy="2404248"/>
          </a:xfrm>
        </p:grpSpPr>
        <p:sp>
          <p:nvSpPr>
            <p:cNvPr id="68" name="Rectangle 11"/>
            <p:cNvSpPr>
              <a:spLocks noChangeArrowheads="1"/>
            </p:cNvSpPr>
            <p:nvPr/>
          </p:nvSpPr>
          <p:spPr bwMode="auto">
            <a:xfrm>
              <a:off x="7543800" y="3232150"/>
              <a:ext cx="1138238" cy="376238"/>
            </a:xfrm>
            <a:prstGeom prst="rect">
              <a:avLst/>
            </a:prstGeom>
            <a:solidFill>
              <a:srgbClr val="FFFFFF"/>
            </a:solidFill>
            <a:ln w="9525">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66" charset="0"/>
                  <a:ea typeface="ＭＳ Ｐゴシック" pitchFamily="34" charset="-128"/>
                  <a:cs typeface="Arial" pitchFamily="34" charset="0"/>
                </a:rPr>
                <a:t>TCP</a:t>
              </a:r>
            </a:p>
          </p:txBody>
        </p:sp>
        <p:sp>
          <p:nvSpPr>
            <p:cNvPr id="69" name="Rectangle 12"/>
            <p:cNvSpPr>
              <a:spLocks noChangeArrowheads="1"/>
            </p:cNvSpPr>
            <p:nvPr/>
          </p:nvSpPr>
          <p:spPr bwMode="auto">
            <a:xfrm>
              <a:off x="7543800" y="3971925"/>
              <a:ext cx="1138238" cy="376238"/>
            </a:xfrm>
            <a:prstGeom prst="rect">
              <a:avLst/>
            </a:prstGeom>
            <a:solidFill>
              <a:srgbClr val="FFFFFF"/>
            </a:solidFill>
            <a:ln w="9525">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66" charset="0"/>
                  <a:ea typeface="ＭＳ Ｐゴシック" pitchFamily="34" charset="-128"/>
                  <a:cs typeface="Arial" pitchFamily="34" charset="0"/>
                </a:rPr>
                <a:t>IP</a:t>
              </a:r>
            </a:p>
          </p:txBody>
        </p:sp>
        <p:sp>
          <p:nvSpPr>
            <p:cNvPr id="70" name="Line 13"/>
            <p:cNvSpPr>
              <a:spLocks noChangeShapeType="1"/>
            </p:cNvSpPr>
            <p:nvPr/>
          </p:nvSpPr>
          <p:spPr bwMode="auto">
            <a:xfrm>
              <a:off x="7315200" y="3217863"/>
              <a:ext cx="1676400" cy="0"/>
            </a:xfrm>
            <a:prstGeom prst="line">
              <a:avLst/>
            </a:prstGeom>
            <a:noFill/>
            <a:ln w="9525">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fontAlgn="base" hangingPunct="0">
                <a:spcBef>
                  <a:spcPct val="0"/>
                </a:spcBef>
                <a:spcAft>
                  <a:spcPct val="0"/>
                </a:spcAft>
              </a:pPr>
              <a:endParaRPr lang="en-US" sz="2400" smtClean="0">
                <a:solidFill>
                  <a:srgbClr val="000000"/>
                </a:solidFill>
                <a:latin typeface="Arial" pitchFamily="34" charset="0"/>
                <a:ea typeface="ＭＳ Ｐゴシック" pitchFamily="34" charset="-128"/>
              </a:endParaRPr>
            </a:p>
          </p:txBody>
        </p:sp>
        <p:sp>
          <p:nvSpPr>
            <p:cNvPr id="71" name="Rectangle 14"/>
            <p:cNvSpPr>
              <a:spLocks noChangeArrowheads="1"/>
            </p:cNvSpPr>
            <p:nvPr/>
          </p:nvSpPr>
          <p:spPr bwMode="auto">
            <a:xfrm>
              <a:off x="7543800" y="3609975"/>
              <a:ext cx="1138238" cy="376238"/>
            </a:xfrm>
            <a:prstGeom prst="rect">
              <a:avLst/>
            </a:prstGeom>
            <a:solidFill>
              <a:srgbClr val="FFFFFF"/>
            </a:solidFill>
            <a:ln w="9525">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Comic Sans MS" pitchFamily="66" charset="0"/>
                  <a:ea typeface="ＭＳ Ｐゴシック" pitchFamily="34" charset="-128"/>
                  <a:cs typeface="Arial" pitchFamily="34" charset="0"/>
                </a:rPr>
                <a:t>IPSec</a:t>
              </a:r>
            </a:p>
          </p:txBody>
        </p:sp>
        <p:sp>
          <p:nvSpPr>
            <p:cNvPr id="72" name="Rectangle 15"/>
            <p:cNvSpPr>
              <a:spLocks noChangeArrowheads="1"/>
            </p:cNvSpPr>
            <p:nvPr/>
          </p:nvSpPr>
          <p:spPr bwMode="auto">
            <a:xfrm>
              <a:off x="7543800" y="2223315"/>
              <a:ext cx="1138238" cy="284163"/>
            </a:xfrm>
            <a:prstGeom prst="rect">
              <a:avLst/>
            </a:prstGeom>
            <a:solidFill>
              <a:srgbClr val="FFFFFF"/>
            </a:solidFill>
            <a:ln w="9525">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omic Sans MS" pitchFamily="66" charset="0"/>
                  <a:ea typeface="ＭＳ Ｐゴシック" pitchFamily="34" charset="-128"/>
                  <a:cs typeface="Arial" pitchFamily="34" charset="0"/>
                </a:rPr>
                <a:t>Applications</a:t>
              </a:r>
            </a:p>
          </p:txBody>
        </p:sp>
        <p:sp>
          <p:nvSpPr>
            <p:cNvPr id="73" name="Line 16"/>
            <p:cNvSpPr>
              <a:spLocks noChangeShapeType="1"/>
            </p:cNvSpPr>
            <p:nvPr/>
          </p:nvSpPr>
          <p:spPr bwMode="auto">
            <a:xfrm>
              <a:off x="8117273" y="2513511"/>
              <a:ext cx="0" cy="685800"/>
            </a:xfrm>
            <a:prstGeom prst="line">
              <a:avLst/>
            </a:prstGeom>
            <a:noFill/>
            <a:ln w="9525">
              <a:solidFill>
                <a:srgbClr val="000066"/>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fontAlgn="base" hangingPunct="0">
                <a:spcBef>
                  <a:spcPct val="0"/>
                </a:spcBef>
                <a:spcAft>
                  <a:spcPct val="0"/>
                </a:spcAft>
              </a:pPr>
              <a:endParaRPr lang="en-US" sz="2400" smtClean="0">
                <a:solidFill>
                  <a:srgbClr val="000000"/>
                </a:solidFill>
                <a:latin typeface="Arial" pitchFamily="34" charset="0"/>
                <a:ea typeface="ＭＳ Ｐゴシック" pitchFamily="34" charset="-128"/>
              </a:endParaRPr>
            </a:p>
          </p:txBody>
        </p:sp>
        <p:sp>
          <p:nvSpPr>
            <p:cNvPr id="74" name="Rectangle 17"/>
            <p:cNvSpPr>
              <a:spLocks noChangeArrowheads="1"/>
            </p:cNvSpPr>
            <p:nvPr/>
          </p:nvSpPr>
          <p:spPr bwMode="auto">
            <a:xfrm>
              <a:off x="7543800" y="4343400"/>
              <a:ext cx="1138238" cy="284163"/>
            </a:xfrm>
            <a:prstGeom prst="rect">
              <a:avLst/>
            </a:prstGeom>
            <a:solidFill>
              <a:srgbClr val="FFFFFF"/>
            </a:solidFill>
            <a:ln w="9525">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smtClean="0">
                  <a:ln>
                    <a:noFill/>
                  </a:ln>
                  <a:solidFill>
                    <a:srgbClr val="000000"/>
                  </a:solidFill>
                  <a:effectLst/>
                  <a:uLnTx/>
                  <a:uFillTx/>
                  <a:latin typeface="Comic Sans MS" pitchFamily="66" charset="0"/>
                  <a:ea typeface="ＭＳ Ｐゴシック" pitchFamily="34" charset="-128"/>
                  <a:cs typeface="Arial" pitchFamily="34" charset="0"/>
                </a:rPr>
                <a:t>Lower Layers</a:t>
              </a:r>
            </a:p>
          </p:txBody>
        </p:sp>
      </p:grpSp>
    </p:spTree>
    <p:extLst>
      <p:ext uri="{BB962C8B-B14F-4D97-AF65-F5344CB8AC3E}">
        <p14:creationId xmlns:p14="http://schemas.microsoft.com/office/powerpoint/2010/main" val="2676965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5" end="5"/>
                                            </p:txEl>
                                          </p:spTgt>
                                        </p:tgtEl>
                                        <p:attrNameLst>
                                          <p:attrName>style.visibility</p:attrName>
                                        </p:attrNameLst>
                                      </p:cBhvr>
                                      <p:to>
                                        <p:strVal val="visible"/>
                                      </p:to>
                                    </p:set>
                                    <p:animEffect transition="in" filter="fade">
                                      <p:cBhvr>
                                        <p:cTn id="10" dur="500"/>
                                        <p:tgtEl>
                                          <p:spTgt spid="4">
                                            <p:txEl>
                                              <p:pRg st="5" end="5"/>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animEffect transition="in" filter="fade">
                                      <p:cBhvr>
                                        <p:cTn id="13" dur="500"/>
                                        <p:tgtEl>
                                          <p:spTgt spid="4">
                                            <p:txEl>
                                              <p:pRg st="6" end="6"/>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7" end="7"/>
                                            </p:txEl>
                                          </p:spTgt>
                                        </p:tgtEl>
                                        <p:attrNameLst>
                                          <p:attrName>style.visibility</p:attrName>
                                        </p:attrNameLst>
                                      </p:cBhvr>
                                      <p:to>
                                        <p:strVal val="visible"/>
                                      </p:to>
                                    </p:set>
                                    <p:animEffect transition="in" filter="fade">
                                      <p:cBhvr>
                                        <p:cTn id="16" dur="500"/>
                                        <p:tgtEl>
                                          <p:spTgt spid="4">
                                            <p:txEl>
                                              <p:pRg st="7" end="7"/>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animEffect transition="in" filter="fade">
                                      <p:cBhvr>
                                        <p:cTn id="19" dur="500"/>
                                        <p:tgtEl>
                                          <p:spTgt spid="4">
                                            <p:txEl>
                                              <p:pRg st="8" end="8"/>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txEl>
                                              <p:pRg st="9" end="9"/>
                                            </p:txEl>
                                          </p:spTgt>
                                        </p:tgtEl>
                                        <p:attrNameLst>
                                          <p:attrName>style.visibility</p:attrName>
                                        </p:attrNameLst>
                                      </p:cBhvr>
                                      <p:to>
                                        <p:strVal val="visible"/>
                                      </p:to>
                                    </p:set>
                                    <p:animEffect transition="in" filter="fade">
                                      <p:cBhvr>
                                        <p:cTn id="22" dur="500"/>
                                        <p:tgtEl>
                                          <p:spTgt spid="4">
                                            <p:txEl>
                                              <p:pRg st="9" end="9"/>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76"/>
                                        </p:tgtEl>
                                        <p:attrNameLst>
                                          <p:attrName>style.visibility</p:attrName>
                                        </p:attrNameLst>
                                      </p:cBhvr>
                                      <p:to>
                                        <p:strVal val="visible"/>
                                      </p:to>
                                    </p:set>
                                    <p:animEffect transition="in" filter="fade">
                                      <p:cBhvr>
                                        <p:cTn id="25"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SSL Handshake </a:t>
            </a:r>
            <a:r>
              <a:rPr lang="en-US" dirty="0"/>
              <a:t>Protocol – Phase </a:t>
            </a:r>
            <a:r>
              <a:rPr lang="en-US" dirty="0" smtClean="0"/>
              <a:t>II</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50</a:t>
            </a:fld>
            <a:endParaRPr lang="en-US"/>
          </a:p>
        </p:txBody>
      </p:sp>
      <p:sp>
        <p:nvSpPr>
          <p:cNvPr id="4" name="Content Placeholder 3"/>
          <p:cNvSpPr>
            <a:spLocks noGrp="1"/>
          </p:cNvSpPr>
          <p:nvPr>
            <p:ph sz="quarter" idx="1"/>
          </p:nvPr>
        </p:nvSpPr>
        <p:spPr/>
        <p:txBody>
          <a:bodyPr>
            <a:normAutofit fontScale="92500" lnSpcReduction="10000"/>
          </a:bodyPr>
          <a:lstStyle/>
          <a:p>
            <a:r>
              <a:rPr lang="en-US" dirty="0"/>
              <a:t>Server Authentication and Key Exchange</a:t>
            </a:r>
          </a:p>
          <a:p>
            <a:pPr lvl="1"/>
            <a:r>
              <a:rPr lang="en-US" dirty="0"/>
              <a:t>Server sends its digital certificate</a:t>
            </a:r>
          </a:p>
          <a:p>
            <a:pPr lvl="1"/>
            <a:r>
              <a:rPr lang="en-US" dirty="0" smtClean="0"/>
              <a:t>X.509 </a:t>
            </a:r>
            <a:r>
              <a:rPr lang="en-US" dirty="0"/>
              <a:t>certificates are used</a:t>
            </a:r>
          </a:p>
          <a:p>
            <a:pPr lvl="2"/>
            <a:r>
              <a:rPr lang="en-US" dirty="0"/>
              <a:t>Uses a message called </a:t>
            </a:r>
            <a:r>
              <a:rPr lang="en-US" dirty="0" smtClean="0"/>
              <a:t>“certificate</a:t>
            </a:r>
            <a:r>
              <a:rPr lang="en-US" dirty="0"/>
              <a:t>” </a:t>
            </a:r>
            <a:r>
              <a:rPr lang="en-US" dirty="0" smtClean="0"/>
              <a:t>(type </a:t>
            </a:r>
            <a:r>
              <a:rPr lang="en-US" dirty="0"/>
              <a:t>= </a:t>
            </a:r>
            <a:r>
              <a:rPr lang="en-US" dirty="0" smtClean="0"/>
              <a:t>11) </a:t>
            </a:r>
            <a:r>
              <a:rPr lang="en-US" dirty="0"/>
              <a:t>and one or more certificates as the parameters</a:t>
            </a:r>
          </a:p>
          <a:p>
            <a:pPr lvl="1"/>
            <a:r>
              <a:rPr lang="en-US" dirty="0" err="1"/>
              <a:t>Diffie</a:t>
            </a:r>
            <a:r>
              <a:rPr lang="en-US" dirty="0"/>
              <a:t>-Hellman or RSA may be used</a:t>
            </a:r>
          </a:p>
          <a:p>
            <a:pPr lvl="1"/>
            <a:r>
              <a:rPr lang="en-US" dirty="0"/>
              <a:t>A signature only key is possible</a:t>
            </a:r>
          </a:p>
          <a:p>
            <a:pPr lvl="2"/>
            <a:r>
              <a:rPr lang="en-US" dirty="0"/>
              <a:t>This is for export reasons</a:t>
            </a:r>
          </a:p>
          <a:p>
            <a:pPr lvl="2"/>
            <a:r>
              <a:rPr lang="en-US" dirty="0"/>
              <a:t>In this case, the server will send an ephemeral shorter public key signed with its long-term private key</a:t>
            </a:r>
          </a:p>
          <a:p>
            <a:pPr lvl="2"/>
            <a:r>
              <a:rPr lang="en-US" dirty="0"/>
              <a:t>For this, a </a:t>
            </a:r>
            <a:r>
              <a:rPr lang="en-US" dirty="0" smtClean="0"/>
              <a:t>“</a:t>
            </a:r>
            <a:r>
              <a:rPr lang="en-US" dirty="0" err="1" smtClean="0"/>
              <a:t>server_key_exchange</a:t>
            </a:r>
            <a:r>
              <a:rPr lang="en-US" dirty="0"/>
              <a:t>” message (type = 12) is used</a:t>
            </a:r>
          </a:p>
          <a:p>
            <a:r>
              <a:rPr lang="en-US" dirty="0"/>
              <a:t>Concluded with a </a:t>
            </a:r>
            <a:r>
              <a:rPr lang="en-US" dirty="0" smtClean="0"/>
              <a:t>“</a:t>
            </a:r>
            <a:r>
              <a:rPr lang="en-US" dirty="0" err="1" smtClean="0"/>
              <a:t>server_hello_done</a:t>
            </a:r>
            <a:r>
              <a:rPr lang="en-US" dirty="0" smtClean="0"/>
              <a:t>” </a:t>
            </a:r>
            <a:r>
              <a:rPr lang="en-US" dirty="0"/>
              <a:t>message (zero length)</a:t>
            </a:r>
          </a:p>
          <a:p>
            <a:pPr lvl="1"/>
            <a:r>
              <a:rPr lang="en-US" dirty="0"/>
              <a:t>This has </a:t>
            </a:r>
            <a:r>
              <a:rPr lang="en-US" dirty="0" smtClean="0"/>
              <a:t>type </a:t>
            </a:r>
            <a:r>
              <a:rPr lang="en-US" dirty="0"/>
              <a:t>= 14</a:t>
            </a:r>
          </a:p>
          <a:p>
            <a:pPr lvl="1"/>
            <a:r>
              <a:rPr lang="en-US" dirty="0"/>
              <a:t>It has no </a:t>
            </a:r>
            <a:r>
              <a:rPr lang="en-US" dirty="0" smtClean="0"/>
              <a:t>parameters</a:t>
            </a:r>
          </a:p>
          <a:p>
            <a:endParaRPr lang="en-US" dirty="0"/>
          </a:p>
        </p:txBody>
      </p:sp>
    </p:spTree>
    <p:extLst>
      <p:ext uri="{BB962C8B-B14F-4D97-AF65-F5344CB8AC3E}">
        <p14:creationId xmlns:p14="http://schemas.microsoft.com/office/powerpoint/2010/main" val="208279199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SSL Handshake </a:t>
            </a:r>
            <a:r>
              <a:rPr lang="en-US" dirty="0"/>
              <a:t>Protocol – Phase </a:t>
            </a:r>
            <a:r>
              <a:rPr lang="en-US" dirty="0" smtClean="0"/>
              <a:t>III</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51</a:t>
            </a:fld>
            <a:endParaRPr lang="en-US"/>
          </a:p>
        </p:txBody>
      </p:sp>
      <p:sp>
        <p:nvSpPr>
          <p:cNvPr id="4" name="Content Placeholder 3"/>
          <p:cNvSpPr>
            <a:spLocks noGrp="1"/>
          </p:cNvSpPr>
          <p:nvPr>
            <p:ph sz="quarter" idx="1"/>
          </p:nvPr>
        </p:nvSpPr>
        <p:spPr/>
        <p:txBody>
          <a:bodyPr>
            <a:normAutofit fontScale="92500" lnSpcReduction="10000"/>
          </a:bodyPr>
          <a:lstStyle/>
          <a:p>
            <a:r>
              <a:rPr lang="en-US" dirty="0"/>
              <a:t>Client authentication and key exchange</a:t>
            </a:r>
          </a:p>
          <a:p>
            <a:pPr lvl="1"/>
            <a:r>
              <a:rPr lang="en-US" dirty="0"/>
              <a:t>Client checks the server certificate and validates it</a:t>
            </a:r>
          </a:p>
          <a:p>
            <a:pPr lvl="1"/>
            <a:r>
              <a:rPr lang="en-US" dirty="0"/>
              <a:t>If the server requests a client certificate, the client either sends a certificate or replies with </a:t>
            </a:r>
            <a:r>
              <a:rPr lang="en-US" dirty="0" smtClean="0"/>
              <a:t>“</a:t>
            </a:r>
            <a:r>
              <a:rPr lang="en-US" dirty="0" err="1" smtClean="0"/>
              <a:t>no_certificate</a:t>
            </a:r>
            <a:r>
              <a:rPr lang="en-US" dirty="0"/>
              <a:t>”</a:t>
            </a:r>
          </a:p>
          <a:p>
            <a:pPr lvl="2"/>
            <a:r>
              <a:rPr lang="en-US" dirty="0"/>
              <a:t>Server can use the </a:t>
            </a:r>
            <a:r>
              <a:rPr lang="en-US" dirty="0" smtClean="0"/>
              <a:t>“</a:t>
            </a:r>
            <a:r>
              <a:rPr lang="en-US" dirty="0" err="1" smtClean="0"/>
              <a:t>certificate_request</a:t>
            </a:r>
            <a:r>
              <a:rPr lang="en-US" dirty="0"/>
              <a:t>” message (type = 13)</a:t>
            </a:r>
          </a:p>
          <a:p>
            <a:pPr lvl="2"/>
            <a:r>
              <a:rPr lang="en-US" dirty="0"/>
              <a:t>Client Authentication is optional</a:t>
            </a:r>
          </a:p>
          <a:p>
            <a:pPr lvl="2"/>
            <a:r>
              <a:rPr lang="en-US" dirty="0"/>
              <a:t>The client may ask the server to verify its certificate if it had sent one </a:t>
            </a:r>
            <a:r>
              <a:rPr lang="en-US" dirty="0" smtClean="0"/>
              <a:t>(“</a:t>
            </a:r>
            <a:r>
              <a:rPr lang="en-US" dirty="0" err="1" smtClean="0"/>
              <a:t>certificate_verify</a:t>
            </a:r>
            <a:r>
              <a:rPr lang="en-US" dirty="0" smtClean="0"/>
              <a:t>” </a:t>
            </a:r>
            <a:r>
              <a:rPr lang="en-US" dirty="0"/>
              <a:t>- type = 15) by signing a hash </a:t>
            </a:r>
            <a:r>
              <a:rPr lang="en-US" dirty="0" smtClean="0"/>
              <a:t>of all the </a:t>
            </a:r>
            <a:r>
              <a:rPr lang="en-US" dirty="0"/>
              <a:t>previous messages </a:t>
            </a:r>
          </a:p>
          <a:p>
            <a:r>
              <a:rPr lang="en-US" dirty="0"/>
              <a:t>Client sends a 48-byte “pre-master-secret” encrypted with the public key of the server if RSA is being used</a:t>
            </a:r>
          </a:p>
          <a:p>
            <a:pPr lvl="1"/>
            <a:r>
              <a:rPr lang="en-US" dirty="0"/>
              <a:t>Only 46 bytes are random</a:t>
            </a:r>
          </a:p>
          <a:p>
            <a:pPr lvl="1"/>
            <a:r>
              <a:rPr lang="en-US" dirty="0"/>
              <a:t>For this, the </a:t>
            </a:r>
            <a:r>
              <a:rPr lang="en-US" dirty="0" smtClean="0"/>
              <a:t>“</a:t>
            </a:r>
            <a:r>
              <a:rPr lang="en-US" dirty="0" err="1" smtClean="0"/>
              <a:t>client_key_exchange</a:t>
            </a:r>
            <a:r>
              <a:rPr lang="en-US" dirty="0" smtClean="0"/>
              <a:t>” </a:t>
            </a:r>
            <a:r>
              <a:rPr lang="en-US" dirty="0"/>
              <a:t>message is used (type = 16)</a:t>
            </a:r>
          </a:p>
          <a:p>
            <a:pPr lvl="1"/>
            <a:r>
              <a:rPr lang="en-US" dirty="0"/>
              <a:t>If </a:t>
            </a:r>
            <a:r>
              <a:rPr lang="en-US" dirty="0" err="1"/>
              <a:t>Diffie</a:t>
            </a:r>
            <a:r>
              <a:rPr lang="en-US" dirty="0"/>
              <a:t>-Hellman is being used, the DH parameters are transmitted</a:t>
            </a:r>
          </a:p>
          <a:p>
            <a:endParaRPr lang="en-US" dirty="0"/>
          </a:p>
        </p:txBody>
      </p:sp>
    </p:spTree>
    <p:extLst>
      <p:ext uri="{BB962C8B-B14F-4D97-AF65-F5344CB8AC3E}">
        <p14:creationId xmlns:p14="http://schemas.microsoft.com/office/powerpoint/2010/main" val="208279199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SSL Handshake </a:t>
            </a:r>
            <a:r>
              <a:rPr lang="en-US" dirty="0"/>
              <a:t>Protocol – Phase </a:t>
            </a:r>
            <a:r>
              <a:rPr lang="en-US" dirty="0" smtClean="0"/>
              <a:t>IV</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52</a:t>
            </a:fld>
            <a:endParaRPr lang="en-US"/>
          </a:p>
        </p:txBody>
      </p:sp>
      <p:sp>
        <p:nvSpPr>
          <p:cNvPr id="4" name="Content Placeholder 3"/>
          <p:cNvSpPr>
            <a:spLocks noGrp="1"/>
          </p:cNvSpPr>
          <p:nvPr>
            <p:ph sz="quarter" idx="1"/>
          </p:nvPr>
        </p:nvSpPr>
        <p:spPr/>
        <p:txBody>
          <a:bodyPr>
            <a:normAutofit/>
          </a:bodyPr>
          <a:lstStyle/>
          <a:p>
            <a:r>
              <a:rPr lang="en-US" dirty="0"/>
              <a:t>Finishing the handshake protocol</a:t>
            </a:r>
          </a:p>
          <a:p>
            <a:pPr lvl="1"/>
            <a:r>
              <a:rPr lang="en-US" dirty="0"/>
              <a:t>Client and server need to know that the handshake is complete</a:t>
            </a:r>
          </a:p>
          <a:p>
            <a:r>
              <a:rPr lang="en-US" dirty="0"/>
              <a:t>Steps</a:t>
            </a:r>
          </a:p>
          <a:p>
            <a:pPr lvl="1"/>
            <a:r>
              <a:rPr lang="en-US" dirty="0"/>
              <a:t>The client sends a “</a:t>
            </a:r>
            <a:r>
              <a:rPr lang="en-US" dirty="0" err="1"/>
              <a:t>change_cipher_spec</a:t>
            </a:r>
            <a:r>
              <a:rPr lang="en-US" dirty="0"/>
              <a:t>” message and copies the pending cipher specification state to the current state</a:t>
            </a:r>
          </a:p>
          <a:p>
            <a:pPr lvl="1"/>
            <a:r>
              <a:rPr lang="en-US" dirty="0"/>
              <a:t>It sends a “finished” message (type = 20) using the parameters of the new cipher specification</a:t>
            </a:r>
          </a:p>
          <a:p>
            <a:pPr lvl="1"/>
            <a:r>
              <a:rPr lang="en-US" dirty="0"/>
              <a:t>Server repeats this process as well</a:t>
            </a:r>
          </a:p>
          <a:p>
            <a:pPr lvl="1"/>
            <a:r>
              <a:rPr lang="en-US" dirty="0"/>
              <a:t>This verifies that the key exchange and authentication process were successful</a:t>
            </a:r>
          </a:p>
          <a:p>
            <a:endParaRPr lang="en-US" dirty="0"/>
          </a:p>
        </p:txBody>
      </p:sp>
    </p:spTree>
    <p:extLst>
      <p:ext uri="{BB962C8B-B14F-4D97-AF65-F5344CB8AC3E}">
        <p14:creationId xmlns:p14="http://schemas.microsoft.com/office/powerpoint/2010/main" val="208279199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SSL Handshake: Remarks</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53</a:t>
            </a:fld>
            <a:endParaRPr lang="en-US"/>
          </a:p>
        </p:txBody>
      </p:sp>
      <p:sp>
        <p:nvSpPr>
          <p:cNvPr id="4" name="Content Placeholder 3"/>
          <p:cNvSpPr>
            <a:spLocks noGrp="1"/>
          </p:cNvSpPr>
          <p:nvPr>
            <p:ph sz="quarter" idx="1"/>
          </p:nvPr>
        </p:nvSpPr>
        <p:spPr/>
        <p:txBody>
          <a:bodyPr>
            <a:normAutofit/>
          </a:bodyPr>
          <a:lstStyle/>
          <a:p>
            <a:r>
              <a:rPr lang="en-US" dirty="0"/>
              <a:t>The handshake protocol usually creates an SSL session</a:t>
            </a:r>
          </a:p>
          <a:p>
            <a:pPr lvl="1"/>
            <a:r>
              <a:rPr lang="en-US" dirty="0"/>
              <a:t>Each session can have multiple connections</a:t>
            </a:r>
          </a:p>
          <a:p>
            <a:pPr lvl="1"/>
            <a:r>
              <a:rPr lang="en-US" dirty="0"/>
              <a:t>Sessions avoid unnecessary and expensive negotiation of security parameters for each connection</a:t>
            </a:r>
          </a:p>
          <a:p>
            <a:pPr lvl="1"/>
            <a:r>
              <a:rPr lang="en-US" dirty="0"/>
              <a:t>Each session has a pending state and a current operating state</a:t>
            </a:r>
          </a:p>
          <a:p>
            <a:r>
              <a:rPr lang="en-US" dirty="0"/>
              <a:t>The handshake protocol followed by the </a:t>
            </a:r>
            <a:r>
              <a:rPr lang="en-US" dirty="0" smtClean="0"/>
              <a:t>cipher spec </a:t>
            </a:r>
            <a:r>
              <a:rPr lang="en-US" dirty="0"/>
              <a:t>change protocol makes the pending state the current state</a:t>
            </a:r>
          </a:p>
          <a:p>
            <a:pPr lvl="1"/>
            <a:r>
              <a:rPr lang="en-US" dirty="0"/>
              <a:t>The old current state is deleted</a:t>
            </a:r>
          </a:p>
          <a:p>
            <a:r>
              <a:rPr lang="en-US" dirty="0"/>
              <a:t>The initial current state is always one with no encryption, no MAC and no compression </a:t>
            </a:r>
          </a:p>
          <a:p>
            <a:endParaRPr lang="en-US" dirty="0"/>
          </a:p>
        </p:txBody>
      </p:sp>
    </p:spTree>
    <p:extLst>
      <p:ext uri="{BB962C8B-B14F-4D97-AF65-F5344CB8AC3E}">
        <p14:creationId xmlns:p14="http://schemas.microsoft.com/office/powerpoint/2010/main" val="208279199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TLS (Transport Layer Security)</a:t>
            </a:r>
          </a:p>
        </p:txBody>
      </p:sp>
      <p:sp>
        <p:nvSpPr>
          <p:cNvPr id="3" name="Slide Number Placeholder 2"/>
          <p:cNvSpPr>
            <a:spLocks noGrp="1"/>
          </p:cNvSpPr>
          <p:nvPr>
            <p:ph type="sldNum" sz="quarter" idx="12"/>
          </p:nvPr>
        </p:nvSpPr>
        <p:spPr/>
        <p:txBody>
          <a:bodyPr/>
          <a:lstStyle/>
          <a:p>
            <a:fld id="{B6F15528-21DE-4FAA-801E-634DDDAF4B2B}" type="slidenum">
              <a:rPr lang="en-US" smtClean="0"/>
              <a:pPr/>
              <a:t>54</a:t>
            </a:fld>
            <a:endParaRPr lang="en-US"/>
          </a:p>
        </p:txBody>
      </p:sp>
      <p:sp>
        <p:nvSpPr>
          <p:cNvPr id="4" name="Content Placeholder 3"/>
          <p:cNvSpPr>
            <a:spLocks noGrp="1"/>
          </p:cNvSpPr>
          <p:nvPr>
            <p:ph sz="quarter" idx="1"/>
          </p:nvPr>
        </p:nvSpPr>
        <p:spPr/>
        <p:txBody>
          <a:bodyPr/>
          <a:lstStyle/>
          <a:p>
            <a:r>
              <a:rPr lang="en-US" dirty="0"/>
              <a:t>Specified in RFC 2246 (January 1999)</a:t>
            </a:r>
          </a:p>
          <a:p>
            <a:pPr lvl="1"/>
            <a:r>
              <a:rPr lang="en-US" dirty="0"/>
              <a:t>Makes use of HMAC and not HMAC-like message authentication</a:t>
            </a:r>
          </a:p>
          <a:p>
            <a:pPr lvl="1"/>
            <a:r>
              <a:rPr lang="en-US" dirty="0"/>
              <a:t>Has more alert messages than </a:t>
            </a:r>
            <a:r>
              <a:rPr lang="en-US" dirty="0" smtClean="0"/>
              <a:t>SSLv3</a:t>
            </a:r>
            <a:endParaRPr lang="en-US" dirty="0"/>
          </a:p>
          <a:p>
            <a:pPr lvl="1"/>
            <a:r>
              <a:rPr lang="en-US" dirty="0"/>
              <a:t>Uses a pseudorandom function (PRF) based on HMAC to create keys</a:t>
            </a:r>
          </a:p>
          <a:p>
            <a:r>
              <a:rPr lang="en-US" dirty="0"/>
              <a:t>TLS messages are used within EAP for WLAN authentication and key exchange</a:t>
            </a:r>
          </a:p>
          <a:p>
            <a:r>
              <a:rPr lang="en-US" dirty="0"/>
              <a:t>WTLS is a variant of TLS that is used in the wireless application protocol (WAP)</a:t>
            </a:r>
          </a:p>
          <a:p>
            <a:endParaRPr lang="en-US" dirty="0"/>
          </a:p>
        </p:txBody>
      </p:sp>
    </p:spTree>
    <p:extLst>
      <p:ext uri="{BB962C8B-B14F-4D97-AF65-F5344CB8AC3E}">
        <p14:creationId xmlns:p14="http://schemas.microsoft.com/office/powerpoint/2010/main" val="2082791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IPsec </a:t>
            </a:r>
            <a:r>
              <a:rPr lang="en-US" dirty="0"/>
              <a:t>- Network Layer Security</a:t>
            </a:r>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
        <p:nvSpPr>
          <p:cNvPr id="4" name="Content Placeholder 3"/>
          <p:cNvSpPr>
            <a:spLocks noGrp="1"/>
          </p:cNvSpPr>
          <p:nvPr>
            <p:ph sz="quarter" idx="1"/>
          </p:nvPr>
        </p:nvSpPr>
        <p:spPr/>
        <p:txBody>
          <a:bodyPr>
            <a:normAutofit lnSpcReduction="10000"/>
          </a:bodyPr>
          <a:lstStyle/>
          <a:p>
            <a:r>
              <a:rPr lang="en-US" dirty="0"/>
              <a:t>Encrypts and authenticates all traffic at the IP level</a:t>
            </a:r>
          </a:p>
          <a:p>
            <a:pPr lvl="1"/>
            <a:r>
              <a:rPr lang="en-US" dirty="0"/>
              <a:t>Use on LANs, WANs, public, and private networks</a:t>
            </a:r>
          </a:p>
          <a:p>
            <a:r>
              <a:rPr lang="en-US" dirty="0"/>
              <a:t>Application independent</a:t>
            </a:r>
          </a:p>
          <a:p>
            <a:pPr lvl="1"/>
            <a:r>
              <a:rPr lang="en-US" dirty="0"/>
              <a:t>Web browsing, telnet, </a:t>
            </a:r>
            <a:r>
              <a:rPr lang="en-US" dirty="0" smtClean="0"/>
              <a:t>FTP, etc.</a:t>
            </a:r>
          </a:p>
          <a:p>
            <a:r>
              <a:rPr lang="en-US" dirty="0" smtClean="0"/>
              <a:t>Transparent </a:t>
            </a:r>
            <a:r>
              <a:rPr lang="en-US" dirty="0"/>
              <a:t>to </a:t>
            </a:r>
            <a:r>
              <a:rPr lang="en-US" dirty="0" smtClean="0"/>
              <a:t>user</a:t>
            </a:r>
          </a:p>
          <a:p>
            <a:r>
              <a:rPr lang="en-US" dirty="0" smtClean="0"/>
              <a:t>Provides </a:t>
            </a:r>
            <a:r>
              <a:rPr lang="en-US" dirty="0"/>
              <a:t>the following security services at the IP level</a:t>
            </a:r>
          </a:p>
          <a:p>
            <a:pPr lvl="1"/>
            <a:r>
              <a:rPr lang="en-US" dirty="0"/>
              <a:t>Access control</a:t>
            </a:r>
          </a:p>
          <a:p>
            <a:pPr lvl="1"/>
            <a:r>
              <a:rPr lang="en-US" dirty="0"/>
              <a:t>Connectionless integrity</a:t>
            </a:r>
          </a:p>
          <a:p>
            <a:pPr lvl="1"/>
            <a:r>
              <a:rPr lang="en-US" dirty="0"/>
              <a:t>Data origin authentication</a:t>
            </a:r>
          </a:p>
          <a:p>
            <a:pPr lvl="1"/>
            <a:r>
              <a:rPr lang="en-US" dirty="0"/>
              <a:t>Rejection of replayed packets</a:t>
            </a:r>
          </a:p>
          <a:p>
            <a:pPr lvl="1"/>
            <a:r>
              <a:rPr lang="en-US" dirty="0"/>
              <a:t>Data confidentiality</a:t>
            </a:r>
          </a:p>
          <a:p>
            <a:pPr lvl="1"/>
            <a:r>
              <a:rPr lang="en-US" dirty="0"/>
              <a:t>Limited traffic analysis confidentiality</a:t>
            </a:r>
          </a:p>
          <a:p>
            <a:endParaRPr lang="en-US" dirty="0"/>
          </a:p>
        </p:txBody>
      </p:sp>
    </p:spTree>
    <p:extLst>
      <p:ext uri="{BB962C8B-B14F-4D97-AF65-F5344CB8AC3E}">
        <p14:creationId xmlns:p14="http://schemas.microsoft.com/office/powerpoint/2010/main" val="2676965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500"/>
                                        <p:tgtEl>
                                          <p:spTgt spid="4">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500"/>
                                        <p:tgtEl>
                                          <p:spTgt spid="4">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Effect transition="in" filter="fade">
                                      <p:cBhvr>
                                        <p:cTn id="20" dur="500"/>
                                        <p:tgtEl>
                                          <p:spTgt spid="4">
                                            <p:txEl>
                                              <p:pRg st="5" end="5"/>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fade">
                                      <p:cBhvr>
                                        <p:cTn id="23" dur="500"/>
                                        <p:tgtEl>
                                          <p:spTgt spid="4">
                                            <p:txEl>
                                              <p:pRg st="6" end="6"/>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
                                            <p:txEl>
                                              <p:pRg st="7" end="7"/>
                                            </p:txEl>
                                          </p:spTgt>
                                        </p:tgtEl>
                                        <p:attrNameLst>
                                          <p:attrName>style.visibility</p:attrName>
                                        </p:attrNameLst>
                                      </p:cBhvr>
                                      <p:to>
                                        <p:strVal val="visible"/>
                                      </p:to>
                                    </p:set>
                                    <p:animEffect transition="in" filter="fade">
                                      <p:cBhvr>
                                        <p:cTn id="26" dur="500"/>
                                        <p:tgtEl>
                                          <p:spTgt spid="4">
                                            <p:txEl>
                                              <p:pRg st="7" end="7"/>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animEffect transition="in" filter="fade">
                                      <p:cBhvr>
                                        <p:cTn id="29" dur="500"/>
                                        <p:tgtEl>
                                          <p:spTgt spid="4">
                                            <p:txEl>
                                              <p:pRg st="8" end="8"/>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
                                            <p:txEl>
                                              <p:pRg st="9" end="9"/>
                                            </p:txEl>
                                          </p:spTgt>
                                        </p:tgtEl>
                                        <p:attrNameLst>
                                          <p:attrName>style.visibility</p:attrName>
                                        </p:attrNameLst>
                                      </p:cBhvr>
                                      <p:to>
                                        <p:strVal val="visible"/>
                                      </p:to>
                                    </p:set>
                                    <p:animEffect transition="in" filter="fade">
                                      <p:cBhvr>
                                        <p:cTn id="32" dur="500"/>
                                        <p:tgtEl>
                                          <p:spTgt spid="4">
                                            <p:txEl>
                                              <p:pRg st="9" end="9"/>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Effect transition="in" filter="fade">
                                      <p:cBhvr>
                                        <p:cTn id="35" dur="500"/>
                                        <p:tgtEl>
                                          <p:spTgt spid="4">
                                            <p:txEl>
                                              <p:pRg st="10" end="10"/>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
                                            <p:txEl>
                                              <p:pRg st="11" end="11"/>
                                            </p:txEl>
                                          </p:spTgt>
                                        </p:tgtEl>
                                        <p:attrNameLst>
                                          <p:attrName>style.visibility</p:attrName>
                                        </p:attrNameLst>
                                      </p:cBhvr>
                                      <p:to>
                                        <p:strVal val="visible"/>
                                      </p:to>
                                    </p:set>
                                    <p:animEffect transition="in" filter="fade">
                                      <p:cBhvr>
                                        <p:cTn id="38"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Cases where </a:t>
            </a:r>
            <a:r>
              <a:rPr lang="en-US" dirty="0" smtClean="0"/>
              <a:t>IPsec </a:t>
            </a:r>
            <a:r>
              <a:rPr lang="en-US" dirty="0"/>
              <a:t>can be used</a:t>
            </a:r>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
        <p:nvSpPr>
          <p:cNvPr id="4" name="Content Placeholder 3"/>
          <p:cNvSpPr>
            <a:spLocks noGrp="1"/>
          </p:cNvSpPr>
          <p:nvPr>
            <p:ph sz="quarter" idx="1"/>
          </p:nvPr>
        </p:nvSpPr>
        <p:spPr/>
        <p:txBody>
          <a:bodyPr/>
          <a:lstStyle/>
          <a:p>
            <a:endParaRPr lang="en-US" dirty="0"/>
          </a:p>
        </p:txBody>
      </p:sp>
      <p:sp>
        <p:nvSpPr>
          <p:cNvPr id="28" name="Text Box 25"/>
          <p:cNvSpPr txBox="1">
            <a:spLocks noChangeArrowheads="1"/>
          </p:cNvSpPr>
          <p:nvPr/>
        </p:nvSpPr>
        <p:spPr bwMode="auto">
          <a:xfrm>
            <a:off x="2667000" y="3465513"/>
            <a:ext cx="43862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800">
                <a:latin typeface="Comic Sans MS" pitchFamily="66" charset="0"/>
                <a:cs typeface="Arial" pitchFamily="34" charset="0"/>
              </a:rPr>
              <a:t>End-to-end security between two hosts</a:t>
            </a:r>
          </a:p>
        </p:txBody>
      </p:sp>
      <p:grpSp>
        <p:nvGrpSpPr>
          <p:cNvPr id="30" name="Group 27"/>
          <p:cNvGrpSpPr>
            <a:grpSpLocks/>
          </p:cNvGrpSpPr>
          <p:nvPr/>
        </p:nvGrpSpPr>
        <p:grpSpPr bwMode="auto">
          <a:xfrm>
            <a:off x="3962400" y="1981200"/>
            <a:ext cx="1752600" cy="1066800"/>
            <a:chOff x="1168" y="1328"/>
            <a:chExt cx="2704" cy="2032"/>
          </a:xfrm>
        </p:grpSpPr>
        <p:sp>
          <p:nvSpPr>
            <p:cNvPr id="31" name="Freeform 28"/>
            <p:cNvSpPr>
              <a:spLocks/>
            </p:cNvSpPr>
            <p:nvPr/>
          </p:nvSpPr>
          <p:spPr bwMode="auto">
            <a:xfrm>
              <a:off x="1168" y="1328"/>
              <a:ext cx="2704" cy="2032"/>
            </a:xfrm>
            <a:custGeom>
              <a:avLst/>
              <a:gdLst>
                <a:gd name="T0" fmla="*/ 312 w 5328"/>
                <a:gd name="T1" fmla="*/ 1355 h 3936"/>
                <a:gd name="T2" fmla="*/ 56 w 5328"/>
                <a:gd name="T3" fmla="*/ 1605 h 3936"/>
                <a:gd name="T4" fmla="*/ 2 w 5328"/>
                <a:gd name="T5" fmla="*/ 1795 h 3936"/>
                <a:gd name="T6" fmla="*/ 41 w 5328"/>
                <a:gd name="T7" fmla="*/ 2055 h 3936"/>
                <a:gd name="T8" fmla="*/ 207 w 5328"/>
                <a:gd name="T9" fmla="*/ 2276 h 3936"/>
                <a:gd name="T10" fmla="*/ 175 w 5328"/>
                <a:gd name="T11" fmla="*/ 2434 h 3936"/>
                <a:gd name="T12" fmla="*/ 119 w 5328"/>
                <a:gd name="T13" fmla="*/ 2627 h 3936"/>
                <a:gd name="T14" fmla="*/ 141 w 5328"/>
                <a:gd name="T15" fmla="*/ 2838 h 3936"/>
                <a:gd name="T16" fmla="*/ 240 w 5328"/>
                <a:gd name="T17" fmla="*/ 3021 h 3936"/>
                <a:gd name="T18" fmla="*/ 446 w 5328"/>
                <a:gd name="T19" fmla="*/ 3175 h 3936"/>
                <a:gd name="T20" fmla="*/ 655 w 5328"/>
                <a:gd name="T21" fmla="*/ 3217 h 3936"/>
                <a:gd name="T22" fmla="*/ 913 w 5328"/>
                <a:gd name="T23" fmla="*/ 3462 h 3936"/>
                <a:gd name="T24" fmla="*/ 1322 w 5328"/>
                <a:gd name="T25" fmla="*/ 3674 h 3936"/>
                <a:gd name="T26" fmla="*/ 1573 w 5328"/>
                <a:gd name="T27" fmla="*/ 3699 h 3936"/>
                <a:gd name="T28" fmla="*/ 1826 w 5328"/>
                <a:gd name="T29" fmla="*/ 3656 h 3936"/>
                <a:gd name="T30" fmla="*/ 2030 w 5328"/>
                <a:gd name="T31" fmla="*/ 3563 h 3936"/>
                <a:gd name="T32" fmla="*/ 2330 w 5328"/>
                <a:gd name="T33" fmla="*/ 3837 h 3936"/>
                <a:gd name="T34" fmla="*/ 2723 w 5328"/>
                <a:gd name="T35" fmla="*/ 3936 h 3936"/>
                <a:gd name="T36" fmla="*/ 2987 w 5328"/>
                <a:gd name="T37" fmla="*/ 3893 h 3936"/>
                <a:gd name="T38" fmla="*/ 3219 w 5328"/>
                <a:gd name="T39" fmla="*/ 3771 h 3936"/>
                <a:gd name="T40" fmla="*/ 3439 w 5328"/>
                <a:gd name="T41" fmla="*/ 3526 h 3936"/>
                <a:gd name="T42" fmla="*/ 3564 w 5328"/>
                <a:gd name="T43" fmla="*/ 3370 h 3936"/>
                <a:gd name="T44" fmla="*/ 3936 w 5328"/>
                <a:gd name="T45" fmla="*/ 3452 h 3936"/>
                <a:gd name="T46" fmla="*/ 4207 w 5328"/>
                <a:gd name="T47" fmla="*/ 3383 h 3936"/>
                <a:gd name="T48" fmla="*/ 4425 w 5328"/>
                <a:gd name="T49" fmla="*/ 3221 h 3936"/>
                <a:gd name="T50" fmla="*/ 4567 w 5328"/>
                <a:gd name="T51" fmla="*/ 2988 h 3936"/>
                <a:gd name="T52" fmla="*/ 4611 w 5328"/>
                <a:gd name="T53" fmla="*/ 2741 h 3936"/>
                <a:gd name="T54" fmla="*/ 4896 w 5328"/>
                <a:gd name="T55" fmla="*/ 2645 h 3936"/>
                <a:gd name="T56" fmla="*/ 5124 w 5328"/>
                <a:gd name="T57" fmla="*/ 2459 h 3936"/>
                <a:gd name="T58" fmla="*/ 5274 w 5328"/>
                <a:gd name="T59" fmla="*/ 2207 h 3936"/>
                <a:gd name="T60" fmla="*/ 5328 w 5328"/>
                <a:gd name="T61" fmla="*/ 1908 h 3936"/>
                <a:gd name="T62" fmla="*/ 5284 w 5328"/>
                <a:gd name="T63" fmla="*/ 1638 h 3936"/>
                <a:gd name="T64" fmla="*/ 5155 w 5328"/>
                <a:gd name="T65" fmla="*/ 1396 h 3936"/>
                <a:gd name="T66" fmla="*/ 5206 w 5328"/>
                <a:gd name="T67" fmla="*/ 1169 h 3936"/>
                <a:gd name="T68" fmla="*/ 5180 w 5328"/>
                <a:gd name="T69" fmla="*/ 946 h 3936"/>
                <a:gd name="T70" fmla="*/ 5001 w 5328"/>
                <a:gd name="T71" fmla="*/ 653 h 3936"/>
                <a:gd name="T72" fmla="*/ 4722 w 5328"/>
                <a:gd name="T73" fmla="*/ 495 h 3936"/>
                <a:gd name="T74" fmla="*/ 4651 w 5328"/>
                <a:gd name="T75" fmla="*/ 296 h 3936"/>
                <a:gd name="T76" fmla="*/ 4366 w 5328"/>
                <a:gd name="T77" fmla="*/ 46 h 3936"/>
                <a:gd name="T78" fmla="*/ 4162 w 5328"/>
                <a:gd name="T79" fmla="*/ 1 h 3936"/>
                <a:gd name="T80" fmla="*/ 3913 w 5328"/>
                <a:gd name="T81" fmla="*/ 43 h 3936"/>
                <a:gd name="T82" fmla="*/ 3700 w 5328"/>
                <a:gd name="T83" fmla="*/ 188 h 3936"/>
                <a:gd name="T84" fmla="*/ 3543 w 5328"/>
                <a:gd name="T85" fmla="*/ 87 h 3936"/>
                <a:gd name="T86" fmla="*/ 3313 w 5328"/>
                <a:gd name="T87" fmla="*/ 4 h 3936"/>
                <a:gd name="T88" fmla="*/ 3033 w 5328"/>
                <a:gd name="T89" fmla="*/ 46 h 3936"/>
                <a:gd name="T90" fmla="*/ 2808 w 5328"/>
                <a:gd name="T91" fmla="*/ 234 h 3936"/>
                <a:gd name="T92" fmla="*/ 2643 w 5328"/>
                <a:gd name="T93" fmla="*/ 211 h 3936"/>
                <a:gd name="T94" fmla="*/ 2404 w 5328"/>
                <a:gd name="T95" fmla="*/ 125 h 3936"/>
                <a:gd name="T96" fmla="*/ 2089 w 5328"/>
                <a:gd name="T97" fmla="*/ 156 h 3936"/>
                <a:gd name="T98" fmla="*/ 1803 w 5328"/>
                <a:gd name="T99" fmla="*/ 357 h 3936"/>
                <a:gd name="T100" fmla="*/ 1522 w 5328"/>
                <a:gd name="T101" fmla="*/ 388 h 3936"/>
                <a:gd name="T102" fmla="*/ 1136 w 5328"/>
                <a:gd name="T103" fmla="*/ 376 h 3936"/>
                <a:gd name="T104" fmla="*/ 839 w 5328"/>
                <a:gd name="T105" fmla="*/ 502 h 3936"/>
                <a:gd name="T106" fmla="*/ 614 w 5328"/>
                <a:gd name="T107" fmla="*/ 728 h 3936"/>
                <a:gd name="T108" fmla="*/ 489 w 5328"/>
                <a:gd name="T109" fmla="*/ 1028 h 3936"/>
                <a:gd name="T110" fmla="*/ 479 w 5328"/>
                <a:gd name="T111" fmla="*/ 1309 h 3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328" h="3936">
                  <a:moveTo>
                    <a:pt x="481" y="1308"/>
                  </a:moveTo>
                  <a:lnTo>
                    <a:pt x="456" y="1311"/>
                  </a:lnTo>
                  <a:lnTo>
                    <a:pt x="430" y="1316"/>
                  </a:lnTo>
                  <a:lnTo>
                    <a:pt x="406" y="1321"/>
                  </a:lnTo>
                  <a:lnTo>
                    <a:pt x="382" y="1328"/>
                  </a:lnTo>
                  <a:lnTo>
                    <a:pt x="358" y="1336"/>
                  </a:lnTo>
                  <a:lnTo>
                    <a:pt x="335" y="1345"/>
                  </a:lnTo>
                  <a:lnTo>
                    <a:pt x="312" y="1355"/>
                  </a:lnTo>
                  <a:lnTo>
                    <a:pt x="290" y="1365"/>
                  </a:lnTo>
                  <a:lnTo>
                    <a:pt x="248" y="1390"/>
                  </a:lnTo>
                  <a:lnTo>
                    <a:pt x="208" y="1418"/>
                  </a:lnTo>
                  <a:lnTo>
                    <a:pt x="172" y="1450"/>
                  </a:lnTo>
                  <a:lnTo>
                    <a:pt x="138" y="1484"/>
                  </a:lnTo>
                  <a:lnTo>
                    <a:pt x="107" y="1522"/>
                  </a:lnTo>
                  <a:lnTo>
                    <a:pt x="80" y="1562"/>
                  </a:lnTo>
                  <a:lnTo>
                    <a:pt x="56" y="1605"/>
                  </a:lnTo>
                  <a:lnTo>
                    <a:pt x="46" y="1627"/>
                  </a:lnTo>
                  <a:lnTo>
                    <a:pt x="37" y="1650"/>
                  </a:lnTo>
                  <a:lnTo>
                    <a:pt x="28" y="1673"/>
                  </a:lnTo>
                  <a:lnTo>
                    <a:pt x="21" y="1697"/>
                  </a:lnTo>
                  <a:lnTo>
                    <a:pt x="15" y="1721"/>
                  </a:lnTo>
                  <a:lnTo>
                    <a:pt x="9" y="1745"/>
                  </a:lnTo>
                  <a:lnTo>
                    <a:pt x="5" y="1770"/>
                  </a:lnTo>
                  <a:lnTo>
                    <a:pt x="2" y="1795"/>
                  </a:lnTo>
                  <a:lnTo>
                    <a:pt x="1" y="1821"/>
                  </a:lnTo>
                  <a:lnTo>
                    <a:pt x="0" y="1847"/>
                  </a:lnTo>
                  <a:lnTo>
                    <a:pt x="1" y="1883"/>
                  </a:lnTo>
                  <a:lnTo>
                    <a:pt x="5" y="1918"/>
                  </a:lnTo>
                  <a:lnTo>
                    <a:pt x="10" y="1953"/>
                  </a:lnTo>
                  <a:lnTo>
                    <a:pt x="18" y="1988"/>
                  </a:lnTo>
                  <a:lnTo>
                    <a:pt x="28" y="2022"/>
                  </a:lnTo>
                  <a:lnTo>
                    <a:pt x="41" y="2055"/>
                  </a:lnTo>
                  <a:lnTo>
                    <a:pt x="55" y="2086"/>
                  </a:lnTo>
                  <a:lnTo>
                    <a:pt x="71" y="2117"/>
                  </a:lnTo>
                  <a:lnTo>
                    <a:pt x="89" y="2147"/>
                  </a:lnTo>
                  <a:lnTo>
                    <a:pt x="109" y="2176"/>
                  </a:lnTo>
                  <a:lnTo>
                    <a:pt x="131" y="2203"/>
                  </a:lnTo>
                  <a:lnTo>
                    <a:pt x="154" y="2229"/>
                  </a:lnTo>
                  <a:lnTo>
                    <a:pt x="180" y="2253"/>
                  </a:lnTo>
                  <a:lnTo>
                    <a:pt x="207" y="2276"/>
                  </a:lnTo>
                  <a:lnTo>
                    <a:pt x="235" y="2297"/>
                  </a:lnTo>
                  <a:lnTo>
                    <a:pt x="265" y="2316"/>
                  </a:lnTo>
                  <a:lnTo>
                    <a:pt x="262" y="2309"/>
                  </a:lnTo>
                  <a:lnTo>
                    <a:pt x="229" y="2348"/>
                  </a:lnTo>
                  <a:lnTo>
                    <a:pt x="214" y="2368"/>
                  </a:lnTo>
                  <a:lnTo>
                    <a:pt x="200" y="2390"/>
                  </a:lnTo>
                  <a:lnTo>
                    <a:pt x="187" y="2411"/>
                  </a:lnTo>
                  <a:lnTo>
                    <a:pt x="175" y="2434"/>
                  </a:lnTo>
                  <a:lnTo>
                    <a:pt x="164" y="2456"/>
                  </a:lnTo>
                  <a:lnTo>
                    <a:pt x="155" y="2480"/>
                  </a:lnTo>
                  <a:lnTo>
                    <a:pt x="146" y="2503"/>
                  </a:lnTo>
                  <a:lnTo>
                    <a:pt x="138" y="2527"/>
                  </a:lnTo>
                  <a:lnTo>
                    <a:pt x="132" y="2552"/>
                  </a:lnTo>
                  <a:lnTo>
                    <a:pt x="127" y="2577"/>
                  </a:lnTo>
                  <a:lnTo>
                    <a:pt x="122" y="2602"/>
                  </a:lnTo>
                  <a:lnTo>
                    <a:pt x="119" y="2627"/>
                  </a:lnTo>
                  <a:lnTo>
                    <a:pt x="118" y="2652"/>
                  </a:lnTo>
                  <a:lnTo>
                    <a:pt x="117" y="2678"/>
                  </a:lnTo>
                  <a:lnTo>
                    <a:pt x="118" y="2706"/>
                  </a:lnTo>
                  <a:lnTo>
                    <a:pt x="120" y="2733"/>
                  </a:lnTo>
                  <a:lnTo>
                    <a:pt x="123" y="2760"/>
                  </a:lnTo>
                  <a:lnTo>
                    <a:pt x="128" y="2787"/>
                  </a:lnTo>
                  <a:lnTo>
                    <a:pt x="134" y="2813"/>
                  </a:lnTo>
                  <a:lnTo>
                    <a:pt x="141" y="2838"/>
                  </a:lnTo>
                  <a:lnTo>
                    <a:pt x="150" y="2863"/>
                  </a:lnTo>
                  <a:lnTo>
                    <a:pt x="159" y="2888"/>
                  </a:lnTo>
                  <a:lnTo>
                    <a:pt x="170" y="2912"/>
                  </a:lnTo>
                  <a:lnTo>
                    <a:pt x="182" y="2935"/>
                  </a:lnTo>
                  <a:lnTo>
                    <a:pt x="195" y="2958"/>
                  </a:lnTo>
                  <a:lnTo>
                    <a:pt x="209" y="2980"/>
                  </a:lnTo>
                  <a:lnTo>
                    <a:pt x="224" y="3001"/>
                  </a:lnTo>
                  <a:lnTo>
                    <a:pt x="240" y="3021"/>
                  </a:lnTo>
                  <a:lnTo>
                    <a:pt x="275" y="3059"/>
                  </a:lnTo>
                  <a:lnTo>
                    <a:pt x="313" y="3094"/>
                  </a:lnTo>
                  <a:lnTo>
                    <a:pt x="333" y="3110"/>
                  </a:lnTo>
                  <a:lnTo>
                    <a:pt x="354" y="3125"/>
                  </a:lnTo>
                  <a:lnTo>
                    <a:pt x="376" y="3139"/>
                  </a:lnTo>
                  <a:lnTo>
                    <a:pt x="399" y="3152"/>
                  </a:lnTo>
                  <a:lnTo>
                    <a:pt x="422" y="3164"/>
                  </a:lnTo>
                  <a:lnTo>
                    <a:pt x="446" y="3175"/>
                  </a:lnTo>
                  <a:lnTo>
                    <a:pt x="470" y="3184"/>
                  </a:lnTo>
                  <a:lnTo>
                    <a:pt x="495" y="3193"/>
                  </a:lnTo>
                  <a:lnTo>
                    <a:pt x="521" y="3200"/>
                  </a:lnTo>
                  <a:lnTo>
                    <a:pt x="547" y="3206"/>
                  </a:lnTo>
                  <a:lnTo>
                    <a:pt x="573" y="3211"/>
                  </a:lnTo>
                  <a:lnTo>
                    <a:pt x="600" y="3214"/>
                  </a:lnTo>
                  <a:lnTo>
                    <a:pt x="627" y="3216"/>
                  </a:lnTo>
                  <a:lnTo>
                    <a:pt x="655" y="3217"/>
                  </a:lnTo>
                  <a:lnTo>
                    <a:pt x="687" y="3216"/>
                  </a:lnTo>
                  <a:lnTo>
                    <a:pt x="718" y="3213"/>
                  </a:lnTo>
                  <a:lnTo>
                    <a:pt x="715" y="3217"/>
                  </a:lnTo>
                  <a:lnTo>
                    <a:pt x="748" y="3272"/>
                  </a:lnTo>
                  <a:lnTo>
                    <a:pt x="785" y="3324"/>
                  </a:lnTo>
                  <a:lnTo>
                    <a:pt x="825" y="3373"/>
                  </a:lnTo>
                  <a:lnTo>
                    <a:pt x="867" y="3419"/>
                  </a:lnTo>
                  <a:lnTo>
                    <a:pt x="913" y="3462"/>
                  </a:lnTo>
                  <a:lnTo>
                    <a:pt x="961" y="3501"/>
                  </a:lnTo>
                  <a:lnTo>
                    <a:pt x="1011" y="3538"/>
                  </a:lnTo>
                  <a:lnTo>
                    <a:pt x="1064" y="3571"/>
                  </a:lnTo>
                  <a:lnTo>
                    <a:pt x="1118" y="3600"/>
                  </a:lnTo>
                  <a:lnTo>
                    <a:pt x="1174" y="3626"/>
                  </a:lnTo>
                  <a:lnTo>
                    <a:pt x="1232" y="3648"/>
                  </a:lnTo>
                  <a:lnTo>
                    <a:pt x="1292" y="3667"/>
                  </a:lnTo>
                  <a:lnTo>
                    <a:pt x="1322" y="3674"/>
                  </a:lnTo>
                  <a:lnTo>
                    <a:pt x="1353" y="3681"/>
                  </a:lnTo>
                  <a:lnTo>
                    <a:pt x="1383" y="3687"/>
                  </a:lnTo>
                  <a:lnTo>
                    <a:pt x="1415" y="3692"/>
                  </a:lnTo>
                  <a:lnTo>
                    <a:pt x="1446" y="3695"/>
                  </a:lnTo>
                  <a:lnTo>
                    <a:pt x="1477" y="3698"/>
                  </a:lnTo>
                  <a:lnTo>
                    <a:pt x="1509" y="3699"/>
                  </a:lnTo>
                  <a:lnTo>
                    <a:pt x="1541" y="3700"/>
                  </a:lnTo>
                  <a:lnTo>
                    <a:pt x="1573" y="3699"/>
                  </a:lnTo>
                  <a:lnTo>
                    <a:pt x="1606" y="3698"/>
                  </a:lnTo>
                  <a:lnTo>
                    <a:pt x="1638" y="3695"/>
                  </a:lnTo>
                  <a:lnTo>
                    <a:pt x="1670" y="3691"/>
                  </a:lnTo>
                  <a:lnTo>
                    <a:pt x="1702" y="3686"/>
                  </a:lnTo>
                  <a:lnTo>
                    <a:pt x="1733" y="3680"/>
                  </a:lnTo>
                  <a:lnTo>
                    <a:pt x="1764" y="3673"/>
                  </a:lnTo>
                  <a:lnTo>
                    <a:pt x="1795" y="3665"/>
                  </a:lnTo>
                  <a:lnTo>
                    <a:pt x="1826" y="3656"/>
                  </a:lnTo>
                  <a:lnTo>
                    <a:pt x="1857" y="3646"/>
                  </a:lnTo>
                  <a:lnTo>
                    <a:pt x="1887" y="3635"/>
                  </a:lnTo>
                  <a:lnTo>
                    <a:pt x="1916" y="3622"/>
                  </a:lnTo>
                  <a:lnTo>
                    <a:pt x="1946" y="3609"/>
                  </a:lnTo>
                  <a:lnTo>
                    <a:pt x="1975" y="3595"/>
                  </a:lnTo>
                  <a:lnTo>
                    <a:pt x="2003" y="3579"/>
                  </a:lnTo>
                  <a:lnTo>
                    <a:pt x="2031" y="3563"/>
                  </a:lnTo>
                  <a:lnTo>
                    <a:pt x="2030" y="3563"/>
                  </a:lnTo>
                  <a:lnTo>
                    <a:pt x="2060" y="3606"/>
                  </a:lnTo>
                  <a:lnTo>
                    <a:pt x="2093" y="3646"/>
                  </a:lnTo>
                  <a:lnTo>
                    <a:pt x="2127" y="3684"/>
                  </a:lnTo>
                  <a:lnTo>
                    <a:pt x="2164" y="3720"/>
                  </a:lnTo>
                  <a:lnTo>
                    <a:pt x="2203" y="3753"/>
                  </a:lnTo>
                  <a:lnTo>
                    <a:pt x="2243" y="3784"/>
                  </a:lnTo>
                  <a:lnTo>
                    <a:pt x="2286" y="3812"/>
                  </a:lnTo>
                  <a:lnTo>
                    <a:pt x="2330" y="3837"/>
                  </a:lnTo>
                  <a:lnTo>
                    <a:pt x="2375" y="3860"/>
                  </a:lnTo>
                  <a:lnTo>
                    <a:pt x="2422" y="3880"/>
                  </a:lnTo>
                  <a:lnTo>
                    <a:pt x="2469" y="3897"/>
                  </a:lnTo>
                  <a:lnTo>
                    <a:pt x="2518" y="3911"/>
                  </a:lnTo>
                  <a:lnTo>
                    <a:pt x="2568" y="3922"/>
                  </a:lnTo>
                  <a:lnTo>
                    <a:pt x="2619" y="3930"/>
                  </a:lnTo>
                  <a:lnTo>
                    <a:pt x="2670" y="3934"/>
                  </a:lnTo>
                  <a:lnTo>
                    <a:pt x="2723" y="3936"/>
                  </a:lnTo>
                  <a:lnTo>
                    <a:pt x="2757" y="3935"/>
                  </a:lnTo>
                  <a:lnTo>
                    <a:pt x="2791" y="3933"/>
                  </a:lnTo>
                  <a:lnTo>
                    <a:pt x="2825" y="3930"/>
                  </a:lnTo>
                  <a:lnTo>
                    <a:pt x="2858" y="3925"/>
                  </a:lnTo>
                  <a:lnTo>
                    <a:pt x="2891" y="3919"/>
                  </a:lnTo>
                  <a:lnTo>
                    <a:pt x="2924" y="3911"/>
                  </a:lnTo>
                  <a:lnTo>
                    <a:pt x="2956" y="3903"/>
                  </a:lnTo>
                  <a:lnTo>
                    <a:pt x="2987" y="3893"/>
                  </a:lnTo>
                  <a:lnTo>
                    <a:pt x="3019" y="3881"/>
                  </a:lnTo>
                  <a:lnTo>
                    <a:pt x="3049" y="3869"/>
                  </a:lnTo>
                  <a:lnTo>
                    <a:pt x="3079" y="3856"/>
                  </a:lnTo>
                  <a:lnTo>
                    <a:pt x="3109" y="3841"/>
                  </a:lnTo>
                  <a:lnTo>
                    <a:pt x="3137" y="3825"/>
                  </a:lnTo>
                  <a:lnTo>
                    <a:pt x="3165" y="3808"/>
                  </a:lnTo>
                  <a:lnTo>
                    <a:pt x="3193" y="3790"/>
                  </a:lnTo>
                  <a:lnTo>
                    <a:pt x="3219" y="3771"/>
                  </a:lnTo>
                  <a:lnTo>
                    <a:pt x="3245" y="3751"/>
                  </a:lnTo>
                  <a:lnTo>
                    <a:pt x="3270" y="3729"/>
                  </a:lnTo>
                  <a:lnTo>
                    <a:pt x="3318" y="3684"/>
                  </a:lnTo>
                  <a:lnTo>
                    <a:pt x="3362" y="3635"/>
                  </a:lnTo>
                  <a:lnTo>
                    <a:pt x="3383" y="3609"/>
                  </a:lnTo>
                  <a:lnTo>
                    <a:pt x="3402" y="3583"/>
                  </a:lnTo>
                  <a:lnTo>
                    <a:pt x="3421" y="3555"/>
                  </a:lnTo>
                  <a:lnTo>
                    <a:pt x="3439" y="3526"/>
                  </a:lnTo>
                  <a:lnTo>
                    <a:pt x="3455" y="3497"/>
                  </a:lnTo>
                  <a:lnTo>
                    <a:pt x="3470" y="3467"/>
                  </a:lnTo>
                  <a:lnTo>
                    <a:pt x="3485" y="3437"/>
                  </a:lnTo>
                  <a:lnTo>
                    <a:pt x="3498" y="3405"/>
                  </a:lnTo>
                  <a:lnTo>
                    <a:pt x="3509" y="3373"/>
                  </a:lnTo>
                  <a:lnTo>
                    <a:pt x="3520" y="3340"/>
                  </a:lnTo>
                  <a:lnTo>
                    <a:pt x="3521" y="3345"/>
                  </a:lnTo>
                  <a:lnTo>
                    <a:pt x="3564" y="3370"/>
                  </a:lnTo>
                  <a:lnTo>
                    <a:pt x="3609" y="3392"/>
                  </a:lnTo>
                  <a:lnTo>
                    <a:pt x="3655" y="3410"/>
                  </a:lnTo>
                  <a:lnTo>
                    <a:pt x="3702" y="3426"/>
                  </a:lnTo>
                  <a:lnTo>
                    <a:pt x="3750" y="3438"/>
                  </a:lnTo>
                  <a:lnTo>
                    <a:pt x="3799" y="3446"/>
                  </a:lnTo>
                  <a:lnTo>
                    <a:pt x="3849" y="3451"/>
                  </a:lnTo>
                  <a:lnTo>
                    <a:pt x="3899" y="3453"/>
                  </a:lnTo>
                  <a:lnTo>
                    <a:pt x="3936" y="3452"/>
                  </a:lnTo>
                  <a:lnTo>
                    <a:pt x="3972" y="3449"/>
                  </a:lnTo>
                  <a:lnTo>
                    <a:pt x="4007" y="3445"/>
                  </a:lnTo>
                  <a:lnTo>
                    <a:pt x="4042" y="3439"/>
                  </a:lnTo>
                  <a:lnTo>
                    <a:pt x="4076" y="3431"/>
                  </a:lnTo>
                  <a:lnTo>
                    <a:pt x="4110" y="3421"/>
                  </a:lnTo>
                  <a:lnTo>
                    <a:pt x="4143" y="3410"/>
                  </a:lnTo>
                  <a:lnTo>
                    <a:pt x="4175" y="3397"/>
                  </a:lnTo>
                  <a:lnTo>
                    <a:pt x="4207" y="3383"/>
                  </a:lnTo>
                  <a:lnTo>
                    <a:pt x="4237" y="3368"/>
                  </a:lnTo>
                  <a:lnTo>
                    <a:pt x="4267" y="3350"/>
                  </a:lnTo>
                  <a:lnTo>
                    <a:pt x="4296" y="3332"/>
                  </a:lnTo>
                  <a:lnTo>
                    <a:pt x="4324" y="3312"/>
                  </a:lnTo>
                  <a:lnTo>
                    <a:pt x="4351" y="3291"/>
                  </a:lnTo>
                  <a:lnTo>
                    <a:pt x="4377" y="3269"/>
                  </a:lnTo>
                  <a:lnTo>
                    <a:pt x="4401" y="3245"/>
                  </a:lnTo>
                  <a:lnTo>
                    <a:pt x="4425" y="3221"/>
                  </a:lnTo>
                  <a:lnTo>
                    <a:pt x="4447" y="3195"/>
                  </a:lnTo>
                  <a:lnTo>
                    <a:pt x="4469" y="3168"/>
                  </a:lnTo>
                  <a:lnTo>
                    <a:pt x="4488" y="3140"/>
                  </a:lnTo>
                  <a:lnTo>
                    <a:pt x="4507" y="3112"/>
                  </a:lnTo>
                  <a:lnTo>
                    <a:pt x="4524" y="3082"/>
                  </a:lnTo>
                  <a:lnTo>
                    <a:pt x="4540" y="3051"/>
                  </a:lnTo>
                  <a:lnTo>
                    <a:pt x="4554" y="3020"/>
                  </a:lnTo>
                  <a:lnTo>
                    <a:pt x="4567" y="2988"/>
                  </a:lnTo>
                  <a:lnTo>
                    <a:pt x="4579" y="2954"/>
                  </a:lnTo>
                  <a:lnTo>
                    <a:pt x="4588" y="2921"/>
                  </a:lnTo>
                  <a:lnTo>
                    <a:pt x="4597" y="2886"/>
                  </a:lnTo>
                  <a:lnTo>
                    <a:pt x="4603" y="2851"/>
                  </a:lnTo>
                  <a:lnTo>
                    <a:pt x="4608" y="2816"/>
                  </a:lnTo>
                  <a:lnTo>
                    <a:pt x="4611" y="2780"/>
                  </a:lnTo>
                  <a:lnTo>
                    <a:pt x="4612" y="2743"/>
                  </a:lnTo>
                  <a:lnTo>
                    <a:pt x="4611" y="2741"/>
                  </a:lnTo>
                  <a:lnTo>
                    <a:pt x="4649" y="2735"/>
                  </a:lnTo>
                  <a:lnTo>
                    <a:pt x="4687" y="2726"/>
                  </a:lnTo>
                  <a:lnTo>
                    <a:pt x="4724" y="2717"/>
                  </a:lnTo>
                  <a:lnTo>
                    <a:pt x="4760" y="2705"/>
                  </a:lnTo>
                  <a:lnTo>
                    <a:pt x="4795" y="2692"/>
                  </a:lnTo>
                  <a:lnTo>
                    <a:pt x="4830" y="2678"/>
                  </a:lnTo>
                  <a:lnTo>
                    <a:pt x="4864" y="2662"/>
                  </a:lnTo>
                  <a:lnTo>
                    <a:pt x="4896" y="2645"/>
                  </a:lnTo>
                  <a:lnTo>
                    <a:pt x="4928" y="2626"/>
                  </a:lnTo>
                  <a:lnTo>
                    <a:pt x="4959" y="2606"/>
                  </a:lnTo>
                  <a:lnTo>
                    <a:pt x="4989" y="2584"/>
                  </a:lnTo>
                  <a:lnTo>
                    <a:pt x="5019" y="2562"/>
                  </a:lnTo>
                  <a:lnTo>
                    <a:pt x="5046" y="2538"/>
                  </a:lnTo>
                  <a:lnTo>
                    <a:pt x="5073" y="2513"/>
                  </a:lnTo>
                  <a:lnTo>
                    <a:pt x="5099" y="2487"/>
                  </a:lnTo>
                  <a:lnTo>
                    <a:pt x="5124" y="2459"/>
                  </a:lnTo>
                  <a:lnTo>
                    <a:pt x="5147" y="2431"/>
                  </a:lnTo>
                  <a:lnTo>
                    <a:pt x="5169" y="2402"/>
                  </a:lnTo>
                  <a:lnTo>
                    <a:pt x="5190" y="2371"/>
                  </a:lnTo>
                  <a:lnTo>
                    <a:pt x="5210" y="2340"/>
                  </a:lnTo>
                  <a:lnTo>
                    <a:pt x="5228" y="2308"/>
                  </a:lnTo>
                  <a:lnTo>
                    <a:pt x="5245" y="2275"/>
                  </a:lnTo>
                  <a:lnTo>
                    <a:pt x="5260" y="2241"/>
                  </a:lnTo>
                  <a:lnTo>
                    <a:pt x="5274" y="2207"/>
                  </a:lnTo>
                  <a:lnTo>
                    <a:pt x="5286" y="2172"/>
                  </a:lnTo>
                  <a:lnTo>
                    <a:pt x="5297" y="2136"/>
                  </a:lnTo>
                  <a:lnTo>
                    <a:pt x="5306" y="2099"/>
                  </a:lnTo>
                  <a:lnTo>
                    <a:pt x="5314" y="2062"/>
                  </a:lnTo>
                  <a:lnTo>
                    <a:pt x="5320" y="2025"/>
                  </a:lnTo>
                  <a:lnTo>
                    <a:pt x="5324" y="1987"/>
                  </a:lnTo>
                  <a:lnTo>
                    <a:pt x="5327" y="1947"/>
                  </a:lnTo>
                  <a:lnTo>
                    <a:pt x="5328" y="1908"/>
                  </a:lnTo>
                  <a:lnTo>
                    <a:pt x="5327" y="1873"/>
                  </a:lnTo>
                  <a:lnTo>
                    <a:pt x="5325" y="1839"/>
                  </a:lnTo>
                  <a:lnTo>
                    <a:pt x="5322" y="1805"/>
                  </a:lnTo>
                  <a:lnTo>
                    <a:pt x="5317" y="1771"/>
                  </a:lnTo>
                  <a:lnTo>
                    <a:pt x="5310" y="1737"/>
                  </a:lnTo>
                  <a:lnTo>
                    <a:pt x="5303" y="1703"/>
                  </a:lnTo>
                  <a:lnTo>
                    <a:pt x="5294" y="1670"/>
                  </a:lnTo>
                  <a:lnTo>
                    <a:pt x="5284" y="1638"/>
                  </a:lnTo>
                  <a:lnTo>
                    <a:pt x="5272" y="1606"/>
                  </a:lnTo>
                  <a:lnTo>
                    <a:pt x="5259" y="1574"/>
                  </a:lnTo>
                  <a:lnTo>
                    <a:pt x="5245" y="1543"/>
                  </a:lnTo>
                  <a:lnTo>
                    <a:pt x="5229" y="1512"/>
                  </a:lnTo>
                  <a:lnTo>
                    <a:pt x="5213" y="1482"/>
                  </a:lnTo>
                  <a:lnTo>
                    <a:pt x="5195" y="1453"/>
                  </a:lnTo>
                  <a:lnTo>
                    <a:pt x="5175" y="1424"/>
                  </a:lnTo>
                  <a:lnTo>
                    <a:pt x="5155" y="1396"/>
                  </a:lnTo>
                  <a:lnTo>
                    <a:pt x="5154" y="1396"/>
                  </a:lnTo>
                  <a:lnTo>
                    <a:pt x="5166" y="1365"/>
                  </a:lnTo>
                  <a:lnTo>
                    <a:pt x="5177" y="1333"/>
                  </a:lnTo>
                  <a:lnTo>
                    <a:pt x="5186" y="1301"/>
                  </a:lnTo>
                  <a:lnTo>
                    <a:pt x="5194" y="1268"/>
                  </a:lnTo>
                  <a:lnTo>
                    <a:pt x="5199" y="1235"/>
                  </a:lnTo>
                  <a:lnTo>
                    <a:pt x="5204" y="1202"/>
                  </a:lnTo>
                  <a:lnTo>
                    <a:pt x="5206" y="1169"/>
                  </a:lnTo>
                  <a:lnTo>
                    <a:pt x="5207" y="1135"/>
                  </a:lnTo>
                  <a:lnTo>
                    <a:pt x="5206" y="1107"/>
                  </a:lnTo>
                  <a:lnTo>
                    <a:pt x="5205" y="1079"/>
                  </a:lnTo>
                  <a:lnTo>
                    <a:pt x="5202" y="1052"/>
                  </a:lnTo>
                  <a:lnTo>
                    <a:pt x="5198" y="1025"/>
                  </a:lnTo>
                  <a:lnTo>
                    <a:pt x="5193" y="998"/>
                  </a:lnTo>
                  <a:lnTo>
                    <a:pt x="5187" y="972"/>
                  </a:lnTo>
                  <a:lnTo>
                    <a:pt x="5180" y="946"/>
                  </a:lnTo>
                  <a:lnTo>
                    <a:pt x="5171" y="920"/>
                  </a:lnTo>
                  <a:lnTo>
                    <a:pt x="5162" y="895"/>
                  </a:lnTo>
                  <a:lnTo>
                    <a:pt x="5152" y="870"/>
                  </a:lnTo>
                  <a:lnTo>
                    <a:pt x="5129" y="822"/>
                  </a:lnTo>
                  <a:lnTo>
                    <a:pt x="5102" y="776"/>
                  </a:lnTo>
                  <a:lnTo>
                    <a:pt x="5072" y="733"/>
                  </a:lnTo>
                  <a:lnTo>
                    <a:pt x="5038" y="692"/>
                  </a:lnTo>
                  <a:lnTo>
                    <a:pt x="5001" y="653"/>
                  </a:lnTo>
                  <a:lnTo>
                    <a:pt x="4961" y="618"/>
                  </a:lnTo>
                  <a:lnTo>
                    <a:pt x="4918" y="586"/>
                  </a:lnTo>
                  <a:lnTo>
                    <a:pt x="4873" y="558"/>
                  </a:lnTo>
                  <a:lnTo>
                    <a:pt x="4825" y="533"/>
                  </a:lnTo>
                  <a:lnTo>
                    <a:pt x="4800" y="522"/>
                  </a:lnTo>
                  <a:lnTo>
                    <a:pt x="4775" y="512"/>
                  </a:lnTo>
                  <a:lnTo>
                    <a:pt x="4749" y="503"/>
                  </a:lnTo>
                  <a:lnTo>
                    <a:pt x="4722" y="495"/>
                  </a:lnTo>
                  <a:lnTo>
                    <a:pt x="4724" y="494"/>
                  </a:lnTo>
                  <a:lnTo>
                    <a:pt x="4719" y="467"/>
                  </a:lnTo>
                  <a:lnTo>
                    <a:pt x="4712" y="441"/>
                  </a:lnTo>
                  <a:lnTo>
                    <a:pt x="4705" y="416"/>
                  </a:lnTo>
                  <a:lnTo>
                    <a:pt x="4696" y="391"/>
                  </a:lnTo>
                  <a:lnTo>
                    <a:pt x="4686" y="366"/>
                  </a:lnTo>
                  <a:lnTo>
                    <a:pt x="4676" y="342"/>
                  </a:lnTo>
                  <a:lnTo>
                    <a:pt x="4651" y="296"/>
                  </a:lnTo>
                  <a:lnTo>
                    <a:pt x="4623" y="253"/>
                  </a:lnTo>
                  <a:lnTo>
                    <a:pt x="4591" y="212"/>
                  </a:lnTo>
                  <a:lnTo>
                    <a:pt x="4557" y="174"/>
                  </a:lnTo>
                  <a:lnTo>
                    <a:pt x="4519" y="140"/>
                  </a:lnTo>
                  <a:lnTo>
                    <a:pt x="4478" y="109"/>
                  </a:lnTo>
                  <a:lnTo>
                    <a:pt x="4435" y="81"/>
                  </a:lnTo>
                  <a:lnTo>
                    <a:pt x="4389" y="57"/>
                  </a:lnTo>
                  <a:lnTo>
                    <a:pt x="4366" y="46"/>
                  </a:lnTo>
                  <a:lnTo>
                    <a:pt x="4342" y="37"/>
                  </a:lnTo>
                  <a:lnTo>
                    <a:pt x="4317" y="29"/>
                  </a:lnTo>
                  <a:lnTo>
                    <a:pt x="4292" y="21"/>
                  </a:lnTo>
                  <a:lnTo>
                    <a:pt x="4267" y="15"/>
                  </a:lnTo>
                  <a:lnTo>
                    <a:pt x="4241" y="10"/>
                  </a:lnTo>
                  <a:lnTo>
                    <a:pt x="4215" y="5"/>
                  </a:lnTo>
                  <a:lnTo>
                    <a:pt x="4189" y="2"/>
                  </a:lnTo>
                  <a:lnTo>
                    <a:pt x="4162" y="1"/>
                  </a:lnTo>
                  <a:lnTo>
                    <a:pt x="4135" y="0"/>
                  </a:lnTo>
                  <a:lnTo>
                    <a:pt x="4102" y="1"/>
                  </a:lnTo>
                  <a:lnTo>
                    <a:pt x="4070" y="4"/>
                  </a:lnTo>
                  <a:lnTo>
                    <a:pt x="4037" y="8"/>
                  </a:lnTo>
                  <a:lnTo>
                    <a:pt x="4005" y="14"/>
                  </a:lnTo>
                  <a:lnTo>
                    <a:pt x="3974" y="22"/>
                  </a:lnTo>
                  <a:lnTo>
                    <a:pt x="3943" y="32"/>
                  </a:lnTo>
                  <a:lnTo>
                    <a:pt x="3913" y="43"/>
                  </a:lnTo>
                  <a:lnTo>
                    <a:pt x="3883" y="56"/>
                  </a:lnTo>
                  <a:lnTo>
                    <a:pt x="3854" y="70"/>
                  </a:lnTo>
                  <a:lnTo>
                    <a:pt x="3826" y="86"/>
                  </a:lnTo>
                  <a:lnTo>
                    <a:pt x="3799" y="103"/>
                  </a:lnTo>
                  <a:lnTo>
                    <a:pt x="3773" y="122"/>
                  </a:lnTo>
                  <a:lnTo>
                    <a:pt x="3747" y="143"/>
                  </a:lnTo>
                  <a:lnTo>
                    <a:pt x="3723" y="164"/>
                  </a:lnTo>
                  <a:lnTo>
                    <a:pt x="3700" y="188"/>
                  </a:lnTo>
                  <a:lnTo>
                    <a:pt x="3678" y="212"/>
                  </a:lnTo>
                  <a:lnTo>
                    <a:pt x="3679" y="213"/>
                  </a:lnTo>
                  <a:lnTo>
                    <a:pt x="3659" y="189"/>
                  </a:lnTo>
                  <a:lnTo>
                    <a:pt x="3638" y="165"/>
                  </a:lnTo>
                  <a:lnTo>
                    <a:pt x="3616" y="144"/>
                  </a:lnTo>
                  <a:lnTo>
                    <a:pt x="3593" y="123"/>
                  </a:lnTo>
                  <a:lnTo>
                    <a:pt x="3568" y="104"/>
                  </a:lnTo>
                  <a:lnTo>
                    <a:pt x="3543" y="87"/>
                  </a:lnTo>
                  <a:lnTo>
                    <a:pt x="3517" y="71"/>
                  </a:lnTo>
                  <a:lnTo>
                    <a:pt x="3490" y="56"/>
                  </a:lnTo>
                  <a:lnTo>
                    <a:pt x="3462" y="43"/>
                  </a:lnTo>
                  <a:lnTo>
                    <a:pt x="3433" y="32"/>
                  </a:lnTo>
                  <a:lnTo>
                    <a:pt x="3404" y="22"/>
                  </a:lnTo>
                  <a:lnTo>
                    <a:pt x="3374" y="14"/>
                  </a:lnTo>
                  <a:lnTo>
                    <a:pt x="3344" y="8"/>
                  </a:lnTo>
                  <a:lnTo>
                    <a:pt x="3313" y="4"/>
                  </a:lnTo>
                  <a:lnTo>
                    <a:pt x="3282" y="1"/>
                  </a:lnTo>
                  <a:lnTo>
                    <a:pt x="3251" y="0"/>
                  </a:lnTo>
                  <a:lnTo>
                    <a:pt x="3213" y="1"/>
                  </a:lnTo>
                  <a:lnTo>
                    <a:pt x="3175" y="5"/>
                  </a:lnTo>
                  <a:lnTo>
                    <a:pt x="3139" y="12"/>
                  </a:lnTo>
                  <a:lnTo>
                    <a:pt x="3102" y="21"/>
                  </a:lnTo>
                  <a:lnTo>
                    <a:pt x="3067" y="33"/>
                  </a:lnTo>
                  <a:lnTo>
                    <a:pt x="3033" y="46"/>
                  </a:lnTo>
                  <a:lnTo>
                    <a:pt x="3000" y="63"/>
                  </a:lnTo>
                  <a:lnTo>
                    <a:pt x="2968" y="81"/>
                  </a:lnTo>
                  <a:lnTo>
                    <a:pt x="2937" y="102"/>
                  </a:lnTo>
                  <a:lnTo>
                    <a:pt x="2908" y="124"/>
                  </a:lnTo>
                  <a:lnTo>
                    <a:pt x="2880" y="149"/>
                  </a:lnTo>
                  <a:lnTo>
                    <a:pt x="2854" y="176"/>
                  </a:lnTo>
                  <a:lnTo>
                    <a:pt x="2830" y="204"/>
                  </a:lnTo>
                  <a:lnTo>
                    <a:pt x="2808" y="234"/>
                  </a:lnTo>
                  <a:lnTo>
                    <a:pt x="2787" y="266"/>
                  </a:lnTo>
                  <a:lnTo>
                    <a:pt x="2769" y="300"/>
                  </a:lnTo>
                  <a:lnTo>
                    <a:pt x="2771" y="309"/>
                  </a:lnTo>
                  <a:lnTo>
                    <a:pt x="2747" y="287"/>
                  </a:lnTo>
                  <a:lnTo>
                    <a:pt x="2723" y="266"/>
                  </a:lnTo>
                  <a:lnTo>
                    <a:pt x="2698" y="246"/>
                  </a:lnTo>
                  <a:lnTo>
                    <a:pt x="2670" y="228"/>
                  </a:lnTo>
                  <a:lnTo>
                    <a:pt x="2643" y="211"/>
                  </a:lnTo>
                  <a:lnTo>
                    <a:pt x="2615" y="195"/>
                  </a:lnTo>
                  <a:lnTo>
                    <a:pt x="2587" y="181"/>
                  </a:lnTo>
                  <a:lnTo>
                    <a:pt x="2558" y="168"/>
                  </a:lnTo>
                  <a:lnTo>
                    <a:pt x="2528" y="156"/>
                  </a:lnTo>
                  <a:lnTo>
                    <a:pt x="2498" y="146"/>
                  </a:lnTo>
                  <a:lnTo>
                    <a:pt x="2467" y="138"/>
                  </a:lnTo>
                  <a:lnTo>
                    <a:pt x="2436" y="131"/>
                  </a:lnTo>
                  <a:lnTo>
                    <a:pt x="2404" y="125"/>
                  </a:lnTo>
                  <a:lnTo>
                    <a:pt x="2373" y="121"/>
                  </a:lnTo>
                  <a:lnTo>
                    <a:pt x="2340" y="119"/>
                  </a:lnTo>
                  <a:lnTo>
                    <a:pt x="2308" y="118"/>
                  </a:lnTo>
                  <a:lnTo>
                    <a:pt x="2263" y="120"/>
                  </a:lnTo>
                  <a:lnTo>
                    <a:pt x="2218" y="124"/>
                  </a:lnTo>
                  <a:lnTo>
                    <a:pt x="2174" y="132"/>
                  </a:lnTo>
                  <a:lnTo>
                    <a:pt x="2131" y="143"/>
                  </a:lnTo>
                  <a:lnTo>
                    <a:pt x="2089" y="156"/>
                  </a:lnTo>
                  <a:lnTo>
                    <a:pt x="2048" y="172"/>
                  </a:lnTo>
                  <a:lnTo>
                    <a:pt x="2008" y="191"/>
                  </a:lnTo>
                  <a:lnTo>
                    <a:pt x="1970" y="213"/>
                  </a:lnTo>
                  <a:lnTo>
                    <a:pt x="1933" y="237"/>
                  </a:lnTo>
                  <a:lnTo>
                    <a:pt x="1897" y="263"/>
                  </a:lnTo>
                  <a:lnTo>
                    <a:pt x="1864" y="292"/>
                  </a:lnTo>
                  <a:lnTo>
                    <a:pt x="1832" y="323"/>
                  </a:lnTo>
                  <a:lnTo>
                    <a:pt x="1803" y="357"/>
                  </a:lnTo>
                  <a:lnTo>
                    <a:pt x="1775" y="393"/>
                  </a:lnTo>
                  <a:lnTo>
                    <a:pt x="1750" y="430"/>
                  </a:lnTo>
                  <a:lnTo>
                    <a:pt x="1727" y="470"/>
                  </a:lnTo>
                  <a:lnTo>
                    <a:pt x="1725" y="474"/>
                  </a:lnTo>
                  <a:lnTo>
                    <a:pt x="1677" y="448"/>
                  </a:lnTo>
                  <a:lnTo>
                    <a:pt x="1626" y="424"/>
                  </a:lnTo>
                  <a:lnTo>
                    <a:pt x="1575" y="405"/>
                  </a:lnTo>
                  <a:lnTo>
                    <a:pt x="1522" y="388"/>
                  </a:lnTo>
                  <a:lnTo>
                    <a:pt x="1469" y="376"/>
                  </a:lnTo>
                  <a:lnTo>
                    <a:pt x="1414" y="366"/>
                  </a:lnTo>
                  <a:lnTo>
                    <a:pt x="1359" y="361"/>
                  </a:lnTo>
                  <a:lnTo>
                    <a:pt x="1304" y="359"/>
                  </a:lnTo>
                  <a:lnTo>
                    <a:pt x="1261" y="360"/>
                  </a:lnTo>
                  <a:lnTo>
                    <a:pt x="1219" y="363"/>
                  </a:lnTo>
                  <a:lnTo>
                    <a:pt x="1177" y="369"/>
                  </a:lnTo>
                  <a:lnTo>
                    <a:pt x="1136" y="376"/>
                  </a:lnTo>
                  <a:lnTo>
                    <a:pt x="1096" y="385"/>
                  </a:lnTo>
                  <a:lnTo>
                    <a:pt x="1056" y="397"/>
                  </a:lnTo>
                  <a:lnTo>
                    <a:pt x="1018" y="410"/>
                  </a:lnTo>
                  <a:lnTo>
                    <a:pt x="980" y="425"/>
                  </a:lnTo>
                  <a:lnTo>
                    <a:pt x="943" y="442"/>
                  </a:lnTo>
                  <a:lnTo>
                    <a:pt x="907" y="460"/>
                  </a:lnTo>
                  <a:lnTo>
                    <a:pt x="872" y="480"/>
                  </a:lnTo>
                  <a:lnTo>
                    <a:pt x="839" y="502"/>
                  </a:lnTo>
                  <a:lnTo>
                    <a:pt x="806" y="525"/>
                  </a:lnTo>
                  <a:lnTo>
                    <a:pt x="775" y="550"/>
                  </a:lnTo>
                  <a:lnTo>
                    <a:pt x="744" y="577"/>
                  </a:lnTo>
                  <a:lnTo>
                    <a:pt x="716" y="604"/>
                  </a:lnTo>
                  <a:lnTo>
                    <a:pt x="688" y="634"/>
                  </a:lnTo>
                  <a:lnTo>
                    <a:pt x="662" y="664"/>
                  </a:lnTo>
                  <a:lnTo>
                    <a:pt x="637" y="696"/>
                  </a:lnTo>
                  <a:lnTo>
                    <a:pt x="614" y="728"/>
                  </a:lnTo>
                  <a:lnTo>
                    <a:pt x="592" y="762"/>
                  </a:lnTo>
                  <a:lnTo>
                    <a:pt x="572" y="798"/>
                  </a:lnTo>
                  <a:lnTo>
                    <a:pt x="554" y="834"/>
                  </a:lnTo>
                  <a:lnTo>
                    <a:pt x="537" y="871"/>
                  </a:lnTo>
                  <a:lnTo>
                    <a:pt x="522" y="909"/>
                  </a:lnTo>
                  <a:lnTo>
                    <a:pt x="509" y="948"/>
                  </a:lnTo>
                  <a:lnTo>
                    <a:pt x="498" y="988"/>
                  </a:lnTo>
                  <a:lnTo>
                    <a:pt x="489" y="1028"/>
                  </a:lnTo>
                  <a:lnTo>
                    <a:pt x="482" y="1069"/>
                  </a:lnTo>
                  <a:lnTo>
                    <a:pt x="476" y="1111"/>
                  </a:lnTo>
                  <a:lnTo>
                    <a:pt x="473" y="1154"/>
                  </a:lnTo>
                  <a:lnTo>
                    <a:pt x="472" y="1197"/>
                  </a:lnTo>
                  <a:lnTo>
                    <a:pt x="472" y="1225"/>
                  </a:lnTo>
                  <a:lnTo>
                    <a:pt x="473" y="1253"/>
                  </a:lnTo>
                  <a:lnTo>
                    <a:pt x="476" y="1281"/>
                  </a:lnTo>
                  <a:lnTo>
                    <a:pt x="479" y="1309"/>
                  </a:lnTo>
                  <a:lnTo>
                    <a:pt x="481" y="1308"/>
                  </a:lnTo>
                  <a:close/>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 name="Freeform 29"/>
            <p:cNvSpPr>
              <a:spLocks/>
            </p:cNvSpPr>
            <p:nvPr/>
          </p:nvSpPr>
          <p:spPr bwMode="auto">
            <a:xfrm>
              <a:off x="1168" y="1328"/>
              <a:ext cx="2704" cy="2032"/>
            </a:xfrm>
            <a:custGeom>
              <a:avLst/>
              <a:gdLst>
                <a:gd name="T0" fmla="*/ 312 w 5328"/>
                <a:gd name="T1" fmla="*/ 1355 h 3936"/>
                <a:gd name="T2" fmla="*/ 56 w 5328"/>
                <a:gd name="T3" fmla="*/ 1605 h 3936"/>
                <a:gd name="T4" fmla="*/ 2 w 5328"/>
                <a:gd name="T5" fmla="*/ 1795 h 3936"/>
                <a:gd name="T6" fmla="*/ 41 w 5328"/>
                <a:gd name="T7" fmla="*/ 2055 h 3936"/>
                <a:gd name="T8" fmla="*/ 207 w 5328"/>
                <a:gd name="T9" fmla="*/ 2276 h 3936"/>
                <a:gd name="T10" fmla="*/ 175 w 5328"/>
                <a:gd name="T11" fmla="*/ 2434 h 3936"/>
                <a:gd name="T12" fmla="*/ 119 w 5328"/>
                <a:gd name="T13" fmla="*/ 2627 h 3936"/>
                <a:gd name="T14" fmla="*/ 141 w 5328"/>
                <a:gd name="T15" fmla="*/ 2838 h 3936"/>
                <a:gd name="T16" fmla="*/ 240 w 5328"/>
                <a:gd name="T17" fmla="*/ 3021 h 3936"/>
                <a:gd name="T18" fmla="*/ 446 w 5328"/>
                <a:gd name="T19" fmla="*/ 3175 h 3936"/>
                <a:gd name="T20" fmla="*/ 655 w 5328"/>
                <a:gd name="T21" fmla="*/ 3217 h 3936"/>
                <a:gd name="T22" fmla="*/ 913 w 5328"/>
                <a:gd name="T23" fmla="*/ 3462 h 3936"/>
                <a:gd name="T24" fmla="*/ 1322 w 5328"/>
                <a:gd name="T25" fmla="*/ 3674 h 3936"/>
                <a:gd name="T26" fmla="*/ 1573 w 5328"/>
                <a:gd name="T27" fmla="*/ 3699 h 3936"/>
                <a:gd name="T28" fmla="*/ 1826 w 5328"/>
                <a:gd name="T29" fmla="*/ 3656 h 3936"/>
                <a:gd name="T30" fmla="*/ 2030 w 5328"/>
                <a:gd name="T31" fmla="*/ 3563 h 3936"/>
                <a:gd name="T32" fmla="*/ 2330 w 5328"/>
                <a:gd name="T33" fmla="*/ 3837 h 3936"/>
                <a:gd name="T34" fmla="*/ 2723 w 5328"/>
                <a:gd name="T35" fmla="*/ 3936 h 3936"/>
                <a:gd name="T36" fmla="*/ 2987 w 5328"/>
                <a:gd name="T37" fmla="*/ 3893 h 3936"/>
                <a:gd name="T38" fmla="*/ 3219 w 5328"/>
                <a:gd name="T39" fmla="*/ 3771 h 3936"/>
                <a:gd name="T40" fmla="*/ 3439 w 5328"/>
                <a:gd name="T41" fmla="*/ 3526 h 3936"/>
                <a:gd name="T42" fmla="*/ 3564 w 5328"/>
                <a:gd name="T43" fmla="*/ 3370 h 3936"/>
                <a:gd name="T44" fmla="*/ 3936 w 5328"/>
                <a:gd name="T45" fmla="*/ 3452 h 3936"/>
                <a:gd name="T46" fmla="*/ 4207 w 5328"/>
                <a:gd name="T47" fmla="*/ 3383 h 3936"/>
                <a:gd name="T48" fmla="*/ 4425 w 5328"/>
                <a:gd name="T49" fmla="*/ 3221 h 3936"/>
                <a:gd name="T50" fmla="*/ 4567 w 5328"/>
                <a:gd name="T51" fmla="*/ 2988 h 3936"/>
                <a:gd name="T52" fmla="*/ 4611 w 5328"/>
                <a:gd name="T53" fmla="*/ 2741 h 3936"/>
                <a:gd name="T54" fmla="*/ 4896 w 5328"/>
                <a:gd name="T55" fmla="*/ 2645 h 3936"/>
                <a:gd name="T56" fmla="*/ 5124 w 5328"/>
                <a:gd name="T57" fmla="*/ 2459 h 3936"/>
                <a:gd name="T58" fmla="*/ 5274 w 5328"/>
                <a:gd name="T59" fmla="*/ 2207 h 3936"/>
                <a:gd name="T60" fmla="*/ 5328 w 5328"/>
                <a:gd name="T61" fmla="*/ 1908 h 3936"/>
                <a:gd name="T62" fmla="*/ 5284 w 5328"/>
                <a:gd name="T63" fmla="*/ 1638 h 3936"/>
                <a:gd name="T64" fmla="*/ 5155 w 5328"/>
                <a:gd name="T65" fmla="*/ 1396 h 3936"/>
                <a:gd name="T66" fmla="*/ 5206 w 5328"/>
                <a:gd name="T67" fmla="*/ 1169 h 3936"/>
                <a:gd name="T68" fmla="*/ 5180 w 5328"/>
                <a:gd name="T69" fmla="*/ 946 h 3936"/>
                <a:gd name="T70" fmla="*/ 5001 w 5328"/>
                <a:gd name="T71" fmla="*/ 653 h 3936"/>
                <a:gd name="T72" fmla="*/ 4722 w 5328"/>
                <a:gd name="T73" fmla="*/ 495 h 3936"/>
                <a:gd name="T74" fmla="*/ 4651 w 5328"/>
                <a:gd name="T75" fmla="*/ 296 h 3936"/>
                <a:gd name="T76" fmla="*/ 4366 w 5328"/>
                <a:gd name="T77" fmla="*/ 46 h 3936"/>
                <a:gd name="T78" fmla="*/ 4162 w 5328"/>
                <a:gd name="T79" fmla="*/ 1 h 3936"/>
                <a:gd name="T80" fmla="*/ 3913 w 5328"/>
                <a:gd name="T81" fmla="*/ 43 h 3936"/>
                <a:gd name="T82" fmla="*/ 3700 w 5328"/>
                <a:gd name="T83" fmla="*/ 188 h 3936"/>
                <a:gd name="T84" fmla="*/ 3543 w 5328"/>
                <a:gd name="T85" fmla="*/ 87 h 3936"/>
                <a:gd name="T86" fmla="*/ 3313 w 5328"/>
                <a:gd name="T87" fmla="*/ 4 h 3936"/>
                <a:gd name="T88" fmla="*/ 3033 w 5328"/>
                <a:gd name="T89" fmla="*/ 46 h 3936"/>
                <a:gd name="T90" fmla="*/ 2808 w 5328"/>
                <a:gd name="T91" fmla="*/ 234 h 3936"/>
                <a:gd name="T92" fmla="*/ 2643 w 5328"/>
                <a:gd name="T93" fmla="*/ 211 h 3936"/>
                <a:gd name="T94" fmla="*/ 2404 w 5328"/>
                <a:gd name="T95" fmla="*/ 125 h 3936"/>
                <a:gd name="T96" fmla="*/ 2089 w 5328"/>
                <a:gd name="T97" fmla="*/ 156 h 3936"/>
                <a:gd name="T98" fmla="*/ 1803 w 5328"/>
                <a:gd name="T99" fmla="*/ 357 h 3936"/>
                <a:gd name="T100" fmla="*/ 1522 w 5328"/>
                <a:gd name="T101" fmla="*/ 388 h 3936"/>
                <a:gd name="T102" fmla="*/ 1136 w 5328"/>
                <a:gd name="T103" fmla="*/ 376 h 3936"/>
                <a:gd name="T104" fmla="*/ 839 w 5328"/>
                <a:gd name="T105" fmla="*/ 502 h 3936"/>
                <a:gd name="T106" fmla="*/ 614 w 5328"/>
                <a:gd name="T107" fmla="*/ 728 h 3936"/>
                <a:gd name="T108" fmla="*/ 489 w 5328"/>
                <a:gd name="T109" fmla="*/ 1028 h 3936"/>
                <a:gd name="T110" fmla="*/ 479 w 5328"/>
                <a:gd name="T111" fmla="*/ 1309 h 3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328" h="3936">
                  <a:moveTo>
                    <a:pt x="481" y="1308"/>
                  </a:moveTo>
                  <a:lnTo>
                    <a:pt x="456" y="1311"/>
                  </a:lnTo>
                  <a:lnTo>
                    <a:pt x="430" y="1316"/>
                  </a:lnTo>
                  <a:lnTo>
                    <a:pt x="406" y="1321"/>
                  </a:lnTo>
                  <a:lnTo>
                    <a:pt x="382" y="1328"/>
                  </a:lnTo>
                  <a:lnTo>
                    <a:pt x="358" y="1336"/>
                  </a:lnTo>
                  <a:lnTo>
                    <a:pt x="335" y="1345"/>
                  </a:lnTo>
                  <a:lnTo>
                    <a:pt x="312" y="1355"/>
                  </a:lnTo>
                  <a:lnTo>
                    <a:pt x="290" y="1365"/>
                  </a:lnTo>
                  <a:lnTo>
                    <a:pt x="248" y="1390"/>
                  </a:lnTo>
                  <a:lnTo>
                    <a:pt x="208" y="1418"/>
                  </a:lnTo>
                  <a:lnTo>
                    <a:pt x="172" y="1450"/>
                  </a:lnTo>
                  <a:lnTo>
                    <a:pt x="138" y="1484"/>
                  </a:lnTo>
                  <a:lnTo>
                    <a:pt x="107" y="1522"/>
                  </a:lnTo>
                  <a:lnTo>
                    <a:pt x="80" y="1562"/>
                  </a:lnTo>
                  <a:lnTo>
                    <a:pt x="56" y="1605"/>
                  </a:lnTo>
                  <a:lnTo>
                    <a:pt x="46" y="1627"/>
                  </a:lnTo>
                  <a:lnTo>
                    <a:pt x="37" y="1650"/>
                  </a:lnTo>
                  <a:lnTo>
                    <a:pt x="28" y="1673"/>
                  </a:lnTo>
                  <a:lnTo>
                    <a:pt x="21" y="1697"/>
                  </a:lnTo>
                  <a:lnTo>
                    <a:pt x="15" y="1721"/>
                  </a:lnTo>
                  <a:lnTo>
                    <a:pt x="9" y="1745"/>
                  </a:lnTo>
                  <a:lnTo>
                    <a:pt x="5" y="1770"/>
                  </a:lnTo>
                  <a:lnTo>
                    <a:pt x="2" y="1795"/>
                  </a:lnTo>
                  <a:lnTo>
                    <a:pt x="1" y="1821"/>
                  </a:lnTo>
                  <a:lnTo>
                    <a:pt x="0" y="1847"/>
                  </a:lnTo>
                  <a:lnTo>
                    <a:pt x="1" y="1883"/>
                  </a:lnTo>
                  <a:lnTo>
                    <a:pt x="5" y="1918"/>
                  </a:lnTo>
                  <a:lnTo>
                    <a:pt x="10" y="1953"/>
                  </a:lnTo>
                  <a:lnTo>
                    <a:pt x="18" y="1988"/>
                  </a:lnTo>
                  <a:lnTo>
                    <a:pt x="28" y="2022"/>
                  </a:lnTo>
                  <a:lnTo>
                    <a:pt x="41" y="2055"/>
                  </a:lnTo>
                  <a:lnTo>
                    <a:pt x="55" y="2086"/>
                  </a:lnTo>
                  <a:lnTo>
                    <a:pt x="71" y="2117"/>
                  </a:lnTo>
                  <a:lnTo>
                    <a:pt x="89" y="2147"/>
                  </a:lnTo>
                  <a:lnTo>
                    <a:pt x="109" y="2176"/>
                  </a:lnTo>
                  <a:lnTo>
                    <a:pt x="131" y="2203"/>
                  </a:lnTo>
                  <a:lnTo>
                    <a:pt x="154" y="2229"/>
                  </a:lnTo>
                  <a:lnTo>
                    <a:pt x="180" y="2253"/>
                  </a:lnTo>
                  <a:lnTo>
                    <a:pt x="207" y="2276"/>
                  </a:lnTo>
                  <a:lnTo>
                    <a:pt x="235" y="2297"/>
                  </a:lnTo>
                  <a:lnTo>
                    <a:pt x="265" y="2316"/>
                  </a:lnTo>
                  <a:lnTo>
                    <a:pt x="262" y="2309"/>
                  </a:lnTo>
                  <a:lnTo>
                    <a:pt x="229" y="2348"/>
                  </a:lnTo>
                  <a:lnTo>
                    <a:pt x="214" y="2368"/>
                  </a:lnTo>
                  <a:lnTo>
                    <a:pt x="200" y="2390"/>
                  </a:lnTo>
                  <a:lnTo>
                    <a:pt x="187" y="2411"/>
                  </a:lnTo>
                  <a:lnTo>
                    <a:pt x="175" y="2434"/>
                  </a:lnTo>
                  <a:lnTo>
                    <a:pt x="164" y="2456"/>
                  </a:lnTo>
                  <a:lnTo>
                    <a:pt x="155" y="2480"/>
                  </a:lnTo>
                  <a:lnTo>
                    <a:pt x="146" y="2503"/>
                  </a:lnTo>
                  <a:lnTo>
                    <a:pt x="138" y="2527"/>
                  </a:lnTo>
                  <a:lnTo>
                    <a:pt x="132" y="2552"/>
                  </a:lnTo>
                  <a:lnTo>
                    <a:pt x="127" y="2577"/>
                  </a:lnTo>
                  <a:lnTo>
                    <a:pt x="122" y="2602"/>
                  </a:lnTo>
                  <a:lnTo>
                    <a:pt x="119" y="2627"/>
                  </a:lnTo>
                  <a:lnTo>
                    <a:pt x="118" y="2652"/>
                  </a:lnTo>
                  <a:lnTo>
                    <a:pt x="117" y="2678"/>
                  </a:lnTo>
                  <a:lnTo>
                    <a:pt x="118" y="2706"/>
                  </a:lnTo>
                  <a:lnTo>
                    <a:pt x="120" y="2733"/>
                  </a:lnTo>
                  <a:lnTo>
                    <a:pt x="123" y="2760"/>
                  </a:lnTo>
                  <a:lnTo>
                    <a:pt x="128" y="2787"/>
                  </a:lnTo>
                  <a:lnTo>
                    <a:pt x="134" y="2813"/>
                  </a:lnTo>
                  <a:lnTo>
                    <a:pt x="141" y="2838"/>
                  </a:lnTo>
                  <a:lnTo>
                    <a:pt x="150" y="2863"/>
                  </a:lnTo>
                  <a:lnTo>
                    <a:pt x="159" y="2888"/>
                  </a:lnTo>
                  <a:lnTo>
                    <a:pt x="170" y="2912"/>
                  </a:lnTo>
                  <a:lnTo>
                    <a:pt x="182" y="2935"/>
                  </a:lnTo>
                  <a:lnTo>
                    <a:pt x="195" y="2958"/>
                  </a:lnTo>
                  <a:lnTo>
                    <a:pt x="209" y="2980"/>
                  </a:lnTo>
                  <a:lnTo>
                    <a:pt x="224" y="3001"/>
                  </a:lnTo>
                  <a:lnTo>
                    <a:pt x="240" y="3021"/>
                  </a:lnTo>
                  <a:lnTo>
                    <a:pt x="275" y="3059"/>
                  </a:lnTo>
                  <a:lnTo>
                    <a:pt x="313" y="3094"/>
                  </a:lnTo>
                  <a:lnTo>
                    <a:pt x="333" y="3110"/>
                  </a:lnTo>
                  <a:lnTo>
                    <a:pt x="354" y="3125"/>
                  </a:lnTo>
                  <a:lnTo>
                    <a:pt x="376" y="3139"/>
                  </a:lnTo>
                  <a:lnTo>
                    <a:pt x="399" y="3152"/>
                  </a:lnTo>
                  <a:lnTo>
                    <a:pt x="422" y="3164"/>
                  </a:lnTo>
                  <a:lnTo>
                    <a:pt x="446" y="3175"/>
                  </a:lnTo>
                  <a:lnTo>
                    <a:pt x="470" y="3184"/>
                  </a:lnTo>
                  <a:lnTo>
                    <a:pt x="495" y="3193"/>
                  </a:lnTo>
                  <a:lnTo>
                    <a:pt x="521" y="3200"/>
                  </a:lnTo>
                  <a:lnTo>
                    <a:pt x="547" y="3206"/>
                  </a:lnTo>
                  <a:lnTo>
                    <a:pt x="573" y="3211"/>
                  </a:lnTo>
                  <a:lnTo>
                    <a:pt x="600" y="3214"/>
                  </a:lnTo>
                  <a:lnTo>
                    <a:pt x="627" y="3216"/>
                  </a:lnTo>
                  <a:lnTo>
                    <a:pt x="655" y="3217"/>
                  </a:lnTo>
                  <a:lnTo>
                    <a:pt x="687" y="3216"/>
                  </a:lnTo>
                  <a:lnTo>
                    <a:pt x="718" y="3213"/>
                  </a:lnTo>
                  <a:lnTo>
                    <a:pt x="715" y="3217"/>
                  </a:lnTo>
                  <a:lnTo>
                    <a:pt x="748" y="3272"/>
                  </a:lnTo>
                  <a:lnTo>
                    <a:pt x="785" y="3324"/>
                  </a:lnTo>
                  <a:lnTo>
                    <a:pt x="825" y="3373"/>
                  </a:lnTo>
                  <a:lnTo>
                    <a:pt x="867" y="3419"/>
                  </a:lnTo>
                  <a:lnTo>
                    <a:pt x="913" y="3462"/>
                  </a:lnTo>
                  <a:lnTo>
                    <a:pt x="961" y="3501"/>
                  </a:lnTo>
                  <a:lnTo>
                    <a:pt x="1011" y="3538"/>
                  </a:lnTo>
                  <a:lnTo>
                    <a:pt x="1064" y="3571"/>
                  </a:lnTo>
                  <a:lnTo>
                    <a:pt x="1118" y="3600"/>
                  </a:lnTo>
                  <a:lnTo>
                    <a:pt x="1174" y="3626"/>
                  </a:lnTo>
                  <a:lnTo>
                    <a:pt x="1232" y="3648"/>
                  </a:lnTo>
                  <a:lnTo>
                    <a:pt x="1292" y="3667"/>
                  </a:lnTo>
                  <a:lnTo>
                    <a:pt x="1322" y="3674"/>
                  </a:lnTo>
                  <a:lnTo>
                    <a:pt x="1353" y="3681"/>
                  </a:lnTo>
                  <a:lnTo>
                    <a:pt x="1383" y="3687"/>
                  </a:lnTo>
                  <a:lnTo>
                    <a:pt x="1415" y="3692"/>
                  </a:lnTo>
                  <a:lnTo>
                    <a:pt x="1446" y="3695"/>
                  </a:lnTo>
                  <a:lnTo>
                    <a:pt x="1477" y="3698"/>
                  </a:lnTo>
                  <a:lnTo>
                    <a:pt x="1509" y="3699"/>
                  </a:lnTo>
                  <a:lnTo>
                    <a:pt x="1541" y="3700"/>
                  </a:lnTo>
                  <a:lnTo>
                    <a:pt x="1573" y="3699"/>
                  </a:lnTo>
                  <a:lnTo>
                    <a:pt x="1606" y="3698"/>
                  </a:lnTo>
                  <a:lnTo>
                    <a:pt x="1638" y="3695"/>
                  </a:lnTo>
                  <a:lnTo>
                    <a:pt x="1670" y="3691"/>
                  </a:lnTo>
                  <a:lnTo>
                    <a:pt x="1702" y="3686"/>
                  </a:lnTo>
                  <a:lnTo>
                    <a:pt x="1733" y="3680"/>
                  </a:lnTo>
                  <a:lnTo>
                    <a:pt x="1764" y="3673"/>
                  </a:lnTo>
                  <a:lnTo>
                    <a:pt x="1795" y="3665"/>
                  </a:lnTo>
                  <a:lnTo>
                    <a:pt x="1826" y="3656"/>
                  </a:lnTo>
                  <a:lnTo>
                    <a:pt x="1857" y="3646"/>
                  </a:lnTo>
                  <a:lnTo>
                    <a:pt x="1887" y="3635"/>
                  </a:lnTo>
                  <a:lnTo>
                    <a:pt x="1916" y="3622"/>
                  </a:lnTo>
                  <a:lnTo>
                    <a:pt x="1946" y="3609"/>
                  </a:lnTo>
                  <a:lnTo>
                    <a:pt x="1975" y="3595"/>
                  </a:lnTo>
                  <a:lnTo>
                    <a:pt x="2003" y="3579"/>
                  </a:lnTo>
                  <a:lnTo>
                    <a:pt x="2031" y="3563"/>
                  </a:lnTo>
                  <a:lnTo>
                    <a:pt x="2030" y="3563"/>
                  </a:lnTo>
                  <a:lnTo>
                    <a:pt x="2060" y="3606"/>
                  </a:lnTo>
                  <a:lnTo>
                    <a:pt x="2093" y="3646"/>
                  </a:lnTo>
                  <a:lnTo>
                    <a:pt x="2127" y="3684"/>
                  </a:lnTo>
                  <a:lnTo>
                    <a:pt x="2164" y="3720"/>
                  </a:lnTo>
                  <a:lnTo>
                    <a:pt x="2203" y="3753"/>
                  </a:lnTo>
                  <a:lnTo>
                    <a:pt x="2243" y="3784"/>
                  </a:lnTo>
                  <a:lnTo>
                    <a:pt x="2286" y="3812"/>
                  </a:lnTo>
                  <a:lnTo>
                    <a:pt x="2330" y="3837"/>
                  </a:lnTo>
                  <a:lnTo>
                    <a:pt x="2375" y="3860"/>
                  </a:lnTo>
                  <a:lnTo>
                    <a:pt x="2422" y="3880"/>
                  </a:lnTo>
                  <a:lnTo>
                    <a:pt x="2469" y="3897"/>
                  </a:lnTo>
                  <a:lnTo>
                    <a:pt x="2518" y="3911"/>
                  </a:lnTo>
                  <a:lnTo>
                    <a:pt x="2568" y="3922"/>
                  </a:lnTo>
                  <a:lnTo>
                    <a:pt x="2619" y="3930"/>
                  </a:lnTo>
                  <a:lnTo>
                    <a:pt x="2670" y="3934"/>
                  </a:lnTo>
                  <a:lnTo>
                    <a:pt x="2723" y="3936"/>
                  </a:lnTo>
                  <a:lnTo>
                    <a:pt x="2757" y="3935"/>
                  </a:lnTo>
                  <a:lnTo>
                    <a:pt x="2791" y="3933"/>
                  </a:lnTo>
                  <a:lnTo>
                    <a:pt x="2825" y="3930"/>
                  </a:lnTo>
                  <a:lnTo>
                    <a:pt x="2858" y="3925"/>
                  </a:lnTo>
                  <a:lnTo>
                    <a:pt x="2891" y="3919"/>
                  </a:lnTo>
                  <a:lnTo>
                    <a:pt x="2924" y="3911"/>
                  </a:lnTo>
                  <a:lnTo>
                    <a:pt x="2956" y="3903"/>
                  </a:lnTo>
                  <a:lnTo>
                    <a:pt x="2987" y="3893"/>
                  </a:lnTo>
                  <a:lnTo>
                    <a:pt x="3019" y="3881"/>
                  </a:lnTo>
                  <a:lnTo>
                    <a:pt x="3049" y="3869"/>
                  </a:lnTo>
                  <a:lnTo>
                    <a:pt x="3079" y="3856"/>
                  </a:lnTo>
                  <a:lnTo>
                    <a:pt x="3109" y="3841"/>
                  </a:lnTo>
                  <a:lnTo>
                    <a:pt x="3137" y="3825"/>
                  </a:lnTo>
                  <a:lnTo>
                    <a:pt x="3165" y="3808"/>
                  </a:lnTo>
                  <a:lnTo>
                    <a:pt x="3193" y="3790"/>
                  </a:lnTo>
                  <a:lnTo>
                    <a:pt x="3219" y="3771"/>
                  </a:lnTo>
                  <a:lnTo>
                    <a:pt x="3245" y="3751"/>
                  </a:lnTo>
                  <a:lnTo>
                    <a:pt x="3270" y="3729"/>
                  </a:lnTo>
                  <a:lnTo>
                    <a:pt x="3318" y="3684"/>
                  </a:lnTo>
                  <a:lnTo>
                    <a:pt x="3362" y="3635"/>
                  </a:lnTo>
                  <a:lnTo>
                    <a:pt x="3383" y="3609"/>
                  </a:lnTo>
                  <a:lnTo>
                    <a:pt x="3402" y="3583"/>
                  </a:lnTo>
                  <a:lnTo>
                    <a:pt x="3421" y="3555"/>
                  </a:lnTo>
                  <a:lnTo>
                    <a:pt x="3439" y="3526"/>
                  </a:lnTo>
                  <a:lnTo>
                    <a:pt x="3455" y="3497"/>
                  </a:lnTo>
                  <a:lnTo>
                    <a:pt x="3470" y="3467"/>
                  </a:lnTo>
                  <a:lnTo>
                    <a:pt x="3485" y="3437"/>
                  </a:lnTo>
                  <a:lnTo>
                    <a:pt x="3498" y="3405"/>
                  </a:lnTo>
                  <a:lnTo>
                    <a:pt x="3509" y="3373"/>
                  </a:lnTo>
                  <a:lnTo>
                    <a:pt x="3520" y="3340"/>
                  </a:lnTo>
                  <a:lnTo>
                    <a:pt x="3521" y="3345"/>
                  </a:lnTo>
                  <a:lnTo>
                    <a:pt x="3564" y="3370"/>
                  </a:lnTo>
                  <a:lnTo>
                    <a:pt x="3609" y="3392"/>
                  </a:lnTo>
                  <a:lnTo>
                    <a:pt x="3655" y="3410"/>
                  </a:lnTo>
                  <a:lnTo>
                    <a:pt x="3702" y="3426"/>
                  </a:lnTo>
                  <a:lnTo>
                    <a:pt x="3750" y="3438"/>
                  </a:lnTo>
                  <a:lnTo>
                    <a:pt x="3799" y="3446"/>
                  </a:lnTo>
                  <a:lnTo>
                    <a:pt x="3849" y="3451"/>
                  </a:lnTo>
                  <a:lnTo>
                    <a:pt x="3899" y="3453"/>
                  </a:lnTo>
                  <a:lnTo>
                    <a:pt x="3936" y="3452"/>
                  </a:lnTo>
                  <a:lnTo>
                    <a:pt x="3972" y="3449"/>
                  </a:lnTo>
                  <a:lnTo>
                    <a:pt x="4007" y="3445"/>
                  </a:lnTo>
                  <a:lnTo>
                    <a:pt x="4042" y="3439"/>
                  </a:lnTo>
                  <a:lnTo>
                    <a:pt x="4076" y="3431"/>
                  </a:lnTo>
                  <a:lnTo>
                    <a:pt x="4110" y="3421"/>
                  </a:lnTo>
                  <a:lnTo>
                    <a:pt x="4143" y="3410"/>
                  </a:lnTo>
                  <a:lnTo>
                    <a:pt x="4175" y="3397"/>
                  </a:lnTo>
                  <a:lnTo>
                    <a:pt x="4207" y="3383"/>
                  </a:lnTo>
                  <a:lnTo>
                    <a:pt x="4237" y="3368"/>
                  </a:lnTo>
                  <a:lnTo>
                    <a:pt x="4267" y="3350"/>
                  </a:lnTo>
                  <a:lnTo>
                    <a:pt x="4296" y="3332"/>
                  </a:lnTo>
                  <a:lnTo>
                    <a:pt x="4324" y="3312"/>
                  </a:lnTo>
                  <a:lnTo>
                    <a:pt x="4351" y="3291"/>
                  </a:lnTo>
                  <a:lnTo>
                    <a:pt x="4377" y="3269"/>
                  </a:lnTo>
                  <a:lnTo>
                    <a:pt x="4401" y="3245"/>
                  </a:lnTo>
                  <a:lnTo>
                    <a:pt x="4425" y="3221"/>
                  </a:lnTo>
                  <a:lnTo>
                    <a:pt x="4447" y="3195"/>
                  </a:lnTo>
                  <a:lnTo>
                    <a:pt x="4469" y="3168"/>
                  </a:lnTo>
                  <a:lnTo>
                    <a:pt x="4488" y="3140"/>
                  </a:lnTo>
                  <a:lnTo>
                    <a:pt x="4507" y="3112"/>
                  </a:lnTo>
                  <a:lnTo>
                    <a:pt x="4524" y="3082"/>
                  </a:lnTo>
                  <a:lnTo>
                    <a:pt x="4540" y="3051"/>
                  </a:lnTo>
                  <a:lnTo>
                    <a:pt x="4554" y="3020"/>
                  </a:lnTo>
                  <a:lnTo>
                    <a:pt x="4567" y="2988"/>
                  </a:lnTo>
                  <a:lnTo>
                    <a:pt x="4579" y="2954"/>
                  </a:lnTo>
                  <a:lnTo>
                    <a:pt x="4588" y="2921"/>
                  </a:lnTo>
                  <a:lnTo>
                    <a:pt x="4597" y="2886"/>
                  </a:lnTo>
                  <a:lnTo>
                    <a:pt x="4603" y="2851"/>
                  </a:lnTo>
                  <a:lnTo>
                    <a:pt x="4608" y="2816"/>
                  </a:lnTo>
                  <a:lnTo>
                    <a:pt x="4611" y="2780"/>
                  </a:lnTo>
                  <a:lnTo>
                    <a:pt x="4612" y="2743"/>
                  </a:lnTo>
                  <a:lnTo>
                    <a:pt x="4611" y="2741"/>
                  </a:lnTo>
                  <a:lnTo>
                    <a:pt x="4649" y="2735"/>
                  </a:lnTo>
                  <a:lnTo>
                    <a:pt x="4687" y="2726"/>
                  </a:lnTo>
                  <a:lnTo>
                    <a:pt x="4724" y="2717"/>
                  </a:lnTo>
                  <a:lnTo>
                    <a:pt x="4760" y="2705"/>
                  </a:lnTo>
                  <a:lnTo>
                    <a:pt x="4795" y="2692"/>
                  </a:lnTo>
                  <a:lnTo>
                    <a:pt x="4830" y="2678"/>
                  </a:lnTo>
                  <a:lnTo>
                    <a:pt x="4864" y="2662"/>
                  </a:lnTo>
                  <a:lnTo>
                    <a:pt x="4896" y="2645"/>
                  </a:lnTo>
                  <a:lnTo>
                    <a:pt x="4928" y="2626"/>
                  </a:lnTo>
                  <a:lnTo>
                    <a:pt x="4959" y="2606"/>
                  </a:lnTo>
                  <a:lnTo>
                    <a:pt x="4989" y="2584"/>
                  </a:lnTo>
                  <a:lnTo>
                    <a:pt x="5019" y="2562"/>
                  </a:lnTo>
                  <a:lnTo>
                    <a:pt x="5046" y="2538"/>
                  </a:lnTo>
                  <a:lnTo>
                    <a:pt x="5073" y="2513"/>
                  </a:lnTo>
                  <a:lnTo>
                    <a:pt x="5099" y="2487"/>
                  </a:lnTo>
                  <a:lnTo>
                    <a:pt x="5124" y="2459"/>
                  </a:lnTo>
                  <a:lnTo>
                    <a:pt x="5147" y="2431"/>
                  </a:lnTo>
                  <a:lnTo>
                    <a:pt x="5169" y="2402"/>
                  </a:lnTo>
                  <a:lnTo>
                    <a:pt x="5190" y="2371"/>
                  </a:lnTo>
                  <a:lnTo>
                    <a:pt x="5210" y="2340"/>
                  </a:lnTo>
                  <a:lnTo>
                    <a:pt x="5228" y="2308"/>
                  </a:lnTo>
                  <a:lnTo>
                    <a:pt x="5245" y="2275"/>
                  </a:lnTo>
                  <a:lnTo>
                    <a:pt x="5260" y="2241"/>
                  </a:lnTo>
                  <a:lnTo>
                    <a:pt x="5274" y="2207"/>
                  </a:lnTo>
                  <a:lnTo>
                    <a:pt x="5286" y="2172"/>
                  </a:lnTo>
                  <a:lnTo>
                    <a:pt x="5297" y="2136"/>
                  </a:lnTo>
                  <a:lnTo>
                    <a:pt x="5306" y="2099"/>
                  </a:lnTo>
                  <a:lnTo>
                    <a:pt x="5314" y="2062"/>
                  </a:lnTo>
                  <a:lnTo>
                    <a:pt x="5320" y="2025"/>
                  </a:lnTo>
                  <a:lnTo>
                    <a:pt x="5324" y="1987"/>
                  </a:lnTo>
                  <a:lnTo>
                    <a:pt x="5327" y="1947"/>
                  </a:lnTo>
                  <a:lnTo>
                    <a:pt x="5328" y="1908"/>
                  </a:lnTo>
                  <a:lnTo>
                    <a:pt x="5327" y="1873"/>
                  </a:lnTo>
                  <a:lnTo>
                    <a:pt x="5325" y="1839"/>
                  </a:lnTo>
                  <a:lnTo>
                    <a:pt x="5322" y="1805"/>
                  </a:lnTo>
                  <a:lnTo>
                    <a:pt x="5317" y="1771"/>
                  </a:lnTo>
                  <a:lnTo>
                    <a:pt x="5310" y="1737"/>
                  </a:lnTo>
                  <a:lnTo>
                    <a:pt x="5303" y="1703"/>
                  </a:lnTo>
                  <a:lnTo>
                    <a:pt x="5294" y="1670"/>
                  </a:lnTo>
                  <a:lnTo>
                    <a:pt x="5284" y="1638"/>
                  </a:lnTo>
                  <a:lnTo>
                    <a:pt x="5272" y="1606"/>
                  </a:lnTo>
                  <a:lnTo>
                    <a:pt x="5259" y="1574"/>
                  </a:lnTo>
                  <a:lnTo>
                    <a:pt x="5245" y="1543"/>
                  </a:lnTo>
                  <a:lnTo>
                    <a:pt x="5229" y="1512"/>
                  </a:lnTo>
                  <a:lnTo>
                    <a:pt x="5213" y="1482"/>
                  </a:lnTo>
                  <a:lnTo>
                    <a:pt x="5195" y="1453"/>
                  </a:lnTo>
                  <a:lnTo>
                    <a:pt x="5175" y="1424"/>
                  </a:lnTo>
                  <a:lnTo>
                    <a:pt x="5155" y="1396"/>
                  </a:lnTo>
                  <a:lnTo>
                    <a:pt x="5154" y="1396"/>
                  </a:lnTo>
                  <a:lnTo>
                    <a:pt x="5166" y="1365"/>
                  </a:lnTo>
                  <a:lnTo>
                    <a:pt x="5177" y="1333"/>
                  </a:lnTo>
                  <a:lnTo>
                    <a:pt x="5186" y="1301"/>
                  </a:lnTo>
                  <a:lnTo>
                    <a:pt x="5194" y="1268"/>
                  </a:lnTo>
                  <a:lnTo>
                    <a:pt x="5199" y="1235"/>
                  </a:lnTo>
                  <a:lnTo>
                    <a:pt x="5204" y="1202"/>
                  </a:lnTo>
                  <a:lnTo>
                    <a:pt x="5206" y="1169"/>
                  </a:lnTo>
                  <a:lnTo>
                    <a:pt x="5207" y="1135"/>
                  </a:lnTo>
                  <a:lnTo>
                    <a:pt x="5206" y="1107"/>
                  </a:lnTo>
                  <a:lnTo>
                    <a:pt x="5205" y="1079"/>
                  </a:lnTo>
                  <a:lnTo>
                    <a:pt x="5202" y="1052"/>
                  </a:lnTo>
                  <a:lnTo>
                    <a:pt x="5198" y="1025"/>
                  </a:lnTo>
                  <a:lnTo>
                    <a:pt x="5193" y="998"/>
                  </a:lnTo>
                  <a:lnTo>
                    <a:pt x="5187" y="972"/>
                  </a:lnTo>
                  <a:lnTo>
                    <a:pt x="5180" y="946"/>
                  </a:lnTo>
                  <a:lnTo>
                    <a:pt x="5171" y="920"/>
                  </a:lnTo>
                  <a:lnTo>
                    <a:pt x="5162" y="895"/>
                  </a:lnTo>
                  <a:lnTo>
                    <a:pt x="5152" y="870"/>
                  </a:lnTo>
                  <a:lnTo>
                    <a:pt x="5129" y="822"/>
                  </a:lnTo>
                  <a:lnTo>
                    <a:pt x="5102" y="776"/>
                  </a:lnTo>
                  <a:lnTo>
                    <a:pt x="5072" y="733"/>
                  </a:lnTo>
                  <a:lnTo>
                    <a:pt x="5038" y="692"/>
                  </a:lnTo>
                  <a:lnTo>
                    <a:pt x="5001" y="653"/>
                  </a:lnTo>
                  <a:lnTo>
                    <a:pt x="4961" y="618"/>
                  </a:lnTo>
                  <a:lnTo>
                    <a:pt x="4918" y="586"/>
                  </a:lnTo>
                  <a:lnTo>
                    <a:pt x="4873" y="558"/>
                  </a:lnTo>
                  <a:lnTo>
                    <a:pt x="4825" y="533"/>
                  </a:lnTo>
                  <a:lnTo>
                    <a:pt x="4800" y="522"/>
                  </a:lnTo>
                  <a:lnTo>
                    <a:pt x="4775" y="512"/>
                  </a:lnTo>
                  <a:lnTo>
                    <a:pt x="4749" y="503"/>
                  </a:lnTo>
                  <a:lnTo>
                    <a:pt x="4722" y="495"/>
                  </a:lnTo>
                  <a:lnTo>
                    <a:pt x="4724" y="494"/>
                  </a:lnTo>
                  <a:lnTo>
                    <a:pt x="4719" y="467"/>
                  </a:lnTo>
                  <a:lnTo>
                    <a:pt x="4712" y="441"/>
                  </a:lnTo>
                  <a:lnTo>
                    <a:pt x="4705" y="416"/>
                  </a:lnTo>
                  <a:lnTo>
                    <a:pt x="4696" y="391"/>
                  </a:lnTo>
                  <a:lnTo>
                    <a:pt x="4686" y="366"/>
                  </a:lnTo>
                  <a:lnTo>
                    <a:pt x="4676" y="342"/>
                  </a:lnTo>
                  <a:lnTo>
                    <a:pt x="4651" y="296"/>
                  </a:lnTo>
                  <a:lnTo>
                    <a:pt x="4623" y="253"/>
                  </a:lnTo>
                  <a:lnTo>
                    <a:pt x="4591" y="212"/>
                  </a:lnTo>
                  <a:lnTo>
                    <a:pt x="4557" y="174"/>
                  </a:lnTo>
                  <a:lnTo>
                    <a:pt x="4519" y="140"/>
                  </a:lnTo>
                  <a:lnTo>
                    <a:pt x="4478" y="109"/>
                  </a:lnTo>
                  <a:lnTo>
                    <a:pt x="4435" y="81"/>
                  </a:lnTo>
                  <a:lnTo>
                    <a:pt x="4389" y="57"/>
                  </a:lnTo>
                  <a:lnTo>
                    <a:pt x="4366" y="46"/>
                  </a:lnTo>
                  <a:lnTo>
                    <a:pt x="4342" y="37"/>
                  </a:lnTo>
                  <a:lnTo>
                    <a:pt x="4317" y="29"/>
                  </a:lnTo>
                  <a:lnTo>
                    <a:pt x="4292" y="21"/>
                  </a:lnTo>
                  <a:lnTo>
                    <a:pt x="4267" y="15"/>
                  </a:lnTo>
                  <a:lnTo>
                    <a:pt x="4241" y="10"/>
                  </a:lnTo>
                  <a:lnTo>
                    <a:pt x="4215" y="5"/>
                  </a:lnTo>
                  <a:lnTo>
                    <a:pt x="4189" y="2"/>
                  </a:lnTo>
                  <a:lnTo>
                    <a:pt x="4162" y="1"/>
                  </a:lnTo>
                  <a:lnTo>
                    <a:pt x="4135" y="0"/>
                  </a:lnTo>
                  <a:lnTo>
                    <a:pt x="4102" y="1"/>
                  </a:lnTo>
                  <a:lnTo>
                    <a:pt x="4070" y="4"/>
                  </a:lnTo>
                  <a:lnTo>
                    <a:pt x="4037" y="8"/>
                  </a:lnTo>
                  <a:lnTo>
                    <a:pt x="4005" y="14"/>
                  </a:lnTo>
                  <a:lnTo>
                    <a:pt x="3974" y="22"/>
                  </a:lnTo>
                  <a:lnTo>
                    <a:pt x="3943" y="32"/>
                  </a:lnTo>
                  <a:lnTo>
                    <a:pt x="3913" y="43"/>
                  </a:lnTo>
                  <a:lnTo>
                    <a:pt x="3883" y="56"/>
                  </a:lnTo>
                  <a:lnTo>
                    <a:pt x="3854" y="70"/>
                  </a:lnTo>
                  <a:lnTo>
                    <a:pt x="3826" y="86"/>
                  </a:lnTo>
                  <a:lnTo>
                    <a:pt x="3799" y="103"/>
                  </a:lnTo>
                  <a:lnTo>
                    <a:pt x="3773" y="122"/>
                  </a:lnTo>
                  <a:lnTo>
                    <a:pt x="3747" y="143"/>
                  </a:lnTo>
                  <a:lnTo>
                    <a:pt x="3723" y="164"/>
                  </a:lnTo>
                  <a:lnTo>
                    <a:pt x="3700" y="188"/>
                  </a:lnTo>
                  <a:lnTo>
                    <a:pt x="3678" y="212"/>
                  </a:lnTo>
                  <a:lnTo>
                    <a:pt x="3679" y="213"/>
                  </a:lnTo>
                  <a:lnTo>
                    <a:pt x="3659" y="189"/>
                  </a:lnTo>
                  <a:lnTo>
                    <a:pt x="3638" y="165"/>
                  </a:lnTo>
                  <a:lnTo>
                    <a:pt x="3616" y="144"/>
                  </a:lnTo>
                  <a:lnTo>
                    <a:pt x="3593" y="123"/>
                  </a:lnTo>
                  <a:lnTo>
                    <a:pt x="3568" y="104"/>
                  </a:lnTo>
                  <a:lnTo>
                    <a:pt x="3543" y="87"/>
                  </a:lnTo>
                  <a:lnTo>
                    <a:pt x="3517" y="71"/>
                  </a:lnTo>
                  <a:lnTo>
                    <a:pt x="3490" y="56"/>
                  </a:lnTo>
                  <a:lnTo>
                    <a:pt x="3462" y="43"/>
                  </a:lnTo>
                  <a:lnTo>
                    <a:pt x="3433" y="32"/>
                  </a:lnTo>
                  <a:lnTo>
                    <a:pt x="3404" y="22"/>
                  </a:lnTo>
                  <a:lnTo>
                    <a:pt x="3374" y="14"/>
                  </a:lnTo>
                  <a:lnTo>
                    <a:pt x="3344" y="8"/>
                  </a:lnTo>
                  <a:lnTo>
                    <a:pt x="3313" y="4"/>
                  </a:lnTo>
                  <a:lnTo>
                    <a:pt x="3282" y="1"/>
                  </a:lnTo>
                  <a:lnTo>
                    <a:pt x="3251" y="0"/>
                  </a:lnTo>
                  <a:lnTo>
                    <a:pt x="3213" y="1"/>
                  </a:lnTo>
                  <a:lnTo>
                    <a:pt x="3175" y="5"/>
                  </a:lnTo>
                  <a:lnTo>
                    <a:pt x="3139" y="12"/>
                  </a:lnTo>
                  <a:lnTo>
                    <a:pt x="3102" y="21"/>
                  </a:lnTo>
                  <a:lnTo>
                    <a:pt x="3067" y="33"/>
                  </a:lnTo>
                  <a:lnTo>
                    <a:pt x="3033" y="46"/>
                  </a:lnTo>
                  <a:lnTo>
                    <a:pt x="3000" y="63"/>
                  </a:lnTo>
                  <a:lnTo>
                    <a:pt x="2968" y="81"/>
                  </a:lnTo>
                  <a:lnTo>
                    <a:pt x="2937" y="102"/>
                  </a:lnTo>
                  <a:lnTo>
                    <a:pt x="2908" y="124"/>
                  </a:lnTo>
                  <a:lnTo>
                    <a:pt x="2880" y="149"/>
                  </a:lnTo>
                  <a:lnTo>
                    <a:pt x="2854" y="176"/>
                  </a:lnTo>
                  <a:lnTo>
                    <a:pt x="2830" y="204"/>
                  </a:lnTo>
                  <a:lnTo>
                    <a:pt x="2808" y="234"/>
                  </a:lnTo>
                  <a:lnTo>
                    <a:pt x="2787" y="266"/>
                  </a:lnTo>
                  <a:lnTo>
                    <a:pt x="2769" y="300"/>
                  </a:lnTo>
                  <a:lnTo>
                    <a:pt x="2771" y="309"/>
                  </a:lnTo>
                  <a:lnTo>
                    <a:pt x="2747" y="287"/>
                  </a:lnTo>
                  <a:lnTo>
                    <a:pt x="2723" y="266"/>
                  </a:lnTo>
                  <a:lnTo>
                    <a:pt x="2698" y="246"/>
                  </a:lnTo>
                  <a:lnTo>
                    <a:pt x="2670" y="228"/>
                  </a:lnTo>
                  <a:lnTo>
                    <a:pt x="2643" y="211"/>
                  </a:lnTo>
                  <a:lnTo>
                    <a:pt x="2615" y="195"/>
                  </a:lnTo>
                  <a:lnTo>
                    <a:pt x="2587" y="181"/>
                  </a:lnTo>
                  <a:lnTo>
                    <a:pt x="2558" y="168"/>
                  </a:lnTo>
                  <a:lnTo>
                    <a:pt x="2528" y="156"/>
                  </a:lnTo>
                  <a:lnTo>
                    <a:pt x="2498" y="146"/>
                  </a:lnTo>
                  <a:lnTo>
                    <a:pt x="2467" y="138"/>
                  </a:lnTo>
                  <a:lnTo>
                    <a:pt x="2436" y="131"/>
                  </a:lnTo>
                  <a:lnTo>
                    <a:pt x="2404" y="125"/>
                  </a:lnTo>
                  <a:lnTo>
                    <a:pt x="2373" y="121"/>
                  </a:lnTo>
                  <a:lnTo>
                    <a:pt x="2340" y="119"/>
                  </a:lnTo>
                  <a:lnTo>
                    <a:pt x="2308" y="118"/>
                  </a:lnTo>
                  <a:lnTo>
                    <a:pt x="2263" y="120"/>
                  </a:lnTo>
                  <a:lnTo>
                    <a:pt x="2218" y="124"/>
                  </a:lnTo>
                  <a:lnTo>
                    <a:pt x="2174" y="132"/>
                  </a:lnTo>
                  <a:lnTo>
                    <a:pt x="2131" y="143"/>
                  </a:lnTo>
                  <a:lnTo>
                    <a:pt x="2089" y="156"/>
                  </a:lnTo>
                  <a:lnTo>
                    <a:pt x="2048" y="172"/>
                  </a:lnTo>
                  <a:lnTo>
                    <a:pt x="2008" y="191"/>
                  </a:lnTo>
                  <a:lnTo>
                    <a:pt x="1970" y="213"/>
                  </a:lnTo>
                  <a:lnTo>
                    <a:pt x="1933" y="237"/>
                  </a:lnTo>
                  <a:lnTo>
                    <a:pt x="1897" y="263"/>
                  </a:lnTo>
                  <a:lnTo>
                    <a:pt x="1864" y="292"/>
                  </a:lnTo>
                  <a:lnTo>
                    <a:pt x="1832" y="323"/>
                  </a:lnTo>
                  <a:lnTo>
                    <a:pt x="1803" y="357"/>
                  </a:lnTo>
                  <a:lnTo>
                    <a:pt x="1775" y="393"/>
                  </a:lnTo>
                  <a:lnTo>
                    <a:pt x="1750" y="430"/>
                  </a:lnTo>
                  <a:lnTo>
                    <a:pt x="1727" y="470"/>
                  </a:lnTo>
                  <a:lnTo>
                    <a:pt x="1725" y="474"/>
                  </a:lnTo>
                  <a:lnTo>
                    <a:pt x="1677" y="448"/>
                  </a:lnTo>
                  <a:lnTo>
                    <a:pt x="1626" y="424"/>
                  </a:lnTo>
                  <a:lnTo>
                    <a:pt x="1575" y="405"/>
                  </a:lnTo>
                  <a:lnTo>
                    <a:pt x="1522" y="388"/>
                  </a:lnTo>
                  <a:lnTo>
                    <a:pt x="1469" y="376"/>
                  </a:lnTo>
                  <a:lnTo>
                    <a:pt x="1414" y="366"/>
                  </a:lnTo>
                  <a:lnTo>
                    <a:pt x="1359" y="361"/>
                  </a:lnTo>
                  <a:lnTo>
                    <a:pt x="1304" y="359"/>
                  </a:lnTo>
                  <a:lnTo>
                    <a:pt x="1261" y="360"/>
                  </a:lnTo>
                  <a:lnTo>
                    <a:pt x="1219" y="363"/>
                  </a:lnTo>
                  <a:lnTo>
                    <a:pt x="1177" y="369"/>
                  </a:lnTo>
                  <a:lnTo>
                    <a:pt x="1136" y="376"/>
                  </a:lnTo>
                  <a:lnTo>
                    <a:pt x="1096" y="385"/>
                  </a:lnTo>
                  <a:lnTo>
                    <a:pt x="1056" y="397"/>
                  </a:lnTo>
                  <a:lnTo>
                    <a:pt x="1018" y="410"/>
                  </a:lnTo>
                  <a:lnTo>
                    <a:pt x="980" y="425"/>
                  </a:lnTo>
                  <a:lnTo>
                    <a:pt x="943" y="442"/>
                  </a:lnTo>
                  <a:lnTo>
                    <a:pt x="907" y="460"/>
                  </a:lnTo>
                  <a:lnTo>
                    <a:pt x="872" y="480"/>
                  </a:lnTo>
                  <a:lnTo>
                    <a:pt x="839" y="502"/>
                  </a:lnTo>
                  <a:lnTo>
                    <a:pt x="806" y="525"/>
                  </a:lnTo>
                  <a:lnTo>
                    <a:pt x="775" y="550"/>
                  </a:lnTo>
                  <a:lnTo>
                    <a:pt x="744" y="577"/>
                  </a:lnTo>
                  <a:lnTo>
                    <a:pt x="716" y="604"/>
                  </a:lnTo>
                  <a:lnTo>
                    <a:pt x="688" y="634"/>
                  </a:lnTo>
                  <a:lnTo>
                    <a:pt x="662" y="664"/>
                  </a:lnTo>
                  <a:lnTo>
                    <a:pt x="637" y="696"/>
                  </a:lnTo>
                  <a:lnTo>
                    <a:pt x="614" y="728"/>
                  </a:lnTo>
                  <a:lnTo>
                    <a:pt x="592" y="762"/>
                  </a:lnTo>
                  <a:lnTo>
                    <a:pt x="572" y="798"/>
                  </a:lnTo>
                  <a:lnTo>
                    <a:pt x="554" y="834"/>
                  </a:lnTo>
                  <a:lnTo>
                    <a:pt x="537" y="871"/>
                  </a:lnTo>
                  <a:lnTo>
                    <a:pt x="522" y="909"/>
                  </a:lnTo>
                  <a:lnTo>
                    <a:pt x="509" y="948"/>
                  </a:lnTo>
                  <a:lnTo>
                    <a:pt x="498" y="988"/>
                  </a:lnTo>
                  <a:lnTo>
                    <a:pt x="489" y="1028"/>
                  </a:lnTo>
                  <a:lnTo>
                    <a:pt x="482" y="1069"/>
                  </a:lnTo>
                  <a:lnTo>
                    <a:pt x="476" y="1111"/>
                  </a:lnTo>
                  <a:lnTo>
                    <a:pt x="473" y="1154"/>
                  </a:lnTo>
                  <a:lnTo>
                    <a:pt x="472" y="1197"/>
                  </a:lnTo>
                  <a:lnTo>
                    <a:pt x="472" y="1225"/>
                  </a:lnTo>
                  <a:lnTo>
                    <a:pt x="473" y="1253"/>
                  </a:lnTo>
                  <a:lnTo>
                    <a:pt x="476" y="1281"/>
                  </a:lnTo>
                  <a:lnTo>
                    <a:pt x="479" y="1309"/>
                  </a:lnTo>
                  <a:lnTo>
                    <a:pt x="481" y="1308"/>
                  </a:lnTo>
                  <a:close/>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33" name="Freeform 30"/>
            <p:cNvSpPr>
              <a:spLocks/>
            </p:cNvSpPr>
            <p:nvPr/>
          </p:nvSpPr>
          <p:spPr bwMode="auto">
            <a:xfrm>
              <a:off x="1303" y="2524"/>
              <a:ext cx="158" cy="38"/>
            </a:xfrm>
            <a:custGeom>
              <a:avLst/>
              <a:gdLst>
                <a:gd name="T0" fmla="*/ 0 w 312"/>
                <a:gd name="T1" fmla="*/ 0 h 74"/>
                <a:gd name="T2" fmla="*/ 31 w 312"/>
                <a:gd name="T3" fmla="*/ 17 h 74"/>
                <a:gd name="T4" fmla="*/ 64 w 312"/>
                <a:gd name="T5" fmla="*/ 32 h 74"/>
                <a:gd name="T6" fmla="*/ 97 w 312"/>
                <a:gd name="T7" fmla="*/ 45 h 74"/>
                <a:gd name="T8" fmla="*/ 131 w 312"/>
                <a:gd name="T9" fmla="*/ 55 h 74"/>
                <a:gd name="T10" fmla="*/ 165 w 312"/>
                <a:gd name="T11" fmla="*/ 63 h 74"/>
                <a:gd name="T12" fmla="*/ 200 w 312"/>
                <a:gd name="T13" fmla="*/ 69 h 74"/>
                <a:gd name="T14" fmla="*/ 235 w 312"/>
                <a:gd name="T15" fmla="*/ 73 h 74"/>
                <a:gd name="T16" fmla="*/ 271 w 312"/>
                <a:gd name="T17" fmla="*/ 74 h 74"/>
                <a:gd name="T18" fmla="*/ 292 w 312"/>
                <a:gd name="T19" fmla="*/ 73 h 74"/>
                <a:gd name="T20" fmla="*/ 312 w 312"/>
                <a:gd name="T21" fmla="*/ 72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2" h="74">
                  <a:moveTo>
                    <a:pt x="0" y="0"/>
                  </a:moveTo>
                  <a:lnTo>
                    <a:pt x="31" y="17"/>
                  </a:lnTo>
                  <a:lnTo>
                    <a:pt x="64" y="32"/>
                  </a:lnTo>
                  <a:lnTo>
                    <a:pt x="97" y="45"/>
                  </a:lnTo>
                  <a:lnTo>
                    <a:pt x="131" y="55"/>
                  </a:lnTo>
                  <a:lnTo>
                    <a:pt x="165" y="63"/>
                  </a:lnTo>
                  <a:lnTo>
                    <a:pt x="200" y="69"/>
                  </a:lnTo>
                  <a:lnTo>
                    <a:pt x="235" y="73"/>
                  </a:lnTo>
                  <a:lnTo>
                    <a:pt x="271" y="74"/>
                  </a:lnTo>
                  <a:lnTo>
                    <a:pt x="292" y="73"/>
                  </a:lnTo>
                  <a:lnTo>
                    <a:pt x="312" y="72"/>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34" name="Freeform 31"/>
            <p:cNvSpPr>
              <a:spLocks/>
            </p:cNvSpPr>
            <p:nvPr/>
          </p:nvSpPr>
          <p:spPr bwMode="auto">
            <a:xfrm>
              <a:off x="1533" y="2969"/>
              <a:ext cx="69" cy="18"/>
            </a:xfrm>
            <a:custGeom>
              <a:avLst/>
              <a:gdLst>
                <a:gd name="T0" fmla="*/ 0 w 136"/>
                <a:gd name="T1" fmla="*/ 34 h 34"/>
                <a:gd name="T2" fmla="*/ 35 w 136"/>
                <a:gd name="T3" fmla="*/ 29 h 34"/>
                <a:gd name="T4" fmla="*/ 69 w 136"/>
                <a:gd name="T5" fmla="*/ 22 h 34"/>
                <a:gd name="T6" fmla="*/ 103 w 136"/>
                <a:gd name="T7" fmla="*/ 12 h 34"/>
                <a:gd name="T8" fmla="*/ 136 w 136"/>
                <a:gd name="T9" fmla="*/ 0 h 34"/>
              </a:gdLst>
              <a:ahLst/>
              <a:cxnLst>
                <a:cxn ang="0">
                  <a:pos x="T0" y="T1"/>
                </a:cxn>
                <a:cxn ang="0">
                  <a:pos x="T2" y="T3"/>
                </a:cxn>
                <a:cxn ang="0">
                  <a:pos x="T4" y="T5"/>
                </a:cxn>
                <a:cxn ang="0">
                  <a:pos x="T6" y="T7"/>
                </a:cxn>
                <a:cxn ang="0">
                  <a:pos x="T8" y="T9"/>
                </a:cxn>
              </a:cxnLst>
              <a:rect l="0" t="0" r="r" b="b"/>
              <a:pathLst>
                <a:path w="136" h="34">
                  <a:moveTo>
                    <a:pt x="0" y="34"/>
                  </a:moveTo>
                  <a:lnTo>
                    <a:pt x="35" y="29"/>
                  </a:lnTo>
                  <a:lnTo>
                    <a:pt x="69" y="22"/>
                  </a:lnTo>
                  <a:lnTo>
                    <a:pt x="103" y="12"/>
                  </a:lnTo>
                  <a:lnTo>
                    <a:pt x="136" y="0"/>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35" name="Freeform 32"/>
            <p:cNvSpPr>
              <a:spLocks/>
            </p:cNvSpPr>
            <p:nvPr/>
          </p:nvSpPr>
          <p:spPr bwMode="auto">
            <a:xfrm>
              <a:off x="2156" y="3086"/>
              <a:ext cx="42" cy="81"/>
            </a:xfrm>
            <a:custGeom>
              <a:avLst/>
              <a:gdLst>
                <a:gd name="T0" fmla="*/ 0 w 83"/>
                <a:gd name="T1" fmla="*/ 0 h 158"/>
                <a:gd name="T2" fmla="*/ 18 w 83"/>
                <a:gd name="T3" fmla="*/ 41 h 158"/>
                <a:gd name="T4" fmla="*/ 37 w 83"/>
                <a:gd name="T5" fmla="*/ 81 h 158"/>
                <a:gd name="T6" fmla="*/ 59 w 83"/>
                <a:gd name="T7" fmla="*/ 120 h 158"/>
                <a:gd name="T8" fmla="*/ 83 w 83"/>
                <a:gd name="T9" fmla="*/ 158 h 158"/>
              </a:gdLst>
              <a:ahLst/>
              <a:cxnLst>
                <a:cxn ang="0">
                  <a:pos x="T0" y="T1"/>
                </a:cxn>
                <a:cxn ang="0">
                  <a:pos x="T2" y="T3"/>
                </a:cxn>
                <a:cxn ang="0">
                  <a:pos x="T4" y="T5"/>
                </a:cxn>
                <a:cxn ang="0">
                  <a:pos x="T6" y="T7"/>
                </a:cxn>
                <a:cxn ang="0">
                  <a:pos x="T8" y="T9"/>
                </a:cxn>
              </a:cxnLst>
              <a:rect l="0" t="0" r="r" b="b"/>
              <a:pathLst>
                <a:path w="83" h="158">
                  <a:moveTo>
                    <a:pt x="0" y="0"/>
                  </a:moveTo>
                  <a:lnTo>
                    <a:pt x="18" y="41"/>
                  </a:lnTo>
                  <a:lnTo>
                    <a:pt x="37" y="81"/>
                  </a:lnTo>
                  <a:lnTo>
                    <a:pt x="59" y="120"/>
                  </a:lnTo>
                  <a:lnTo>
                    <a:pt x="83" y="158"/>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36" name="Freeform 33"/>
            <p:cNvSpPr>
              <a:spLocks/>
            </p:cNvSpPr>
            <p:nvPr/>
          </p:nvSpPr>
          <p:spPr bwMode="auto">
            <a:xfrm>
              <a:off x="2955" y="2962"/>
              <a:ext cx="16" cy="90"/>
            </a:xfrm>
            <a:custGeom>
              <a:avLst/>
              <a:gdLst>
                <a:gd name="T0" fmla="*/ 0 w 33"/>
                <a:gd name="T1" fmla="*/ 174 h 174"/>
                <a:gd name="T2" fmla="*/ 12 w 33"/>
                <a:gd name="T3" fmla="*/ 131 h 174"/>
                <a:gd name="T4" fmla="*/ 21 w 33"/>
                <a:gd name="T5" fmla="*/ 88 h 174"/>
                <a:gd name="T6" fmla="*/ 28 w 33"/>
                <a:gd name="T7" fmla="*/ 44 h 174"/>
                <a:gd name="T8" fmla="*/ 33 w 33"/>
                <a:gd name="T9" fmla="*/ 0 h 174"/>
              </a:gdLst>
              <a:ahLst/>
              <a:cxnLst>
                <a:cxn ang="0">
                  <a:pos x="T0" y="T1"/>
                </a:cxn>
                <a:cxn ang="0">
                  <a:pos x="T2" y="T3"/>
                </a:cxn>
                <a:cxn ang="0">
                  <a:pos x="T4" y="T5"/>
                </a:cxn>
                <a:cxn ang="0">
                  <a:pos x="T6" y="T7"/>
                </a:cxn>
                <a:cxn ang="0">
                  <a:pos x="T8" y="T9"/>
                </a:cxn>
              </a:cxnLst>
              <a:rect l="0" t="0" r="r" b="b"/>
              <a:pathLst>
                <a:path w="33" h="174">
                  <a:moveTo>
                    <a:pt x="0" y="174"/>
                  </a:moveTo>
                  <a:lnTo>
                    <a:pt x="12" y="131"/>
                  </a:lnTo>
                  <a:lnTo>
                    <a:pt x="21" y="88"/>
                  </a:lnTo>
                  <a:lnTo>
                    <a:pt x="28" y="44"/>
                  </a:lnTo>
                  <a:lnTo>
                    <a:pt x="33" y="0"/>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37" name="Freeform 34"/>
            <p:cNvSpPr>
              <a:spLocks/>
            </p:cNvSpPr>
            <p:nvPr/>
          </p:nvSpPr>
          <p:spPr bwMode="auto">
            <a:xfrm>
              <a:off x="3305" y="2408"/>
              <a:ext cx="204" cy="336"/>
            </a:xfrm>
            <a:custGeom>
              <a:avLst/>
              <a:gdLst>
                <a:gd name="T0" fmla="*/ 401 w 401"/>
                <a:gd name="T1" fmla="*/ 651 h 651"/>
                <a:gd name="T2" fmla="*/ 401 w 401"/>
                <a:gd name="T3" fmla="*/ 645 h 651"/>
                <a:gd name="T4" fmla="*/ 399 w 401"/>
                <a:gd name="T5" fmla="*/ 594 h 651"/>
                <a:gd name="T6" fmla="*/ 394 w 401"/>
                <a:gd name="T7" fmla="*/ 543 h 651"/>
                <a:gd name="T8" fmla="*/ 385 w 401"/>
                <a:gd name="T9" fmla="*/ 494 h 651"/>
                <a:gd name="T10" fmla="*/ 373 w 401"/>
                <a:gd name="T11" fmla="*/ 445 h 651"/>
                <a:gd name="T12" fmla="*/ 358 w 401"/>
                <a:gd name="T13" fmla="*/ 398 h 651"/>
                <a:gd name="T14" fmla="*/ 339 w 401"/>
                <a:gd name="T15" fmla="*/ 352 h 651"/>
                <a:gd name="T16" fmla="*/ 317 w 401"/>
                <a:gd name="T17" fmla="*/ 307 h 651"/>
                <a:gd name="T18" fmla="*/ 293 w 401"/>
                <a:gd name="T19" fmla="*/ 264 h 651"/>
                <a:gd name="T20" fmla="*/ 265 w 401"/>
                <a:gd name="T21" fmla="*/ 223 h 651"/>
                <a:gd name="T22" fmla="*/ 235 w 401"/>
                <a:gd name="T23" fmla="*/ 184 h 651"/>
                <a:gd name="T24" fmla="*/ 202 w 401"/>
                <a:gd name="T25" fmla="*/ 147 h 651"/>
                <a:gd name="T26" fmla="*/ 166 w 401"/>
                <a:gd name="T27" fmla="*/ 113 h 651"/>
                <a:gd name="T28" fmla="*/ 128 w 401"/>
                <a:gd name="T29" fmla="*/ 81 h 651"/>
                <a:gd name="T30" fmla="*/ 88 w 401"/>
                <a:gd name="T31" fmla="*/ 51 h 651"/>
                <a:gd name="T32" fmla="*/ 45 w 401"/>
                <a:gd name="T33" fmla="*/ 24 h 651"/>
                <a:gd name="T34" fmla="*/ 0 w 401"/>
                <a:gd name="T35" fmla="*/ 0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1" h="651">
                  <a:moveTo>
                    <a:pt x="401" y="651"/>
                  </a:moveTo>
                  <a:lnTo>
                    <a:pt x="401" y="645"/>
                  </a:lnTo>
                  <a:lnTo>
                    <a:pt x="399" y="594"/>
                  </a:lnTo>
                  <a:lnTo>
                    <a:pt x="394" y="543"/>
                  </a:lnTo>
                  <a:lnTo>
                    <a:pt x="385" y="494"/>
                  </a:lnTo>
                  <a:lnTo>
                    <a:pt x="373" y="445"/>
                  </a:lnTo>
                  <a:lnTo>
                    <a:pt x="358" y="398"/>
                  </a:lnTo>
                  <a:lnTo>
                    <a:pt x="339" y="352"/>
                  </a:lnTo>
                  <a:lnTo>
                    <a:pt x="317" y="307"/>
                  </a:lnTo>
                  <a:lnTo>
                    <a:pt x="293" y="264"/>
                  </a:lnTo>
                  <a:lnTo>
                    <a:pt x="265" y="223"/>
                  </a:lnTo>
                  <a:lnTo>
                    <a:pt x="235" y="184"/>
                  </a:lnTo>
                  <a:lnTo>
                    <a:pt x="202" y="147"/>
                  </a:lnTo>
                  <a:lnTo>
                    <a:pt x="166" y="113"/>
                  </a:lnTo>
                  <a:lnTo>
                    <a:pt x="128" y="81"/>
                  </a:lnTo>
                  <a:lnTo>
                    <a:pt x="88" y="51"/>
                  </a:lnTo>
                  <a:lnTo>
                    <a:pt x="45" y="24"/>
                  </a:lnTo>
                  <a:lnTo>
                    <a:pt x="0" y="0"/>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38" name="Freeform 35"/>
            <p:cNvSpPr>
              <a:spLocks/>
            </p:cNvSpPr>
            <p:nvPr/>
          </p:nvSpPr>
          <p:spPr bwMode="auto">
            <a:xfrm>
              <a:off x="3693" y="2049"/>
              <a:ext cx="91" cy="126"/>
            </a:xfrm>
            <a:custGeom>
              <a:avLst/>
              <a:gdLst>
                <a:gd name="T0" fmla="*/ 0 w 179"/>
                <a:gd name="T1" fmla="*/ 244 h 244"/>
                <a:gd name="T2" fmla="*/ 28 w 179"/>
                <a:gd name="T3" fmla="*/ 218 h 244"/>
                <a:gd name="T4" fmla="*/ 55 w 179"/>
                <a:gd name="T5" fmla="*/ 191 h 244"/>
                <a:gd name="T6" fmla="*/ 80 w 179"/>
                <a:gd name="T7" fmla="*/ 162 h 244"/>
                <a:gd name="T8" fmla="*/ 103 w 179"/>
                <a:gd name="T9" fmla="*/ 132 h 244"/>
                <a:gd name="T10" fmla="*/ 125 w 179"/>
                <a:gd name="T11" fmla="*/ 101 h 244"/>
                <a:gd name="T12" fmla="*/ 145 w 179"/>
                <a:gd name="T13" fmla="*/ 68 h 244"/>
                <a:gd name="T14" fmla="*/ 163 w 179"/>
                <a:gd name="T15" fmla="*/ 35 h 244"/>
                <a:gd name="T16" fmla="*/ 179 w 179"/>
                <a:gd name="T17"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9" h="244">
                  <a:moveTo>
                    <a:pt x="0" y="244"/>
                  </a:moveTo>
                  <a:lnTo>
                    <a:pt x="28" y="218"/>
                  </a:lnTo>
                  <a:lnTo>
                    <a:pt x="55" y="191"/>
                  </a:lnTo>
                  <a:lnTo>
                    <a:pt x="80" y="162"/>
                  </a:lnTo>
                  <a:lnTo>
                    <a:pt x="103" y="132"/>
                  </a:lnTo>
                  <a:lnTo>
                    <a:pt x="125" y="101"/>
                  </a:lnTo>
                  <a:lnTo>
                    <a:pt x="145" y="68"/>
                  </a:lnTo>
                  <a:lnTo>
                    <a:pt x="163" y="35"/>
                  </a:lnTo>
                  <a:lnTo>
                    <a:pt x="179" y="0"/>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39" name="Freeform 36"/>
            <p:cNvSpPr>
              <a:spLocks/>
            </p:cNvSpPr>
            <p:nvPr/>
          </p:nvSpPr>
          <p:spPr bwMode="auto">
            <a:xfrm>
              <a:off x="3566" y="1583"/>
              <a:ext cx="5" cy="59"/>
            </a:xfrm>
            <a:custGeom>
              <a:avLst/>
              <a:gdLst>
                <a:gd name="T0" fmla="*/ 10 w 10"/>
                <a:gd name="T1" fmla="*/ 115 h 115"/>
                <a:gd name="T2" fmla="*/ 10 w 10"/>
                <a:gd name="T3" fmla="*/ 111 h 115"/>
                <a:gd name="T4" fmla="*/ 10 w 10"/>
                <a:gd name="T5" fmla="*/ 107 h 115"/>
                <a:gd name="T6" fmla="*/ 9 w 10"/>
                <a:gd name="T7" fmla="*/ 80 h 115"/>
                <a:gd name="T8" fmla="*/ 8 w 10"/>
                <a:gd name="T9" fmla="*/ 53 h 115"/>
                <a:gd name="T10" fmla="*/ 5 w 10"/>
                <a:gd name="T11" fmla="*/ 26 h 115"/>
                <a:gd name="T12" fmla="*/ 0 w 10"/>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10" h="115">
                  <a:moveTo>
                    <a:pt x="10" y="115"/>
                  </a:moveTo>
                  <a:lnTo>
                    <a:pt x="10" y="111"/>
                  </a:lnTo>
                  <a:lnTo>
                    <a:pt x="10" y="107"/>
                  </a:lnTo>
                  <a:lnTo>
                    <a:pt x="9" y="80"/>
                  </a:lnTo>
                  <a:lnTo>
                    <a:pt x="8" y="53"/>
                  </a:lnTo>
                  <a:lnTo>
                    <a:pt x="5" y="26"/>
                  </a:lnTo>
                  <a:lnTo>
                    <a:pt x="0" y="0"/>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40" name="Freeform 37"/>
            <p:cNvSpPr>
              <a:spLocks/>
            </p:cNvSpPr>
            <p:nvPr/>
          </p:nvSpPr>
          <p:spPr bwMode="auto">
            <a:xfrm>
              <a:off x="2988" y="1437"/>
              <a:ext cx="47" cy="76"/>
            </a:xfrm>
            <a:custGeom>
              <a:avLst/>
              <a:gdLst>
                <a:gd name="T0" fmla="*/ 92 w 92"/>
                <a:gd name="T1" fmla="*/ 0 h 147"/>
                <a:gd name="T2" fmla="*/ 65 w 92"/>
                <a:gd name="T3" fmla="*/ 35 h 147"/>
                <a:gd name="T4" fmla="*/ 40 w 92"/>
                <a:gd name="T5" fmla="*/ 71 h 147"/>
                <a:gd name="T6" fmla="*/ 19 w 92"/>
                <a:gd name="T7" fmla="*/ 108 h 147"/>
                <a:gd name="T8" fmla="*/ 0 w 92"/>
                <a:gd name="T9" fmla="*/ 147 h 147"/>
              </a:gdLst>
              <a:ahLst/>
              <a:cxnLst>
                <a:cxn ang="0">
                  <a:pos x="T0" y="T1"/>
                </a:cxn>
                <a:cxn ang="0">
                  <a:pos x="T2" y="T3"/>
                </a:cxn>
                <a:cxn ang="0">
                  <a:pos x="T4" y="T5"/>
                </a:cxn>
                <a:cxn ang="0">
                  <a:pos x="T6" y="T7"/>
                </a:cxn>
                <a:cxn ang="0">
                  <a:pos x="T8" y="T9"/>
                </a:cxn>
              </a:cxnLst>
              <a:rect l="0" t="0" r="r" b="b"/>
              <a:pathLst>
                <a:path w="92" h="147">
                  <a:moveTo>
                    <a:pt x="92" y="0"/>
                  </a:moveTo>
                  <a:lnTo>
                    <a:pt x="65" y="35"/>
                  </a:lnTo>
                  <a:lnTo>
                    <a:pt x="40" y="71"/>
                  </a:lnTo>
                  <a:lnTo>
                    <a:pt x="19" y="108"/>
                  </a:lnTo>
                  <a:lnTo>
                    <a:pt x="0" y="147"/>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41" name="Freeform 38"/>
            <p:cNvSpPr>
              <a:spLocks/>
            </p:cNvSpPr>
            <p:nvPr/>
          </p:nvSpPr>
          <p:spPr bwMode="auto">
            <a:xfrm>
              <a:off x="2551" y="1483"/>
              <a:ext cx="22" cy="65"/>
            </a:xfrm>
            <a:custGeom>
              <a:avLst/>
              <a:gdLst>
                <a:gd name="T0" fmla="*/ 45 w 45"/>
                <a:gd name="T1" fmla="*/ 0 h 126"/>
                <a:gd name="T2" fmla="*/ 31 w 45"/>
                <a:gd name="T3" fmla="*/ 30 h 126"/>
                <a:gd name="T4" fmla="*/ 19 w 45"/>
                <a:gd name="T5" fmla="*/ 62 h 126"/>
                <a:gd name="T6" fmla="*/ 8 w 45"/>
                <a:gd name="T7" fmla="*/ 93 h 126"/>
                <a:gd name="T8" fmla="*/ 0 w 45"/>
                <a:gd name="T9" fmla="*/ 126 h 126"/>
              </a:gdLst>
              <a:ahLst/>
              <a:cxnLst>
                <a:cxn ang="0">
                  <a:pos x="T0" y="T1"/>
                </a:cxn>
                <a:cxn ang="0">
                  <a:pos x="T2" y="T3"/>
                </a:cxn>
                <a:cxn ang="0">
                  <a:pos x="T4" y="T5"/>
                </a:cxn>
                <a:cxn ang="0">
                  <a:pos x="T6" y="T7"/>
                </a:cxn>
                <a:cxn ang="0">
                  <a:pos x="T8" y="T9"/>
                </a:cxn>
              </a:cxnLst>
              <a:rect l="0" t="0" r="r" b="b"/>
              <a:pathLst>
                <a:path w="45" h="126">
                  <a:moveTo>
                    <a:pt x="45" y="0"/>
                  </a:moveTo>
                  <a:lnTo>
                    <a:pt x="31" y="30"/>
                  </a:lnTo>
                  <a:lnTo>
                    <a:pt x="19" y="62"/>
                  </a:lnTo>
                  <a:lnTo>
                    <a:pt x="8" y="93"/>
                  </a:lnTo>
                  <a:lnTo>
                    <a:pt x="0" y="126"/>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42" name="Freeform 39"/>
            <p:cNvSpPr>
              <a:spLocks/>
            </p:cNvSpPr>
            <p:nvPr/>
          </p:nvSpPr>
          <p:spPr bwMode="auto">
            <a:xfrm>
              <a:off x="2044" y="1573"/>
              <a:ext cx="81" cy="63"/>
            </a:xfrm>
            <a:custGeom>
              <a:avLst/>
              <a:gdLst>
                <a:gd name="T0" fmla="*/ 161 w 161"/>
                <a:gd name="T1" fmla="*/ 123 h 123"/>
                <a:gd name="T2" fmla="*/ 124 w 161"/>
                <a:gd name="T3" fmla="*/ 89 h 123"/>
                <a:gd name="T4" fmla="*/ 84 w 161"/>
                <a:gd name="T5" fmla="*/ 57 h 123"/>
                <a:gd name="T6" fmla="*/ 43 w 161"/>
                <a:gd name="T7" fmla="*/ 27 h 123"/>
                <a:gd name="T8" fmla="*/ 0 w 161"/>
                <a:gd name="T9" fmla="*/ 0 h 123"/>
              </a:gdLst>
              <a:ahLst/>
              <a:cxnLst>
                <a:cxn ang="0">
                  <a:pos x="T0" y="T1"/>
                </a:cxn>
                <a:cxn ang="0">
                  <a:pos x="T2" y="T3"/>
                </a:cxn>
                <a:cxn ang="0">
                  <a:pos x="T4" y="T5"/>
                </a:cxn>
                <a:cxn ang="0">
                  <a:pos x="T6" y="T7"/>
                </a:cxn>
                <a:cxn ang="0">
                  <a:pos x="T8" y="T9"/>
                </a:cxn>
              </a:cxnLst>
              <a:rect l="0" t="0" r="r" b="b"/>
              <a:pathLst>
                <a:path w="161" h="123">
                  <a:moveTo>
                    <a:pt x="161" y="123"/>
                  </a:moveTo>
                  <a:lnTo>
                    <a:pt x="124" y="89"/>
                  </a:lnTo>
                  <a:lnTo>
                    <a:pt x="84" y="57"/>
                  </a:lnTo>
                  <a:lnTo>
                    <a:pt x="43" y="27"/>
                  </a:lnTo>
                  <a:lnTo>
                    <a:pt x="0" y="0"/>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43" name="Freeform 40"/>
            <p:cNvSpPr>
              <a:spLocks/>
            </p:cNvSpPr>
            <p:nvPr/>
          </p:nvSpPr>
          <p:spPr bwMode="auto">
            <a:xfrm>
              <a:off x="1411" y="2004"/>
              <a:ext cx="15" cy="67"/>
            </a:xfrm>
            <a:custGeom>
              <a:avLst/>
              <a:gdLst>
                <a:gd name="T0" fmla="*/ 0 w 28"/>
                <a:gd name="T1" fmla="*/ 0 h 130"/>
                <a:gd name="T2" fmla="*/ 5 w 28"/>
                <a:gd name="T3" fmla="*/ 33 h 130"/>
                <a:gd name="T4" fmla="*/ 11 w 28"/>
                <a:gd name="T5" fmla="*/ 65 h 130"/>
                <a:gd name="T6" fmla="*/ 19 w 28"/>
                <a:gd name="T7" fmla="*/ 98 h 130"/>
                <a:gd name="T8" fmla="*/ 28 w 28"/>
                <a:gd name="T9" fmla="*/ 130 h 130"/>
              </a:gdLst>
              <a:ahLst/>
              <a:cxnLst>
                <a:cxn ang="0">
                  <a:pos x="T0" y="T1"/>
                </a:cxn>
                <a:cxn ang="0">
                  <a:pos x="T2" y="T3"/>
                </a:cxn>
                <a:cxn ang="0">
                  <a:pos x="T4" y="T5"/>
                </a:cxn>
                <a:cxn ang="0">
                  <a:pos x="T6" y="T7"/>
                </a:cxn>
                <a:cxn ang="0">
                  <a:pos x="T8" y="T9"/>
                </a:cxn>
              </a:cxnLst>
              <a:rect l="0" t="0" r="r" b="b"/>
              <a:pathLst>
                <a:path w="28" h="130">
                  <a:moveTo>
                    <a:pt x="0" y="0"/>
                  </a:moveTo>
                  <a:lnTo>
                    <a:pt x="5" y="33"/>
                  </a:lnTo>
                  <a:lnTo>
                    <a:pt x="11" y="65"/>
                  </a:lnTo>
                  <a:lnTo>
                    <a:pt x="19" y="98"/>
                  </a:lnTo>
                  <a:lnTo>
                    <a:pt x="28" y="130"/>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grpSp>
      <p:sp>
        <p:nvSpPr>
          <p:cNvPr id="44" name="Line 41"/>
          <p:cNvSpPr>
            <a:spLocks noChangeShapeType="1"/>
          </p:cNvSpPr>
          <p:nvPr/>
        </p:nvSpPr>
        <p:spPr bwMode="auto">
          <a:xfrm>
            <a:off x="2667000" y="2590800"/>
            <a:ext cx="434340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5" name="Text Box 42"/>
          <p:cNvSpPr txBox="1">
            <a:spLocks noChangeArrowheads="1"/>
          </p:cNvSpPr>
          <p:nvPr/>
        </p:nvSpPr>
        <p:spPr bwMode="auto">
          <a:xfrm>
            <a:off x="4337050" y="2230438"/>
            <a:ext cx="12414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800">
                <a:latin typeface="Comic Sans MS" pitchFamily="66" charset="0"/>
                <a:cs typeface="Arial" pitchFamily="34" charset="0"/>
              </a:rPr>
              <a:t>Internet/</a:t>
            </a:r>
          </a:p>
          <a:p>
            <a:pPr eaLnBrk="1" hangingPunct="1"/>
            <a:r>
              <a:rPr lang="en-US" sz="1800">
                <a:latin typeface="Comic Sans MS" pitchFamily="66" charset="0"/>
                <a:cs typeface="Arial" pitchFamily="34" charset="0"/>
              </a:rPr>
              <a:t>Intranet</a:t>
            </a:r>
          </a:p>
        </p:txBody>
      </p:sp>
      <p:sp>
        <p:nvSpPr>
          <p:cNvPr id="46" name="Freeform 43"/>
          <p:cNvSpPr>
            <a:spLocks/>
          </p:cNvSpPr>
          <p:nvPr/>
        </p:nvSpPr>
        <p:spPr bwMode="auto">
          <a:xfrm>
            <a:off x="2209800" y="2743200"/>
            <a:ext cx="4724400" cy="533400"/>
          </a:xfrm>
          <a:custGeom>
            <a:avLst/>
            <a:gdLst>
              <a:gd name="T0" fmla="*/ 0 w 2976"/>
              <a:gd name="T1" fmla="*/ 48 h 336"/>
              <a:gd name="T2" fmla="*/ 0 w 2976"/>
              <a:gd name="T3" fmla="*/ 336 h 336"/>
              <a:gd name="T4" fmla="*/ 2976 w 2976"/>
              <a:gd name="T5" fmla="*/ 336 h 336"/>
              <a:gd name="T6" fmla="*/ 2976 w 2976"/>
              <a:gd name="T7" fmla="*/ 0 h 336"/>
            </a:gdLst>
            <a:ahLst/>
            <a:cxnLst>
              <a:cxn ang="0">
                <a:pos x="T0" y="T1"/>
              </a:cxn>
              <a:cxn ang="0">
                <a:pos x="T2" y="T3"/>
              </a:cxn>
              <a:cxn ang="0">
                <a:pos x="T4" y="T5"/>
              </a:cxn>
              <a:cxn ang="0">
                <a:pos x="T6" y="T7"/>
              </a:cxn>
            </a:cxnLst>
            <a:rect l="0" t="0" r="r" b="b"/>
            <a:pathLst>
              <a:path w="2976" h="336">
                <a:moveTo>
                  <a:pt x="0" y="48"/>
                </a:moveTo>
                <a:lnTo>
                  <a:pt x="0" y="336"/>
                </a:lnTo>
                <a:lnTo>
                  <a:pt x="2976" y="336"/>
                </a:lnTo>
                <a:lnTo>
                  <a:pt x="2976" y="0"/>
                </a:lnTo>
              </a:path>
            </a:pathLst>
          </a:custGeom>
          <a:noFill/>
          <a:ln w="19050" cap="flat" cmpd="sng">
            <a:solidFill>
              <a:schemeClr val="tx1"/>
            </a:solidFill>
            <a:prstDash val="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47" name="Group 44"/>
          <p:cNvGrpSpPr>
            <a:grpSpLocks/>
          </p:cNvGrpSpPr>
          <p:nvPr/>
        </p:nvGrpSpPr>
        <p:grpSpPr bwMode="auto">
          <a:xfrm>
            <a:off x="3657600" y="3124200"/>
            <a:ext cx="2362200" cy="304800"/>
            <a:chOff x="1248" y="2880"/>
            <a:chExt cx="1488" cy="192"/>
          </a:xfrm>
        </p:grpSpPr>
        <p:sp>
          <p:nvSpPr>
            <p:cNvPr id="48" name="Oval 45"/>
            <p:cNvSpPr>
              <a:spLocks noChangeArrowheads="1"/>
            </p:cNvSpPr>
            <p:nvPr/>
          </p:nvSpPr>
          <p:spPr bwMode="auto">
            <a:xfrm>
              <a:off x="1248" y="2880"/>
              <a:ext cx="96" cy="192"/>
            </a:xfrm>
            <a:prstGeom prst="ellipse">
              <a:avLst/>
            </a:prstGeom>
            <a:solidFill>
              <a:schemeClr val="hlink"/>
            </a:solidFill>
            <a:ln w="9525" cap="sq">
              <a:solidFill>
                <a:schemeClr val="folHlink"/>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 name="Rectangle 46"/>
            <p:cNvSpPr>
              <a:spLocks noChangeArrowheads="1"/>
            </p:cNvSpPr>
            <p:nvPr/>
          </p:nvSpPr>
          <p:spPr bwMode="auto">
            <a:xfrm>
              <a:off x="1296" y="2880"/>
              <a:ext cx="1392" cy="192"/>
            </a:xfrm>
            <a:prstGeom prst="rect">
              <a:avLst/>
            </a:prstGeom>
            <a:solidFill>
              <a:schemeClr val="hlink"/>
            </a:solidFill>
            <a:ln w="9525" cap="sq">
              <a:solidFill>
                <a:schemeClr val="fo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800">
                <a:latin typeface="Comic Sans MS" pitchFamily="66" charset="0"/>
                <a:cs typeface="Arial" pitchFamily="34" charset="0"/>
              </a:endParaRPr>
            </a:p>
          </p:txBody>
        </p:sp>
        <p:sp>
          <p:nvSpPr>
            <p:cNvPr id="50" name="Oval 47"/>
            <p:cNvSpPr>
              <a:spLocks noChangeArrowheads="1"/>
            </p:cNvSpPr>
            <p:nvPr/>
          </p:nvSpPr>
          <p:spPr bwMode="auto">
            <a:xfrm>
              <a:off x="2640" y="2880"/>
              <a:ext cx="96" cy="192"/>
            </a:xfrm>
            <a:prstGeom prst="ellipse">
              <a:avLst/>
            </a:prstGeom>
            <a:solidFill>
              <a:schemeClr val="hlink"/>
            </a:solidFill>
            <a:ln w="9525" cap="sq">
              <a:solidFill>
                <a:schemeClr val="folHlink"/>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pic>
        <p:nvPicPr>
          <p:cNvPr id="51" name="Picture 4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49425" y="1770063"/>
            <a:ext cx="1146175" cy="1354137"/>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4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1828800"/>
            <a:ext cx="1146175" cy="1354138"/>
          </a:xfrm>
          <a:prstGeom prst="rect">
            <a:avLst/>
          </a:prstGeom>
          <a:noFill/>
          <a:extLst>
            <a:ext uri="{909E8E84-426E-40DD-AFC4-6F175D3DCCD1}">
              <a14:hiddenFill xmlns:a14="http://schemas.microsoft.com/office/drawing/2010/main">
                <a:solidFill>
                  <a:srgbClr val="FFFFFF"/>
                </a:solidFill>
              </a14:hiddenFill>
            </a:ext>
          </a:extLst>
        </p:spPr>
      </p:pic>
      <p:grpSp>
        <p:nvGrpSpPr>
          <p:cNvPr id="55" name="Group 54"/>
          <p:cNvGrpSpPr/>
          <p:nvPr/>
        </p:nvGrpSpPr>
        <p:grpSpPr>
          <a:xfrm>
            <a:off x="1752600" y="4114800"/>
            <a:ext cx="6480175" cy="2095500"/>
            <a:chOff x="1752600" y="4114800"/>
            <a:chExt cx="6480175" cy="2095500"/>
          </a:xfrm>
        </p:grpSpPr>
        <p:grpSp>
          <p:nvGrpSpPr>
            <p:cNvPr id="5" name="Group 2"/>
            <p:cNvGrpSpPr>
              <a:grpSpLocks/>
            </p:cNvGrpSpPr>
            <p:nvPr/>
          </p:nvGrpSpPr>
          <p:grpSpPr bwMode="auto">
            <a:xfrm>
              <a:off x="4114800" y="4419600"/>
              <a:ext cx="1752600" cy="1066800"/>
              <a:chOff x="1168" y="1328"/>
              <a:chExt cx="2704" cy="2032"/>
            </a:xfrm>
          </p:grpSpPr>
          <p:sp>
            <p:nvSpPr>
              <p:cNvPr id="6" name="Freeform 3"/>
              <p:cNvSpPr>
                <a:spLocks/>
              </p:cNvSpPr>
              <p:nvPr/>
            </p:nvSpPr>
            <p:spPr bwMode="auto">
              <a:xfrm>
                <a:off x="1168" y="1328"/>
                <a:ext cx="2704" cy="2032"/>
              </a:xfrm>
              <a:custGeom>
                <a:avLst/>
                <a:gdLst>
                  <a:gd name="T0" fmla="*/ 312 w 5328"/>
                  <a:gd name="T1" fmla="*/ 1355 h 3936"/>
                  <a:gd name="T2" fmla="*/ 56 w 5328"/>
                  <a:gd name="T3" fmla="*/ 1605 h 3936"/>
                  <a:gd name="T4" fmla="*/ 2 w 5328"/>
                  <a:gd name="T5" fmla="*/ 1795 h 3936"/>
                  <a:gd name="T6" fmla="*/ 41 w 5328"/>
                  <a:gd name="T7" fmla="*/ 2055 h 3936"/>
                  <a:gd name="T8" fmla="*/ 207 w 5328"/>
                  <a:gd name="T9" fmla="*/ 2276 h 3936"/>
                  <a:gd name="T10" fmla="*/ 175 w 5328"/>
                  <a:gd name="T11" fmla="*/ 2434 h 3936"/>
                  <a:gd name="T12" fmla="*/ 119 w 5328"/>
                  <a:gd name="T13" fmla="*/ 2627 h 3936"/>
                  <a:gd name="T14" fmla="*/ 141 w 5328"/>
                  <a:gd name="T15" fmla="*/ 2838 h 3936"/>
                  <a:gd name="T16" fmla="*/ 240 w 5328"/>
                  <a:gd name="T17" fmla="*/ 3021 h 3936"/>
                  <a:gd name="T18" fmla="*/ 446 w 5328"/>
                  <a:gd name="T19" fmla="*/ 3175 h 3936"/>
                  <a:gd name="T20" fmla="*/ 655 w 5328"/>
                  <a:gd name="T21" fmla="*/ 3217 h 3936"/>
                  <a:gd name="T22" fmla="*/ 913 w 5328"/>
                  <a:gd name="T23" fmla="*/ 3462 h 3936"/>
                  <a:gd name="T24" fmla="*/ 1322 w 5328"/>
                  <a:gd name="T25" fmla="*/ 3674 h 3936"/>
                  <a:gd name="T26" fmla="*/ 1573 w 5328"/>
                  <a:gd name="T27" fmla="*/ 3699 h 3936"/>
                  <a:gd name="T28" fmla="*/ 1826 w 5328"/>
                  <a:gd name="T29" fmla="*/ 3656 h 3936"/>
                  <a:gd name="T30" fmla="*/ 2030 w 5328"/>
                  <a:gd name="T31" fmla="*/ 3563 h 3936"/>
                  <a:gd name="T32" fmla="*/ 2330 w 5328"/>
                  <a:gd name="T33" fmla="*/ 3837 h 3936"/>
                  <a:gd name="T34" fmla="*/ 2723 w 5328"/>
                  <a:gd name="T35" fmla="*/ 3936 h 3936"/>
                  <a:gd name="T36" fmla="*/ 2987 w 5328"/>
                  <a:gd name="T37" fmla="*/ 3893 h 3936"/>
                  <a:gd name="T38" fmla="*/ 3219 w 5328"/>
                  <a:gd name="T39" fmla="*/ 3771 h 3936"/>
                  <a:gd name="T40" fmla="*/ 3439 w 5328"/>
                  <a:gd name="T41" fmla="*/ 3526 h 3936"/>
                  <a:gd name="T42" fmla="*/ 3564 w 5328"/>
                  <a:gd name="T43" fmla="*/ 3370 h 3936"/>
                  <a:gd name="T44" fmla="*/ 3936 w 5328"/>
                  <a:gd name="T45" fmla="*/ 3452 h 3936"/>
                  <a:gd name="T46" fmla="*/ 4207 w 5328"/>
                  <a:gd name="T47" fmla="*/ 3383 h 3936"/>
                  <a:gd name="T48" fmla="*/ 4425 w 5328"/>
                  <a:gd name="T49" fmla="*/ 3221 h 3936"/>
                  <a:gd name="T50" fmla="*/ 4567 w 5328"/>
                  <a:gd name="T51" fmla="*/ 2988 h 3936"/>
                  <a:gd name="T52" fmla="*/ 4611 w 5328"/>
                  <a:gd name="T53" fmla="*/ 2741 h 3936"/>
                  <a:gd name="T54" fmla="*/ 4896 w 5328"/>
                  <a:gd name="T55" fmla="*/ 2645 h 3936"/>
                  <a:gd name="T56" fmla="*/ 5124 w 5328"/>
                  <a:gd name="T57" fmla="*/ 2459 h 3936"/>
                  <a:gd name="T58" fmla="*/ 5274 w 5328"/>
                  <a:gd name="T59" fmla="*/ 2207 h 3936"/>
                  <a:gd name="T60" fmla="*/ 5328 w 5328"/>
                  <a:gd name="T61" fmla="*/ 1908 h 3936"/>
                  <a:gd name="T62" fmla="*/ 5284 w 5328"/>
                  <a:gd name="T63" fmla="*/ 1638 h 3936"/>
                  <a:gd name="T64" fmla="*/ 5155 w 5328"/>
                  <a:gd name="T65" fmla="*/ 1396 h 3936"/>
                  <a:gd name="T66" fmla="*/ 5206 w 5328"/>
                  <a:gd name="T67" fmla="*/ 1169 h 3936"/>
                  <a:gd name="T68" fmla="*/ 5180 w 5328"/>
                  <a:gd name="T69" fmla="*/ 946 h 3936"/>
                  <a:gd name="T70" fmla="*/ 5001 w 5328"/>
                  <a:gd name="T71" fmla="*/ 653 h 3936"/>
                  <a:gd name="T72" fmla="*/ 4722 w 5328"/>
                  <a:gd name="T73" fmla="*/ 495 h 3936"/>
                  <a:gd name="T74" fmla="*/ 4651 w 5328"/>
                  <a:gd name="T75" fmla="*/ 296 h 3936"/>
                  <a:gd name="T76" fmla="*/ 4366 w 5328"/>
                  <a:gd name="T77" fmla="*/ 46 h 3936"/>
                  <a:gd name="T78" fmla="*/ 4162 w 5328"/>
                  <a:gd name="T79" fmla="*/ 1 h 3936"/>
                  <a:gd name="T80" fmla="*/ 3913 w 5328"/>
                  <a:gd name="T81" fmla="*/ 43 h 3936"/>
                  <a:gd name="T82" fmla="*/ 3700 w 5328"/>
                  <a:gd name="T83" fmla="*/ 188 h 3936"/>
                  <a:gd name="T84" fmla="*/ 3543 w 5328"/>
                  <a:gd name="T85" fmla="*/ 87 h 3936"/>
                  <a:gd name="T86" fmla="*/ 3313 w 5328"/>
                  <a:gd name="T87" fmla="*/ 4 h 3936"/>
                  <a:gd name="T88" fmla="*/ 3033 w 5328"/>
                  <a:gd name="T89" fmla="*/ 46 h 3936"/>
                  <a:gd name="T90" fmla="*/ 2808 w 5328"/>
                  <a:gd name="T91" fmla="*/ 234 h 3936"/>
                  <a:gd name="T92" fmla="*/ 2643 w 5328"/>
                  <a:gd name="T93" fmla="*/ 211 h 3936"/>
                  <a:gd name="T94" fmla="*/ 2404 w 5328"/>
                  <a:gd name="T95" fmla="*/ 125 h 3936"/>
                  <a:gd name="T96" fmla="*/ 2089 w 5328"/>
                  <a:gd name="T97" fmla="*/ 156 h 3936"/>
                  <a:gd name="T98" fmla="*/ 1803 w 5328"/>
                  <a:gd name="T99" fmla="*/ 357 h 3936"/>
                  <a:gd name="T100" fmla="*/ 1522 w 5328"/>
                  <a:gd name="T101" fmla="*/ 388 h 3936"/>
                  <a:gd name="T102" fmla="*/ 1136 w 5328"/>
                  <a:gd name="T103" fmla="*/ 376 h 3936"/>
                  <a:gd name="T104" fmla="*/ 839 w 5328"/>
                  <a:gd name="T105" fmla="*/ 502 h 3936"/>
                  <a:gd name="T106" fmla="*/ 614 w 5328"/>
                  <a:gd name="T107" fmla="*/ 728 h 3936"/>
                  <a:gd name="T108" fmla="*/ 489 w 5328"/>
                  <a:gd name="T109" fmla="*/ 1028 h 3936"/>
                  <a:gd name="T110" fmla="*/ 479 w 5328"/>
                  <a:gd name="T111" fmla="*/ 1309 h 3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328" h="3936">
                    <a:moveTo>
                      <a:pt x="481" y="1308"/>
                    </a:moveTo>
                    <a:lnTo>
                      <a:pt x="456" y="1311"/>
                    </a:lnTo>
                    <a:lnTo>
                      <a:pt x="430" y="1316"/>
                    </a:lnTo>
                    <a:lnTo>
                      <a:pt x="406" y="1321"/>
                    </a:lnTo>
                    <a:lnTo>
                      <a:pt x="382" y="1328"/>
                    </a:lnTo>
                    <a:lnTo>
                      <a:pt x="358" y="1336"/>
                    </a:lnTo>
                    <a:lnTo>
                      <a:pt x="335" y="1345"/>
                    </a:lnTo>
                    <a:lnTo>
                      <a:pt x="312" y="1355"/>
                    </a:lnTo>
                    <a:lnTo>
                      <a:pt x="290" y="1365"/>
                    </a:lnTo>
                    <a:lnTo>
                      <a:pt x="248" y="1390"/>
                    </a:lnTo>
                    <a:lnTo>
                      <a:pt x="208" y="1418"/>
                    </a:lnTo>
                    <a:lnTo>
                      <a:pt x="172" y="1450"/>
                    </a:lnTo>
                    <a:lnTo>
                      <a:pt x="138" y="1484"/>
                    </a:lnTo>
                    <a:lnTo>
                      <a:pt x="107" y="1522"/>
                    </a:lnTo>
                    <a:lnTo>
                      <a:pt x="80" y="1562"/>
                    </a:lnTo>
                    <a:lnTo>
                      <a:pt x="56" y="1605"/>
                    </a:lnTo>
                    <a:lnTo>
                      <a:pt x="46" y="1627"/>
                    </a:lnTo>
                    <a:lnTo>
                      <a:pt x="37" y="1650"/>
                    </a:lnTo>
                    <a:lnTo>
                      <a:pt x="28" y="1673"/>
                    </a:lnTo>
                    <a:lnTo>
                      <a:pt x="21" y="1697"/>
                    </a:lnTo>
                    <a:lnTo>
                      <a:pt x="15" y="1721"/>
                    </a:lnTo>
                    <a:lnTo>
                      <a:pt x="9" y="1745"/>
                    </a:lnTo>
                    <a:lnTo>
                      <a:pt x="5" y="1770"/>
                    </a:lnTo>
                    <a:lnTo>
                      <a:pt x="2" y="1795"/>
                    </a:lnTo>
                    <a:lnTo>
                      <a:pt x="1" y="1821"/>
                    </a:lnTo>
                    <a:lnTo>
                      <a:pt x="0" y="1847"/>
                    </a:lnTo>
                    <a:lnTo>
                      <a:pt x="1" y="1883"/>
                    </a:lnTo>
                    <a:lnTo>
                      <a:pt x="5" y="1918"/>
                    </a:lnTo>
                    <a:lnTo>
                      <a:pt x="10" y="1953"/>
                    </a:lnTo>
                    <a:lnTo>
                      <a:pt x="18" y="1988"/>
                    </a:lnTo>
                    <a:lnTo>
                      <a:pt x="28" y="2022"/>
                    </a:lnTo>
                    <a:lnTo>
                      <a:pt x="41" y="2055"/>
                    </a:lnTo>
                    <a:lnTo>
                      <a:pt x="55" y="2086"/>
                    </a:lnTo>
                    <a:lnTo>
                      <a:pt x="71" y="2117"/>
                    </a:lnTo>
                    <a:lnTo>
                      <a:pt x="89" y="2147"/>
                    </a:lnTo>
                    <a:lnTo>
                      <a:pt x="109" y="2176"/>
                    </a:lnTo>
                    <a:lnTo>
                      <a:pt x="131" y="2203"/>
                    </a:lnTo>
                    <a:lnTo>
                      <a:pt x="154" y="2229"/>
                    </a:lnTo>
                    <a:lnTo>
                      <a:pt x="180" y="2253"/>
                    </a:lnTo>
                    <a:lnTo>
                      <a:pt x="207" y="2276"/>
                    </a:lnTo>
                    <a:lnTo>
                      <a:pt x="235" y="2297"/>
                    </a:lnTo>
                    <a:lnTo>
                      <a:pt x="265" y="2316"/>
                    </a:lnTo>
                    <a:lnTo>
                      <a:pt x="262" y="2309"/>
                    </a:lnTo>
                    <a:lnTo>
                      <a:pt x="229" y="2348"/>
                    </a:lnTo>
                    <a:lnTo>
                      <a:pt x="214" y="2368"/>
                    </a:lnTo>
                    <a:lnTo>
                      <a:pt x="200" y="2390"/>
                    </a:lnTo>
                    <a:lnTo>
                      <a:pt x="187" y="2411"/>
                    </a:lnTo>
                    <a:lnTo>
                      <a:pt x="175" y="2434"/>
                    </a:lnTo>
                    <a:lnTo>
                      <a:pt x="164" y="2456"/>
                    </a:lnTo>
                    <a:lnTo>
                      <a:pt x="155" y="2480"/>
                    </a:lnTo>
                    <a:lnTo>
                      <a:pt x="146" y="2503"/>
                    </a:lnTo>
                    <a:lnTo>
                      <a:pt x="138" y="2527"/>
                    </a:lnTo>
                    <a:lnTo>
                      <a:pt x="132" y="2552"/>
                    </a:lnTo>
                    <a:lnTo>
                      <a:pt x="127" y="2577"/>
                    </a:lnTo>
                    <a:lnTo>
                      <a:pt x="122" y="2602"/>
                    </a:lnTo>
                    <a:lnTo>
                      <a:pt x="119" y="2627"/>
                    </a:lnTo>
                    <a:lnTo>
                      <a:pt x="118" y="2652"/>
                    </a:lnTo>
                    <a:lnTo>
                      <a:pt x="117" y="2678"/>
                    </a:lnTo>
                    <a:lnTo>
                      <a:pt x="118" y="2706"/>
                    </a:lnTo>
                    <a:lnTo>
                      <a:pt x="120" y="2733"/>
                    </a:lnTo>
                    <a:lnTo>
                      <a:pt x="123" y="2760"/>
                    </a:lnTo>
                    <a:lnTo>
                      <a:pt x="128" y="2787"/>
                    </a:lnTo>
                    <a:lnTo>
                      <a:pt x="134" y="2813"/>
                    </a:lnTo>
                    <a:lnTo>
                      <a:pt x="141" y="2838"/>
                    </a:lnTo>
                    <a:lnTo>
                      <a:pt x="150" y="2863"/>
                    </a:lnTo>
                    <a:lnTo>
                      <a:pt x="159" y="2888"/>
                    </a:lnTo>
                    <a:lnTo>
                      <a:pt x="170" y="2912"/>
                    </a:lnTo>
                    <a:lnTo>
                      <a:pt x="182" y="2935"/>
                    </a:lnTo>
                    <a:lnTo>
                      <a:pt x="195" y="2958"/>
                    </a:lnTo>
                    <a:lnTo>
                      <a:pt x="209" y="2980"/>
                    </a:lnTo>
                    <a:lnTo>
                      <a:pt x="224" y="3001"/>
                    </a:lnTo>
                    <a:lnTo>
                      <a:pt x="240" y="3021"/>
                    </a:lnTo>
                    <a:lnTo>
                      <a:pt x="275" y="3059"/>
                    </a:lnTo>
                    <a:lnTo>
                      <a:pt x="313" y="3094"/>
                    </a:lnTo>
                    <a:lnTo>
                      <a:pt x="333" y="3110"/>
                    </a:lnTo>
                    <a:lnTo>
                      <a:pt x="354" y="3125"/>
                    </a:lnTo>
                    <a:lnTo>
                      <a:pt x="376" y="3139"/>
                    </a:lnTo>
                    <a:lnTo>
                      <a:pt x="399" y="3152"/>
                    </a:lnTo>
                    <a:lnTo>
                      <a:pt x="422" y="3164"/>
                    </a:lnTo>
                    <a:lnTo>
                      <a:pt x="446" y="3175"/>
                    </a:lnTo>
                    <a:lnTo>
                      <a:pt x="470" y="3184"/>
                    </a:lnTo>
                    <a:lnTo>
                      <a:pt x="495" y="3193"/>
                    </a:lnTo>
                    <a:lnTo>
                      <a:pt x="521" y="3200"/>
                    </a:lnTo>
                    <a:lnTo>
                      <a:pt x="547" y="3206"/>
                    </a:lnTo>
                    <a:lnTo>
                      <a:pt x="573" y="3211"/>
                    </a:lnTo>
                    <a:lnTo>
                      <a:pt x="600" y="3214"/>
                    </a:lnTo>
                    <a:lnTo>
                      <a:pt x="627" y="3216"/>
                    </a:lnTo>
                    <a:lnTo>
                      <a:pt x="655" y="3217"/>
                    </a:lnTo>
                    <a:lnTo>
                      <a:pt x="687" y="3216"/>
                    </a:lnTo>
                    <a:lnTo>
                      <a:pt x="718" y="3213"/>
                    </a:lnTo>
                    <a:lnTo>
                      <a:pt x="715" y="3217"/>
                    </a:lnTo>
                    <a:lnTo>
                      <a:pt x="748" y="3272"/>
                    </a:lnTo>
                    <a:lnTo>
                      <a:pt x="785" y="3324"/>
                    </a:lnTo>
                    <a:lnTo>
                      <a:pt x="825" y="3373"/>
                    </a:lnTo>
                    <a:lnTo>
                      <a:pt x="867" y="3419"/>
                    </a:lnTo>
                    <a:lnTo>
                      <a:pt x="913" y="3462"/>
                    </a:lnTo>
                    <a:lnTo>
                      <a:pt x="961" y="3501"/>
                    </a:lnTo>
                    <a:lnTo>
                      <a:pt x="1011" y="3538"/>
                    </a:lnTo>
                    <a:lnTo>
                      <a:pt x="1064" y="3571"/>
                    </a:lnTo>
                    <a:lnTo>
                      <a:pt x="1118" y="3600"/>
                    </a:lnTo>
                    <a:lnTo>
                      <a:pt x="1174" y="3626"/>
                    </a:lnTo>
                    <a:lnTo>
                      <a:pt x="1232" y="3648"/>
                    </a:lnTo>
                    <a:lnTo>
                      <a:pt x="1292" y="3667"/>
                    </a:lnTo>
                    <a:lnTo>
                      <a:pt x="1322" y="3674"/>
                    </a:lnTo>
                    <a:lnTo>
                      <a:pt x="1353" y="3681"/>
                    </a:lnTo>
                    <a:lnTo>
                      <a:pt x="1383" y="3687"/>
                    </a:lnTo>
                    <a:lnTo>
                      <a:pt x="1415" y="3692"/>
                    </a:lnTo>
                    <a:lnTo>
                      <a:pt x="1446" y="3695"/>
                    </a:lnTo>
                    <a:lnTo>
                      <a:pt x="1477" y="3698"/>
                    </a:lnTo>
                    <a:lnTo>
                      <a:pt x="1509" y="3699"/>
                    </a:lnTo>
                    <a:lnTo>
                      <a:pt x="1541" y="3700"/>
                    </a:lnTo>
                    <a:lnTo>
                      <a:pt x="1573" y="3699"/>
                    </a:lnTo>
                    <a:lnTo>
                      <a:pt x="1606" y="3698"/>
                    </a:lnTo>
                    <a:lnTo>
                      <a:pt x="1638" y="3695"/>
                    </a:lnTo>
                    <a:lnTo>
                      <a:pt x="1670" y="3691"/>
                    </a:lnTo>
                    <a:lnTo>
                      <a:pt x="1702" y="3686"/>
                    </a:lnTo>
                    <a:lnTo>
                      <a:pt x="1733" y="3680"/>
                    </a:lnTo>
                    <a:lnTo>
                      <a:pt x="1764" y="3673"/>
                    </a:lnTo>
                    <a:lnTo>
                      <a:pt x="1795" y="3665"/>
                    </a:lnTo>
                    <a:lnTo>
                      <a:pt x="1826" y="3656"/>
                    </a:lnTo>
                    <a:lnTo>
                      <a:pt x="1857" y="3646"/>
                    </a:lnTo>
                    <a:lnTo>
                      <a:pt x="1887" y="3635"/>
                    </a:lnTo>
                    <a:lnTo>
                      <a:pt x="1916" y="3622"/>
                    </a:lnTo>
                    <a:lnTo>
                      <a:pt x="1946" y="3609"/>
                    </a:lnTo>
                    <a:lnTo>
                      <a:pt x="1975" y="3595"/>
                    </a:lnTo>
                    <a:lnTo>
                      <a:pt x="2003" y="3579"/>
                    </a:lnTo>
                    <a:lnTo>
                      <a:pt x="2031" y="3563"/>
                    </a:lnTo>
                    <a:lnTo>
                      <a:pt x="2030" y="3563"/>
                    </a:lnTo>
                    <a:lnTo>
                      <a:pt x="2060" y="3606"/>
                    </a:lnTo>
                    <a:lnTo>
                      <a:pt x="2093" y="3646"/>
                    </a:lnTo>
                    <a:lnTo>
                      <a:pt x="2127" y="3684"/>
                    </a:lnTo>
                    <a:lnTo>
                      <a:pt x="2164" y="3720"/>
                    </a:lnTo>
                    <a:lnTo>
                      <a:pt x="2203" y="3753"/>
                    </a:lnTo>
                    <a:lnTo>
                      <a:pt x="2243" y="3784"/>
                    </a:lnTo>
                    <a:lnTo>
                      <a:pt x="2286" y="3812"/>
                    </a:lnTo>
                    <a:lnTo>
                      <a:pt x="2330" y="3837"/>
                    </a:lnTo>
                    <a:lnTo>
                      <a:pt x="2375" y="3860"/>
                    </a:lnTo>
                    <a:lnTo>
                      <a:pt x="2422" y="3880"/>
                    </a:lnTo>
                    <a:lnTo>
                      <a:pt x="2469" y="3897"/>
                    </a:lnTo>
                    <a:lnTo>
                      <a:pt x="2518" y="3911"/>
                    </a:lnTo>
                    <a:lnTo>
                      <a:pt x="2568" y="3922"/>
                    </a:lnTo>
                    <a:lnTo>
                      <a:pt x="2619" y="3930"/>
                    </a:lnTo>
                    <a:lnTo>
                      <a:pt x="2670" y="3934"/>
                    </a:lnTo>
                    <a:lnTo>
                      <a:pt x="2723" y="3936"/>
                    </a:lnTo>
                    <a:lnTo>
                      <a:pt x="2757" y="3935"/>
                    </a:lnTo>
                    <a:lnTo>
                      <a:pt x="2791" y="3933"/>
                    </a:lnTo>
                    <a:lnTo>
                      <a:pt x="2825" y="3930"/>
                    </a:lnTo>
                    <a:lnTo>
                      <a:pt x="2858" y="3925"/>
                    </a:lnTo>
                    <a:lnTo>
                      <a:pt x="2891" y="3919"/>
                    </a:lnTo>
                    <a:lnTo>
                      <a:pt x="2924" y="3911"/>
                    </a:lnTo>
                    <a:lnTo>
                      <a:pt x="2956" y="3903"/>
                    </a:lnTo>
                    <a:lnTo>
                      <a:pt x="2987" y="3893"/>
                    </a:lnTo>
                    <a:lnTo>
                      <a:pt x="3019" y="3881"/>
                    </a:lnTo>
                    <a:lnTo>
                      <a:pt x="3049" y="3869"/>
                    </a:lnTo>
                    <a:lnTo>
                      <a:pt x="3079" y="3856"/>
                    </a:lnTo>
                    <a:lnTo>
                      <a:pt x="3109" y="3841"/>
                    </a:lnTo>
                    <a:lnTo>
                      <a:pt x="3137" y="3825"/>
                    </a:lnTo>
                    <a:lnTo>
                      <a:pt x="3165" y="3808"/>
                    </a:lnTo>
                    <a:lnTo>
                      <a:pt x="3193" y="3790"/>
                    </a:lnTo>
                    <a:lnTo>
                      <a:pt x="3219" y="3771"/>
                    </a:lnTo>
                    <a:lnTo>
                      <a:pt x="3245" y="3751"/>
                    </a:lnTo>
                    <a:lnTo>
                      <a:pt x="3270" y="3729"/>
                    </a:lnTo>
                    <a:lnTo>
                      <a:pt x="3318" y="3684"/>
                    </a:lnTo>
                    <a:lnTo>
                      <a:pt x="3362" y="3635"/>
                    </a:lnTo>
                    <a:lnTo>
                      <a:pt x="3383" y="3609"/>
                    </a:lnTo>
                    <a:lnTo>
                      <a:pt x="3402" y="3583"/>
                    </a:lnTo>
                    <a:lnTo>
                      <a:pt x="3421" y="3555"/>
                    </a:lnTo>
                    <a:lnTo>
                      <a:pt x="3439" y="3526"/>
                    </a:lnTo>
                    <a:lnTo>
                      <a:pt x="3455" y="3497"/>
                    </a:lnTo>
                    <a:lnTo>
                      <a:pt x="3470" y="3467"/>
                    </a:lnTo>
                    <a:lnTo>
                      <a:pt x="3485" y="3437"/>
                    </a:lnTo>
                    <a:lnTo>
                      <a:pt x="3498" y="3405"/>
                    </a:lnTo>
                    <a:lnTo>
                      <a:pt x="3509" y="3373"/>
                    </a:lnTo>
                    <a:lnTo>
                      <a:pt x="3520" y="3340"/>
                    </a:lnTo>
                    <a:lnTo>
                      <a:pt x="3521" y="3345"/>
                    </a:lnTo>
                    <a:lnTo>
                      <a:pt x="3564" y="3370"/>
                    </a:lnTo>
                    <a:lnTo>
                      <a:pt x="3609" y="3392"/>
                    </a:lnTo>
                    <a:lnTo>
                      <a:pt x="3655" y="3410"/>
                    </a:lnTo>
                    <a:lnTo>
                      <a:pt x="3702" y="3426"/>
                    </a:lnTo>
                    <a:lnTo>
                      <a:pt x="3750" y="3438"/>
                    </a:lnTo>
                    <a:lnTo>
                      <a:pt x="3799" y="3446"/>
                    </a:lnTo>
                    <a:lnTo>
                      <a:pt x="3849" y="3451"/>
                    </a:lnTo>
                    <a:lnTo>
                      <a:pt x="3899" y="3453"/>
                    </a:lnTo>
                    <a:lnTo>
                      <a:pt x="3936" y="3452"/>
                    </a:lnTo>
                    <a:lnTo>
                      <a:pt x="3972" y="3449"/>
                    </a:lnTo>
                    <a:lnTo>
                      <a:pt x="4007" y="3445"/>
                    </a:lnTo>
                    <a:lnTo>
                      <a:pt x="4042" y="3439"/>
                    </a:lnTo>
                    <a:lnTo>
                      <a:pt x="4076" y="3431"/>
                    </a:lnTo>
                    <a:lnTo>
                      <a:pt x="4110" y="3421"/>
                    </a:lnTo>
                    <a:lnTo>
                      <a:pt x="4143" y="3410"/>
                    </a:lnTo>
                    <a:lnTo>
                      <a:pt x="4175" y="3397"/>
                    </a:lnTo>
                    <a:lnTo>
                      <a:pt x="4207" y="3383"/>
                    </a:lnTo>
                    <a:lnTo>
                      <a:pt x="4237" y="3368"/>
                    </a:lnTo>
                    <a:lnTo>
                      <a:pt x="4267" y="3350"/>
                    </a:lnTo>
                    <a:lnTo>
                      <a:pt x="4296" y="3332"/>
                    </a:lnTo>
                    <a:lnTo>
                      <a:pt x="4324" y="3312"/>
                    </a:lnTo>
                    <a:lnTo>
                      <a:pt x="4351" y="3291"/>
                    </a:lnTo>
                    <a:lnTo>
                      <a:pt x="4377" y="3269"/>
                    </a:lnTo>
                    <a:lnTo>
                      <a:pt x="4401" y="3245"/>
                    </a:lnTo>
                    <a:lnTo>
                      <a:pt x="4425" y="3221"/>
                    </a:lnTo>
                    <a:lnTo>
                      <a:pt x="4447" y="3195"/>
                    </a:lnTo>
                    <a:lnTo>
                      <a:pt x="4469" y="3168"/>
                    </a:lnTo>
                    <a:lnTo>
                      <a:pt x="4488" y="3140"/>
                    </a:lnTo>
                    <a:lnTo>
                      <a:pt x="4507" y="3112"/>
                    </a:lnTo>
                    <a:lnTo>
                      <a:pt x="4524" y="3082"/>
                    </a:lnTo>
                    <a:lnTo>
                      <a:pt x="4540" y="3051"/>
                    </a:lnTo>
                    <a:lnTo>
                      <a:pt x="4554" y="3020"/>
                    </a:lnTo>
                    <a:lnTo>
                      <a:pt x="4567" y="2988"/>
                    </a:lnTo>
                    <a:lnTo>
                      <a:pt x="4579" y="2954"/>
                    </a:lnTo>
                    <a:lnTo>
                      <a:pt x="4588" y="2921"/>
                    </a:lnTo>
                    <a:lnTo>
                      <a:pt x="4597" y="2886"/>
                    </a:lnTo>
                    <a:lnTo>
                      <a:pt x="4603" y="2851"/>
                    </a:lnTo>
                    <a:lnTo>
                      <a:pt x="4608" y="2816"/>
                    </a:lnTo>
                    <a:lnTo>
                      <a:pt x="4611" y="2780"/>
                    </a:lnTo>
                    <a:lnTo>
                      <a:pt x="4612" y="2743"/>
                    </a:lnTo>
                    <a:lnTo>
                      <a:pt x="4611" y="2741"/>
                    </a:lnTo>
                    <a:lnTo>
                      <a:pt x="4649" y="2735"/>
                    </a:lnTo>
                    <a:lnTo>
                      <a:pt x="4687" y="2726"/>
                    </a:lnTo>
                    <a:lnTo>
                      <a:pt x="4724" y="2717"/>
                    </a:lnTo>
                    <a:lnTo>
                      <a:pt x="4760" y="2705"/>
                    </a:lnTo>
                    <a:lnTo>
                      <a:pt x="4795" y="2692"/>
                    </a:lnTo>
                    <a:lnTo>
                      <a:pt x="4830" y="2678"/>
                    </a:lnTo>
                    <a:lnTo>
                      <a:pt x="4864" y="2662"/>
                    </a:lnTo>
                    <a:lnTo>
                      <a:pt x="4896" y="2645"/>
                    </a:lnTo>
                    <a:lnTo>
                      <a:pt x="4928" y="2626"/>
                    </a:lnTo>
                    <a:lnTo>
                      <a:pt x="4959" y="2606"/>
                    </a:lnTo>
                    <a:lnTo>
                      <a:pt x="4989" y="2584"/>
                    </a:lnTo>
                    <a:lnTo>
                      <a:pt x="5019" y="2562"/>
                    </a:lnTo>
                    <a:lnTo>
                      <a:pt x="5046" y="2538"/>
                    </a:lnTo>
                    <a:lnTo>
                      <a:pt x="5073" y="2513"/>
                    </a:lnTo>
                    <a:lnTo>
                      <a:pt x="5099" y="2487"/>
                    </a:lnTo>
                    <a:lnTo>
                      <a:pt x="5124" y="2459"/>
                    </a:lnTo>
                    <a:lnTo>
                      <a:pt x="5147" y="2431"/>
                    </a:lnTo>
                    <a:lnTo>
                      <a:pt x="5169" y="2402"/>
                    </a:lnTo>
                    <a:lnTo>
                      <a:pt x="5190" y="2371"/>
                    </a:lnTo>
                    <a:lnTo>
                      <a:pt x="5210" y="2340"/>
                    </a:lnTo>
                    <a:lnTo>
                      <a:pt x="5228" y="2308"/>
                    </a:lnTo>
                    <a:lnTo>
                      <a:pt x="5245" y="2275"/>
                    </a:lnTo>
                    <a:lnTo>
                      <a:pt x="5260" y="2241"/>
                    </a:lnTo>
                    <a:lnTo>
                      <a:pt x="5274" y="2207"/>
                    </a:lnTo>
                    <a:lnTo>
                      <a:pt x="5286" y="2172"/>
                    </a:lnTo>
                    <a:lnTo>
                      <a:pt x="5297" y="2136"/>
                    </a:lnTo>
                    <a:lnTo>
                      <a:pt x="5306" y="2099"/>
                    </a:lnTo>
                    <a:lnTo>
                      <a:pt x="5314" y="2062"/>
                    </a:lnTo>
                    <a:lnTo>
                      <a:pt x="5320" y="2025"/>
                    </a:lnTo>
                    <a:lnTo>
                      <a:pt x="5324" y="1987"/>
                    </a:lnTo>
                    <a:lnTo>
                      <a:pt x="5327" y="1947"/>
                    </a:lnTo>
                    <a:lnTo>
                      <a:pt x="5328" y="1908"/>
                    </a:lnTo>
                    <a:lnTo>
                      <a:pt x="5327" y="1873"/>
                    </a:lnTo>
                    <a:lnTo>
                      <a:pt x="5325" y="1839"/>
                    </a:lnTo>
                    <a:lnTo>
                      <a:pt x="5322" y="1805"/>
                    </a:lnTo>
                    <a:lnTo>
                      <a:pt x="5317" y="1771"/>
                    </a:lnTo>
                    <a:lnTo>
                      <a:pt x="5310" y="1737"/>
                    </a:lnTo>
                    <a:lnTo>
                      <a:pt x="5303" y="1703"/>
                    </a:lnTo>
                    <a:lnTo>
                      <a:pt x="5294" y="1670"/>
                    </a:lnTo>
                    <a:lnTo>
                      <a:pt x="5284" y="1638"/>
                    </a:lnTo>
                    <a:lnTo>
                      <a:pt x="5272" y="1606"/>
                    </a:lnTo>
                    <a:lnTo>
                      <a:pt x="5259" y="1574"/>
                    </a:lnTo>
                    <a:lnTo>
                      <a:pt x="5245" y="1543"/>
                    </a:lnTo>
                    <a:lnTo>
                      <a:pt x="5229" y="1512"/>
                    </a:lnTo>
                    <a:lnTo>
                      <a:pt x="5213" y="1482"/>
                    </a:lnTo>
                    <a:lnTo>
                      <a:pt x="5195" y="1453"/>
                    </a:lnTo>
                    <a:lnTo>
                      <a:pt x="5175" y="1424"/>
                    </a:lnTo>
                    <a:lnTo>
                      <a:pt x="5155" y="1396"/>
                    </a:lnTo>
                    <a:lnTo>
                      <a:pt x="5154" y="1396"/>
                    </a:lnTo>
                    <a:lnTo>
                      <a:pt x="5166" y="1365"/>
                    </a:lnTo>
                    <a:lnTo>
                      <a:pt x="5177" y="1333"/>
                    </a:lnTo>
                    <a:lnTo>
                      <a:pt x="5186" y="1301"/>
                    </a:lnTo>
                    <a:lnTo>
                      <a:pt x="5194" y="1268"/>
                    </a:lnTo>
                    <a:lnTo>
                      <a:pt x="5199" y="1235"/>
                    </a:lnTo>
                    <a:lnTo>
                      <a:pt x="5204" y="1202"/>
                    </a:lnTo>
                    <a:lnTo>
                      <a:pt x="5206" y="1169"/>
                    </a:lnTo>
                    <a:lnTo>
                      <a:pt x="5207" y="1135"/>
                    </a:lnTo>
                    <a:lnTo>
                      <a:pt x="5206" y="1107"/>
                    </a:lnTo>
                    <a:lnTo>
                      <a:pt x="5205" y="1079"/>
                    </a:lnTo>
                    <a:lnTo>
                      <a:pt x="5202" y="1052"/>
                    </a:lnTo>
                    <a:lnTo>
                      <a:pt x="5198" y="1025"/>
                    </a:lnTo>
                    <a:lnTo>
                      <a:pt x="5193" y="998"/>
                    </a:lnTo>
                    <a:lnTo>
                      <a:pt x="5187" y="972"/>
                    </a:lnTo>
                    <a:lnTo>
                      <a:pt x="5180" y="946"/>
                    </a:lnTo>
                    <a:lnTo>
                      <a:pt x="5171" y="920"/>
                    </a:lnTo>
                    <a:lnTo>
                      <a:pt x="5162" y="895"/>
                    </a:lnTo>
                    <a:lnTo>
                      <a:pt x="5152" y="870"/>
                    </a:lnTo>
                    <a:lnTo>
                      <a:pt x="5129" y="822"/>
                    </a:lnTo>
                    <a:lnTo>
                      <a:pt x="5102" y="776"/>
                    </a:lnTo>
                    <a:lnTo>
                      <a:pt x="5072" y="733"/>
                    </a:lnTo>
                    <a:lnTo>
                      <a:pt x="5038" y="692"/>
                    </a:lnTo>
                    <a:lnTo>
                      <a:pt x="5001" y="653"/>
                    </a:lnTo>
                    <a:lnTo>
                      <a:pt x="4961" y="618"/>
                    </a:lnTo>
                    <a:lnTo>
                      <a:pt x="4918" y="586"/>
                    </a:lnTo>
                    <a:lnTo>
                      <a:pt x="4873" y="558"/>
                    </a:lnTo>
                    <a:lnTo>
                      <a:pt x="4825" y="533"/>
                    </a:lnTo>
                    <a:lnTo>
                      <a:pt x="4800" y="522"/>
                    </a:lnTo>
                    <a:lnTo>
                      <a:pt x="4775" y="512"/>
                    </a:lnTo>
                    <a:lnTo>
                      <a:pt x="4749" y="503"/>
                    </a:lnTo>
                    <a:lnTo>
                      <a:pt x="4722" y="495"/>
                    </a:lnTo>
                    <a:lnTo>
                      <a:pt x="4724" y="494"/>
                    </a:lnTo>
                    <a:lnTo>
                      <a:pt x="4719" y="467"/>
                    </a:lnTo>
                    <a:lnTo>
                      <a:pt x="4712" y="441"/>
                    </a:lnTo>
                    <a:lnTo>
                      <a:pt x="4705" y="416"/>
                    </a:lnTo>
                    <a:lnTo>
                      <a:pt x="4696" y="391"/>
                    </a:lnTo>
                    <a:lnTo>
                      <a:pt x="4686" y="366"/>
                    </a:lnTo>
                    <a:lnTo>
                      <a:pt x="4676" y="342"/>
                    </a:lnTo>
                    <a:lnTo>
                      <a:pt x="4651" y="296"/>
                    </a:lnTo>
                    <a:lnTo>
                      <a:pt x="4623" y="253"/>
                    </a:lnTo>
                    <a:lnTo>
                      <a:pt x="4591" y="212"/>
                    </a:lnTo>
                    <a:lnTo>
                      <a:pt x="4557" y="174"/>
                    </a:lnTo>
                    <a:lnTo>
                      <a:pt x="4519" y="140"/>
                    </a:lnTo>
                    <a:lnTo>
                      <a:pt x="4478" y="109"/>
                    </a:lnTo>
                    <a:lnTo>
                      <a:pt x="4435" y="81"/>
                    </a:lnTo>
                    <a:lnTo>
                      <a:pt x="4389" y="57"/>
                    </a:lnTo>
                    <a:lnTo>
                      <a:pt x="4366" y="46"/>
                    </a:lnTo>
                    <a:lnTo>
                      <a:pt x="4342" y="37"/>
                    </a:lnTo>
                    <a:lnTo>
                      <a:pt x="4317" y="29"/>
                    </a:lnTo>
                    <a:lnTo>
                      <a:pt x="4292" y="21"/>
                    </a:lnTo>
                    <a:lnTo>
                      <a:pt x="4267" y="15"/>
                    </a:lnTo>
                    <a:lnTo>
                      <a:pt x="4241" y="10"/>
                    </a:lnTo>
                    <a:lnTo>
                      <a:pt x="4215" y="5"/>
                    </a:lnTo>
                    <a:lnTo>
                      <a:pt x="4189" y="2"/>
                    </a:lnTo>
                    <a:lnTo>
                      <a:pt x="4162" y="1"/>
                    </a:lnTo>
                    <a:lnTo>
                      <a:pt x="4135" y="0"/>
                    </a:lnTo>
                    <a:lnTo>
                      <a:pt x="4102" y="1"/>
                    </a:lnTo>
                    <a:lnTo>
                      <a:pt x="4070" y="4"/>
                    </a:lnTo>
                    <a:lnTo>
                      <a:pt x="4037" y="8"/>
                    </a:lnTo>
                    <a:lnTo>
                      <a:pt x="4005" y="14"/>
                    </a:lnTo>
                    <a:lnTo>
                      <a:pt x="3974" y="22"/>
                    </a:lnTo>
                    <a:lnTo>
                      <a:pt x="3943" y="32"/>
                    </a:lnTo>
                    <a:lnTo>
                      <a:pt x="3913" y="43"/>
                    </a:lnTo>
                    <a:lnTo>
                      <a:pt x="3883" y="56"/>
                    </a:lnTo>
                    <a:lnTo>
                      <a:pt x="3854" y="70"/>
                    </a:lnTo>
                    <a:lnTo>
                      <a:pt x="3826" y="86"/>
                    </a:lnTo>
                    <a:lnTo>
                      <a:pt x="3799" y="103"/>
                    </a:lnTo>
                    <a:lnTo>
                      <a:pt x="3773" y="122"/>
                    </a:lnTo>
                    <a:lnTo>
                      <a:pt x="3747" y="143"/>
                    </a:lnTo>
                    <a:lnTo>
                      <a:pt x="3723" y="164"/>
                    </a:lnTo>
                    <a:lnTo>
                      <a:pt x="3700" y="188"/>
                    </a:lnTo>
                    <a:lnTo>
                      <a:pt x="3678" y="212"/>
                    </a:lnTo>
                    <a:lnTo>
                      <a:pt x="3679" y="213"/>
                    </a:lnTo>
                    <a:lnTo>
                      <a:pt x="3659" y="189"/>
                    </a:lnTo>
                    <a:lnTo>
                      <a:pt x="3638" y="165"/>
                    </a:lnTo>
                    <a:lnTo>
                      <a:pt x="3616" y="144"/>
                    </a:lnTo>
                    <a:lnTo>
                      <a:pt x="3593" y="123"/>
                    </a:lnTo>
                    <a:lnTo>
                      <a:pt x="3568" y="104"/>
                    </a:lnTo>
                    <a:lnTo>
                      <a:pt x="3543" y="87"/>
                    </a:lnTo>
                    <a:lnTo>
                      <a:pt x="3517" y="71"/>
                    </a:lnTo>
                    <a:lnTo>
                      <a:pt x="3490" y="56"/>
                    </a:lnTo>
                    <a:lnTo>
                      <a:pt x="3462" y="43"/>
                    </a:lnTo>
                    <a:lnTo>
                      <a:pt x="3433" y="32"/>
                    </a:lnTo>
                    <a:lnTo>
                      <a:pt x="3404" y="22"/>
                    </a:lnTo>
                    <a:lnTo>
                      <a:pt x="3374" y="14"/>
                    </a:lnTo>
                    <a:lnTo>
                      <a:pt x="3344" y="8"/>
                    </a:lnTo>
                    <a:lnTo>
                      <a:pt x="3313" y="4"/>
                    </a:lnTo>
                    <a:lnTo>
                      <a:pt x="3282" y="1"/>
                    </a:lnTo>
                    <a:lnTo>
                      <a:pt x="3251" y="0"/>
                    </a:lnTo>
                    <a:lnTo>
                      <a:pt x="3213" y="1"/>
                    </a:lnTo>
                    <a:lnTo>
                      <a:pt x="3175" y="5"/>
                    </a:lnTo>
                    <a:lnTo>
                      <a:pt x="3139" y="12"/>
                    </a:lnTo>
                    <a:lnTo>
                      <a:pt x="3102" y="21"/>
                    </a:lnTo>
                    <a:lnTo>
                      <a:pt x="3067" y="33"/>
                    </a:lnTo>
                    <a:lnTo>
                      <a:pt x="3033" y="46"/>
                    </a:lnTo>
                    <a:lnTo>
                      <a:pt x="3000" y="63"/>
                    </a:lnTo>
                    <a:lnTo>
                      <a:pt x="2968" y="81"/>
                    </a:lnTo>
                    <a:lnTo>
                      <a:pt x="2937" y="102"/>
                    </a:lnTo>
                    <a:lnTo>
                      <a:pt x="2908" y="124"/>
                    </a:lnTo>
                    <a:lnTo>
                      <a:pt x="2880" y="149"/>
                    </a:lnTo>
                    <a:lnTo>
                      <a:pt x="2854" y="176"/>
                    </a:lnTo>
                    <a:lnTo>
                      <a:pt x="2830" y="204"/>
                    </a:lnTo>
                    <a:lnTo>
                      <a:pt x="2808" y="234"/>
                    </a:lnTo>
                    <a:lnTo>
                      <a:pt x="2787" y="266"/>
                    </a:lnTo>
                    <a:lnTo>
                      <a:pt x="2769" y="300"/>
                    </a:lnTo>
                    <a:lnTo>
                      <a:pt x="2771" y="309"/>
                    </a:lnTo>
                    <a:lnTo>
                      <a:pt x="2747" y="287"/>
                    </a:lnTo>
                    <a:lnTo>
                      <a:pt x="2723" y="266"/>
                    </a:lnTo>
                    <a:lnTo>
                      <a:pt x="2698" y="246"/>
                    </a:lnTo>
                    <a:lnTo>
                      <a:pt x="2670" y="228"/>
                    </a:lnTo>
                    <a:lnTo>
                      <a:pt x="2643" y="211"/>
                    </a:lnTo>
                    <a:lnTo>
                      <a:pt x="2615" y="195"/>
                    </a:lnTo>
                    <a:lnTo>
                      <a:pt x="2587" y="181"/>
                    </a:lnTo>
                    <a:lnTo>
                      <a:pt x="2558" y="168"/>
                    </a:lnTo>
                    <a:lnTo>
                      <a:pt x="2528" y="156"/>
                    </a:lnTo>
                    <a:lnTo>
                      <a:pt x="2498" y="146"/>
                    </a:lnTo>
                    <a:lnTo>
                      <a:pt x="2467" y="138"/>
                    </a:lnTo>
                    <a:lnTo>
                      <a:pt x="2436" y="131"/>
                    </a:lnTo>
                    <a:lnTo>
                      <a:pt x="2404" y="125"/>
                    </a:lnTo>
                    <a:lnTo>
                      <a:pt x="2373" y="121"/>
                    </a:lnTo>
                    <a:lnTo>
                      <a:pt x="2340" y="119"/>
                    </a:lnTo>
                    <a:lnTo>
                      <a:pt x="2308" y="118"/>
                    </a:lnTo>
                    <a:lnTo>
                      <a:pt x="2263" y="120"/>
                    </a:lnTo>
                    <a:lnTo>
                      <a:pt x="2218" y="124"/>
                    </a:lnTo>
                    <a:lnTo>
                      <a:pt x="2174" y="132"/>
                    </a:lnTo>
                    <a:lnTo>
                      <a:pt x="2131" y="143"/>
                    </a:lnTo>
                    <a:lnTo>
                      <a:pt x="2089" y="156"/>
                    </a:lnTo>
                    <a:lnTo>
                      <a:pt x="2048" y="172"/>
                    </a:lnTo>
                    <a:lnTo>
                      <a:pt x="2008" y="191"/>
                    </a:lnTo>
                    <a:lnTo>
                      <a:pt x="1970" y="213"/>
                    </a:lnTo>
                    <a:lnTo>
                      <a:pt x="1933" y="237"/>
                    </a:lnTo>
                    <a:lnTo>
                      <a:pt x="1897" y="263"/>
                    </a:lnTo>
                    <a:lnTo>
                      <a:pt x="1864" y="292"/>
                    </a:lnTo>
                    <a:lnTo>
                      <a:pt x="1832" y="323"/>
                    </a:lnTo>
                    <a:lnTo>
                      <a:pt x="1803" y="357"/>
                    </a:lnTo>
                    <a:lnTo>
                      <a:pt x="1775" y="393"/>
                    </a:lnTo>
                    <a:lnTo>
                      <a:pt x="1750" y="430"/>
                    </a:lnTo>
                    <a:lnTo>
                      <a:pt x="1727" y="470"/>
                    </a:lnTo>
                    <a:lnTo>
                      <a:pt x="1725" y="474"/>
                    </a:lnTo>
                    <a:lnTo>
                      <a:pt x="1677" y="448"/>
                    </a:lnTo>
                    <a:lnTo>
                      <a:pt x="1626" y="424"/>
                    </a:lnTo>
                    <a:lnTo>
                      <a:pt x="1575" y="405"/>
                    </a:lnTo>
                    <a:lnTo>
                      <a:pt x="1522" y="388"/>
                    </a:lnTo>
                    <a:lnTo>
                      <a:pt x="1469" y="376"/>
                    </a:lnTo>
                    <a:lnTo>
                      <a:pt x="1414" y="366"/>
                    </a:lnTo>
                    <a:lnTo>
                      <a:pt x="1359" y="361"/>
                    </a:lnTo>
                    <a:lnTo>
                      <a:pt x="1304" y="359"/>
                    </a:lnTo>
                    <a:lnTo>
                      <a:pt x="1261" y="360"/>
                    </a:lnTo>
                    <a:lnTo>
                      <a:pt x="1219" y="363"/>
                    </a:lnTo>
                    <a:lnTo>
                      <a:pt x="1177" y="369"/>
                    </a:lnTo>
                    <a:lnTo>
                      <a:pt x="1136" y="376"/>
                    </a:lnTo>
                    <a:lnTo>
                      <a:pt x="1096" y="385"/>
                    </a:lnTo>
                    <a:lnTo>
                      <a:pt x="1056" y="397"/>
                    </a:lnTo>
                    <a:lnTo>
                      <a:pt x="1018" y="410"/>
                    </a:lnTo>
                    <a:lnTo>
                      <a:pt x="980" y="425"/>
                    </a:lnTo>
                    <a:lnTo>
                      <a:pt x="943" y="442"/>
                    </a:lnTo>
                    <a:lnTo>
                      <a:pt x="907" y="460"/>
                    </a:lnTo>
                    <a:lnTo>
                      <a:pt x="872" y="480"/>
                    </a:lnTo>
                    <a:lnTo>
                      <a:pt x="839" y="502"/>
                    </a:lnTo>
                    <a:lnTo>
                      <a:pt x="806" y="525"/>
                    </a:lnTo>
                    <a:lnTo>
                      <a:pt x="775" y="550"/>
                    </a:lnTo>
                    <a:lnTo>
                      <a:pt x="744" y="577"/>
                    </a:lnTo>
                    <a:lnTo>
                      <a:pt x="716" y="604"/>
                    </a:lnTo>
                    <a:lnTo>
                      <a:pt x="688" y="634"/>
                    </a:lnTo>
                    <a:lnTo>
                      <a:pt x="662" y="664"/>
                    </a:lnTo>
                    <a:lnTo>
                      <a:pt x="637" y="696"/>
                    </a:lnTo>
                    <a:lnTo>
                      <a:pt x="614" y="728"/>
                    </a:lnTo>
                    <a:lnTo>
                      <a:pt x="592" y="762"/>
                    </a:lnTo>
                    <a:lnTo>
                      <a:pt x="572" y="798"/>
                    </a:lnTo>
                    <a:lnTo>
                      <a:pt x="554" y="834"/>
                    </a:lnTo>
                    <a:lnTo>
                      <a:pt x="537" y="871"/>
                    </a:lnTo>
                    <a:lnTo>
                      <a:pt x="522" y="909"/>
                    </a:lnTo>
                    <a:lnTo>
                      <a:pt x="509" y="948"/>
                    </a:lnTo>
                    <a:lnTo>
                      <a:pt x="498" y="988"/>
                    </a:lnTo>
                    <a:lnTo>
                      <a:pt x="489" y="1028"/>
                    </a:lnTo>
                    <a:lnTo>
                      <a:pt x="482" y="1069"/>
                    </a:lnTo>
                    <a:lnTo>
                      <a:pt x="476" y="1111"/>
                    </a:lnTo>
                    <a:lnTo>
                      <a:pt x="473" y="1154"/>
                    </a:lnTo>
                    <a:lnTo>
                      <a:pt x="472" y="1197"/>
                    </a:lnTo>
                    <a:lnTo>
                      <a:pt x="472" y="1225"/>
                    </a:lnTo>
                    <a:lnTo>
                      <a:pt x="473" y="1253"/>
                    </a:lnTo>
                    <a:lnTo>
                      <a:pt x="476" y="1281"/>
                    </a:lnTo>
                    <a:lnTo>
                      <a:pt x="479" y="1309"/>
                    </a:lnTo>
                    <a:lnTo>
                      <a:pt x="481" y="1308"/>
                    </a:lnTo>
                    <a:close/>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4"/>
              <p:cNvSpPr>
                <a:spLocks/>
              </p:cNvSpPr>
              <p:nvPr/>
            </p:nvSpPr>
            <p:spPr bwMode="auto">
              <a:xfrm>
                <a:off x="1168" y="1328"/>
                <a:ext cx="2704" cy="2032"/>
              </a:xfrm>
              <a:custGeom>
                <a:avLst/>
                <a:gdLst>
                  <a:gd name="T0" fmla="*/ 312 w 5328"/>
                  <a:gd name="T1" fmla="*/ 1355 h 3936"/>
                  <a:gd name="T2" fmla="*/ 56 w 5328"/>
                  <a:gd name="T3" fmla="*/ 1605 h 3936"/>
                  <a:gd name="T4" fmla="*/ 2 w 5328"/>
                  <a:gd name="T5" fmla="*/ 1795 h 3936"/>
                  <a:gd name="T6" fmla="*/ 41 w 5328"/>
                  <a:gd name="T7" fmla="*/ 2055 h 3936"/>
                  <a:gd name="T8" fmla="*/ 207 w 5328"/>
                  <a:gd name="T9" fmla="*/ 2276 h 3936"/>
                  <a:gd name="T10" fmla="*/ 175 w 5328"/>
                  <a:gd name="T11" fmla="*/ 2434 h 3936"/>
                  <a:gd name="T12" fmla="*/ 119 w 5328"/>
                  <a:gd name="T13" fmla="*/ 2627 h 3936"/>
                  <a:gd name="T14" fmla="*/ 141 w 5328"/>
                  <a:gd name="T15" fmla="*/ 2838 h 3936"/>
                  <a:gd name="T16" fmla="*/ 240 w 5328"/>
                  <a:gd name="T17" fmla="*/ 3021 h 3936"/>
                  <a:gd name="T18" fmla="*/ 446 w 5328"/>
                  <a:gd name="T19" fmla="*/ 3175 h 3936"/>
                  <a:gd name="T20" fmla="*/ 655 w 5328"/>
                  <a:gd name="T21" fmla="*/ 3217 h 3936"/>
                  <a:gd name="T22" fmla="*/ 913 w 5328"/>
                  <a:gd name="T23" fmla="*/ 3462 h 3936"/>
                  <a:gd name="T24" fmla="*/ 1322 w 5328"/>
                  <a:gd name="T25" fmla="*/ 3674 h 3936"/>
                  <a:gd name="T26" fmla="*/ 1573 w 5328"/>
                  <a:gd name="T27" fmla="*/ 3699 h 3936"/>
                  <a:gd name="T28" fmla="*/ 1826 w 5328"/>
                  <a:gd name="T29" fmla="*/ 3656 h 3936"/>
                  <a:gd name="T30" fmla="*/ 2030 w 5328"/>
                  <a:gd name="T31" fmla="*/ 3563 h 3936"/>
                  <a:gd name="T32" fmla="*/ 2330 w 5328"/>
                  <a:gd name="T33" fmla="*/ 3837 h 3936"/>
                  <a:gd name="T34" fmla="*/ 2723 w 5328"/>
                  <a:gd name="T35" fmla="*/ 3936 h 3936"/>
                  <a:gd name="T36" fmla="*/ 2987 w 5328"/>
                  <a:gd name="T37" fmla="*/ 3893 h 3936"/>
                  <a:gd name="T38" fmla="*/ 3219 w 5328"/>
                  <a:gd name="T39" fmla="*/ 3771 h 3936"/>
                  <a:gd name="T40" fmla="*/ 3439 w 5328"/>
                  <a:gd name="T41" fmla="*/ 3526 h 3936"/>
                  <a:gd name="T42" fmla="*/ 3564 w 5328"/>
                  <a:gd name="T43" fmla="*/ 3370 h 3936"/>
                  <a:gd name="T44" fmla="*/ 3936 w 5328"/>
                  <a:gd name="T45" fmla="*/ 3452 h 3936"/>
                  <a:gd name="T46" fmla="*/ 4207 w 5328"/>
                  <a:gd name="T47" fmla="*/ 3383 h 3936"/>
                  <a:gd name="T48" fmla="*/ 4425 w 5328"/>
                  <a:gd name="T49" fmla="*/ 3221 h 3936"/>
                  <a:gd name="T50" fmla="*/ 4567 w 5328"/>
                  <a:gd name="T51" fmla="*/ 2988 h 3936"/>
                  <a:gd name="T52" fmla="*/ 4611 w 5328"/>
                  <a:gd name="T53" fmla="*/ 2741 h 3936"/>
                  <a:gd name="T54" fmla="*/ 4896 w 5328"/>
                  <a:gd name="T55" fmla="*/ 2645 h 3936"/>
                  <a:gd name="T56" fmla="*/ 5124 w 5328"/>
                  <a:gd name="T57" fmla="*/ 2459 h 3936"/>
                  <a:gd name="T58" fmla="*/ 5274 w 5328"/>
                  <a:gd name="T59" fmla="*/ 2207 h 3936"/>
                  <a:gd name="T60" fmla="*/ 5328 w 5328"/>
                  <a:gd name="T61" fmla="*/ 1908 h 3936"/>
                  <a:gd name="T62" fmla="*/ 5284 w 5328"/>
                  <a:gd name="T63" fmla="*/ 1638 h 3936"/>
                  <a:gd name="T64" fmla="*/ 5155 w 5328"/>
                  <a:gd name="T65" fmla="*/ 1396 h 3936"/>
                  <a:gd name="T66" fmla="*/ 5206 w 5328"/>
                  <a:gd name="T67" fmla="*/ 1169 h 3936"/>
                  <a:gd name="T68" fmla="*/ 5180 w 5328"/>
                  <a:gd name="T69" fmla="*/ 946 h 3936"/>
                  <a:gd name="T70" fmla="*/ 5001 w 5328"/>
                  <a:gd name="T71" fmla="*/ 653 h 3936"/>
                  <a:gd name="T72" fmla="*/ 4722 w 5328"/>
                  <a:gd name="T73" fmla="*/ 495 h 3936"/>
                  <a:gd name="T74" fmla="*/ 4651 w 5328"/>
                  <a:gd name="T75" fmla="*/ 296 h 3936"/>
                  <a:gd name="T76" fmla="*/ 4366 w 5328"/>
                  <a:gd name="T77" fmla="*/ 46 h 3936"/>
                  <a:gd name="T78" fmla="*/ 4162 w 5328"/>
                  <a:gd name="T79" fmla="*/ 1 h 3936"/>
                  <a:gd name="T80" fmla="*/ 3913 w 5328"/>
                  <a:gd name="T81" fmla="*/ 43 h 3936"/>
                  <a:gd name="T82" fmla="*/ 3700 w 5328"/>
                  <a:gd name="T83" fmla="*/ 188 h 3936"/>
                  <a:gd name="T84" fmla="*/ 3543 w 5328"/>
                  <a:gd name="T85" fmla="*/ 87 h 3936"/>
                  <a:gd name="T86" fmla="*/ 3313 w 5328"/>
                  <a:gd name="T87" fmla="*/ 4 h 3936"/>
                  <a:gd name="T88" fmla="*/ 3033 w 5328"/>
                  <a:gd name="T89" fmla="*/ 46 h 3936"/>
                  <a:gd name="T90" fmla="*/ 2808 w 5328"/>
                  <a:gd name="T91" fmla="*/ 234 h 3936"/>
                  <a:gd name="T92" fmla="*/ 2643 w 5328"/>
                  <a:gd name="T93" fmla="*/ 211 h 3936"/>
                  <a:gd name="T94" fmla="*/ 2404 w 5328"/>
                  <a:gd name="T95" fmla="*/ 125 h 3936"/>
                  <a:gd name="T96" fmla="*/ 2089 w 5328"/>
                  <a:gd name="T97" fmla="*/ 156 h 3936"/>
                  <a:gd name="T98" fmla="*/ 1803 w 5328"/>
                  <a:gd name="T99" fmla="*/ 357 h 3936"/>
                  <a:gd name="T100" fmla="*/ 1522 w 5328"/>
                  <a:gd name="T101" fmla="*/ 388 h 3936"/>
                  <a:gd name="T102" fmla="*/ 1136 w 5328"/>
                  <a:gd name="T103" fmla="*/ 376 h 3936"/>
                  <a:gd name="T104" fmla="*/ 839 w 5328"/>
                  <a:gd name="T105" fmla="*/ 502 h 3936"/>
                  <a:gd name="T106" fmla="*/ 614 w 5328"/>
                  <a:gd name="T107" fmla="*/ 728 h 3936"/>
                  <a:gd name="T108" fmla="*/ 489 w 5328"/>
                  <a:gd name="T109" fmla="*/ 1028 h 3936"/>
                  <a:gd name="T110" fmla="*/ 479 w 5328"/>
                  <a:gd name="T111" fmla="*/ 1309 h 3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328" h="3936">
                    <a:moveTo>
                      <a:pt x="481" y="1308"/>
                    </a:moveTo>
                    <a:lnTo>
                      <a:pt x="456" y="1311"/>
                    </a:lnTo>
                    <a:lnTo>
                      <a:pt x="430" y="1316"/>
                    </a:lnTo>
                    <a:lnTo>
                      <a:pt x="406" y="1321"/>
                    </a:lnTo>
                    <a:lnTo>
                      <a:pt x="382" y="1328"/>
                    </a:lnTo>
                    <a:lnTo>
                      <a:pt x="358" y="1336"/>
                    </a:lnTo>
                    <a:lnTo>
                      <a:pt x="335" y="1345"/>
                    </a:lnTo>
                    <a:lnTo>
                      <a:pt x="312" y="1355"/>
                    </a:lnTo>
                    <a:lnTo>
                      <a:pt x="290" y="1365"/>
                    </a:lnTo>
                    <a:lnTo>
                      <a:pt x="248" y="1390"/>
                    </a:lnTo>
                    <a:lnTo>
                      <a:pt x="208" y="1418"/>
                    </a:lnTo>
                    <a:lnTo>
                      <a:pt x="172" y="1450"/>
                    </a:lnTo>
                    <a:lnTo>
                      <a:pt x="138" y="1484"/>
                    </a:lnTo>
                    <a:lnTo>
                      <a:pt x="107" y="1522"/>
                    </a:lnTo>
                    <a:lnTo>
                      <a:pt x="80" y="1562"/>
                    </a:lnTo>
                    <a:lnTo>
                      <a:pt x="56" y="1605"/>
                    </a:lnTo>
                    <a:lnTo>
                      <a:pt x="46" y="1627"/>
                    </a:lnTo>
                    <a:lnTo>
                      <a:pt x="37" y="1650"/>
                    </a:lnTo>
                    <a:lnTo>
                      <a:pt x="28" y="1673"/>
                    </a:lnTo>
                    <a:lnTo>
                      <a:pt x="21" y="1697"/>
                    </a:lnTo>
                    <a:lnTo>
                      <a:pt x="15" y="1721"/>
                    </a:lnTo>
                    <a:lnTo>
                      <a:pt x="9" y="1745"/>
                    </a:lnTo>
                    <a:lnTo>
                      <a:pt x="5" y="1770"/>
                    </a:lnTo>
                    <a:lnTo>
                      <a:pt x="2" y="1795"/>
                    </a:lnTo>
                    <a:lnTo>
                      <a:pt x="1" y="1821"/>
                    </a:lnTo>
                    <a:lnTo>
                      <a:pt x="0" y="1847"/>
                    </a:lnTo>
                    <a:lnTo>
                      <a:pt x="1" y="1883"/>
                    </a:lnTo>
                    <a:lnTo>
                      <a:pt x="5" y="1918"/>
                    </a:lnTo>
                    <a:lnTo>
                      <a:pt x="10" y="1953"/>
                    </a:lnTo>
                    <a:lnTo>
                      <a:pt x="18" y="1988"/>
                    </a:lnTo>
                    <a:lnTo>
                      <a:pt x="28" y="2022"/>
                    </a:lnTo>
                    <a:lnTo>
                      <a:pt x="41" y="2055"/>
                    </a:lnTo>
                    <a:lnTo>
                      <a:pt x="55" y="2086"/>
                    </a:lnTo>
                    <a:lnTo>
                      <a:pt x="71" y="2117"/>
                    </a:lnTo>
                    <a:lnTo>
                      <a:pt x="89" y="2147"/>
                    </a:lnTo>
                    <a:lnTo>
                      <a:pt x="109" y="2176"/>
                    </a:lnTo>
                    <a:lnTo>
                      <a:pt x="131" y="2203"/>
                    </a:lnTo>
                    <a:lnTo>
                      <a:pt x="154" y="2229"/>
                    </a:lnTo>
                    <a:lnTo>
                      <a:pt x="180" y="2253"/>
                    </a:lnTo>
                    <a:lnTo>
                      <a:pt x="207" y="2276"/>
                    </a:lnTo>
                    <a:lnTo>
                      <a:pt x="235" y="2297"/>
                    </a:lnTo>
                    <a:lnTo>
                      <a:pt x="265" y="2316"/>
                    </a:lnTo>
                    <a:lnTo>
                      <a:pt x="262" y="2309"/>
                    </a:lnTo>
                    <a:lnTo>
                      <a:pt x="229" y="2348"/>
                    </a:lnTo>
                    <a:lnTo>
                      <a:pt x="214" y="2368"/>
                    </a:lnTo>
                    <a:lnTo>
                      <a:pt x="200" y="2390"/>
                    </a:lnTo>
                    <a:lnTo>
                      <a:pt x="187" y="2411"/>
                    </a:lnTo>
                    <a:lnTo>
                      <a:pt x="175" y="2434"/>
                    </a:lnTo>
                    <a:lnTo>
                      <a:pt x="164" y="2456"/>
                    </a:lnTo>
                    <a:lnTo>
                      <a:pt x="155" y="2480"/>
                    </a:lnTo>
                    <a:lnTo>
                      <a:pt x="146" y="2503"/>
                    </a:lnTo>
                    <a:lnTo>
                      <a:pt x="138" y="2527"/>
                    </a:lnTo>
                    <a:lnTo>
                      <a:pt x="132" y="2552"/>
                    </a:lnTo>
                    <a:lnTo>
                      <a:pt x="127" y="2577"/>
                    </a:lnTo>
                    <a:lnTo>
                      <a:pt x="122" y="2602"/>
                    </a:lnTo>
                    <a:lnTo>
                      <a:pt x="119" y="2627"/>
                    </a:lnTo>
                    <a:lnTo>
                      <a:pt x="118" y="2652"/>
                    </a:lnTo>
                    <a:lnTo>
                      <a:pt x="117" y="2678"/>
                    </a:lnTo>
                    <a:lnTo>
                      <a:pt x="118" y="2706"/>
                    </a:lnTo>
                    <a:lnTo>
                      <a:pt x="120" y="2733"/>
                    </a:lnTo>
                    <a:lnTo>
                      <a:pt x="123" y="2760"/>
                    </a:lnTo>
                    <a:lnTo>
                      <a:pt x="128" y="2787"/>
                    </a:lnTo>
                    <a:lnTo>
                      <a:pt x="134" y="2813"/>
                    </a:lnTo>
                    <a:lnTo>
                      <a:pt x="141" y="2838"/>
                    </a:lnTo>
                    <a:lnTo>
                      <a:pt x="150" y="2863"/>
                    </a:lnTo>
                    <a:lnTo>
                      <a:pt x="159" y="2888"/>
                    </a:lnTo>
                    <a:lnTo>
                      <a:pt x="170" y="2912"/>
                    </a:lnTo>
                    <a:lnTo>
                      <a:pt x="182" y="2935"/>
                    </a:lnTo>
                    <a:lnTo>
                      <a:pt x="195" y="2958"/>
                    </a:lnTo>
                    <a:lnTo>
                      <a:pt x="209" y="2980"/>
                    </a:lnTo>
                    <a:lnTo>
                      <a:pt x="224" y="3001"/>
                    </a:lnTo>
                    <a:lnTo>
                      <a:pt x="240" y="3021"/>
                    </a:lnTo>
                    <a:lnTo>
                      <a:pt x="275" y="3059"/>
                    </a:lnTo>
                    <a:lnTo>
                      <a:pt x="313" y="3094"/>
                    </a:lnTo>
                    <a:lnTo>
                      <a:pt x="333" y="3110"/>
                    </a:lnTo>
                    <a:lnTo>
                      <a:pt x="354" y="3125"/>
                    </a:lnTo>
                    <a:lnTo>
                      <a:pt x="376" y="3139"/>
                    </a:lnTo>
                    <a:lnTo>
                      <a:pt x="399" y="3152"/>
                    </a:lnTo>
                    <a:lnTo>
                      <a:pt x="422" y="3164"/>
                    </a:lnTo>
                    <a:lnTo>
                      <a:pt x="446" y="3175"/>
                    </a:lnTo>
                    <a:lnTo>
                      <a:pt x="470" y="3184"/>
                    </a:lnTo>
                    <a:lnTo>
                      <a:pt x="495" y="3193"/>
                    </a:lnTo>
                    <a:lnTo>
                      <a:pt x="521" y="3200"/>
                    </a:lnTo>
                    <a:lnTo>
                      <a:pt x="547" y="3206"/>
                    </a:lnTo>
                    <a:lnTo>
                      <a:pt x="573" y="3211"/>
                    </a:lnTo>
                    <a:lnTo>
                      <a:pt x="600" y="3214"/>
                    </a:lnTo>
                    <a:lnTo>
                      <a:pt x="627" y="3216"/>
                    </a:lnTo>
                    <a:lnTo>
                      <a:pt x="655" y="3217"/>
                    </a:lnTo>
                    <a:lnTo>
                      <a:pt x="687" y="3216"/>
                    </a:lnTo>
                    <a:lnTo>
                      <a:pt x="718" y="3213"/>
                    </a:lnTo>
                    <a:lnTo>
                      <a:pt x="715" y="3217"/>
                    </a:lnTo>
                    <a:lnTo>
                      <a:pt x="748" y="3272"/>
                    </a:lnTo>
                    <a:lnTo>
                      <a:pt x="785" y="3324"/>
                    </a:lnTo>
                    <a:lnTo>
                      <a:pt x="825" y="3373"/>
                    </a:lnTo>
                    <a:lnTo>
                      <a:pt x="867" y="3419"/>
                    </a:lnTo>
                    <a:lnTo>
                      <a:pt x="913" y="3462"/>
                    </a:lnTo>
                    <a:lnTo>
                      <a:pt x="961" y="3501"/>
                    </a:lnTo>
                    <a:lnTo>
                      <a:pt x="1011" y="3538"/>
                    </a:lnTo>
                    <a:lnTo>
                      <a:pt x="1064" y="3571"/>
                    </a:lnTo>
                    <a:lnTo>
                      <a:pt x="1118" y="3600"/>
                    </a:lnTo>
                    <a:lnTo>
                      <a:pt x="1174" y="3626"/>
                    </a:lnTo>
                    <a:lnTo>
                      <a:pt x="1232" y="3648"/>
                    </a:lnTo>
                    <a:lnTo>
                      <a:pt x="1292" y="3667"/>
                    </a:lnTo>
                    <a:lnTo>
                      <a:pt x="1322" y="3674"/>
                    </a:lnTo>
                    <a:lnTo>
                      <a:pt x="1353" y="3681"/>
                    </a:lnTo>
                    <a:lnTo>
                      <a:pt x="1383" y="3687"/>
                    </a:lnTo>
                    <a:lnTo>
                      <a:pt x="1415" y="3692"/>
                    </a:lnTo>
                    <a:lnTo>
                      <a:pt x="1446" y="3695"/>
                    </a:lnTo>
                    <a:lnTo>
                      <a:pt x="1477" y="3698"/>
                    </a:lnTo>
                    <a:lnTo>
                      <a:pt x="1509" y="3699"/>
                    </a:lnTo>
                    <a:lnTo>
                      <a:pt x="1541" y="3700"/>
                    </a:lnTo>
                    <a:lnTo>
                      <a:pt x="1573" y="3699"/>
                    </a:lnTo>
                    <a:lnTo>
                      <a:pt x="1606" y="3698"/>
                    </a:lnTo>
                    <a:lnTo>
                      <a:pt x="1638" y="3695"/>
                    </a:lnTo>
                    <a:lnTo>
                      <a:pt x="1670" y="3691"/>
                    </a:lnTo>
                    <a:lnTo>
                      <a:pt x="1702" y="3686"/>
                    </a:lnTo>
                    <a:lnTo>
                      <a:pt x="1733" y="3680"/>
                    </a:lnTo>
                    <a:lnTo>
                      <a:pt x="1764" y="3673"/>
                    </a:lnTo>
                    <a:lnTo>
                      <a:pt x="1795" y="3665"/>
                    </a:lnTo>
                    <a:lnTo>
                      <a:pt x="1826" y="3656"/>
                    </a:lnTo>
                    <a:lnTo>
                      <a:pt x="1857" y="3646"/>
                    </a:lnTo>
                    <a:lnTo>
                      <a:pt x="1887" y="3635"/>
                    </a:lnTo>
                    <a:lnTo>
                      <a:pt x="1916" y="3622"/>
                    </a:lnTo>
                    <a:lnTo>
                      <a:pt x="1946" y="3609"/>
                    </a:lnTo>
                    <a:lnTo>
                      <a:pt x="1975" y="3595"/>
                    </a:lnTo>
                    <a:lnTo>
                      <a:pt x="2003" y="3579"/>
                    </a:lnTo>
                    <a:lnTo>
                      <a:pt x="2031" y="3563"/>
                    </a:lnTo>
                    <a:lnTo>
                      <a:pt x="2030" y="3563"/>
                    </a:lnTo>
                    <a:lnTo>
                      <a:pt x="2060" y="3606"/>
                    </a:lnTo>
                    <a:lnTo>
                      <a:pt x="2093" y="3646"/>
                    </a:lnTo>
                    <a:lnTo>
                      <a:pt x="2127" y="3684"/>
                    </a:lnTo>
                    <a:lnTo>
                      <a:pt x="2164" y="3720"/>
                    </a:lnTo>
                    <a:lnTo>
                      <a:pt x="2203" y="3753"/>
                    </a:lnTo>
                    <a:lnTo>
                      <a:pt x="2243" y="3784"/>
                    </a:lnTo>
                    <a:lnTo>
                      <a:pt x="2286" y="3812"/>
                    </a:lnTo>
                    <a:lnTo>
                      <a:pt x="2330" y="3837"/>
                    </a:lnTo>
                    <a:lnTo>
                      <a:pt x="2375" y="3860"/>
                    </a:lnTo>
                    <a:lnTo>
                      <a:pt x="2422" y="3880"/>
                    </a:lnTo>
                    <a:lnTo>
                      <a:pt x="2469" y="3897"/>
                    </a:lnTo>
                    <a:lnTo>
                      <a:pt x="2518" y="3911"/>
                    </a:lnTo>
                    <a:lnTo>
                      <a:pt x="2568" y="3922"/>
                    </a:lnTo>
                    <a:lnTo>
                      <a:pt x="2619" y="3930"/>
                    </a:lnTo>
                    <a:lnTo>
                      <a:pt x="2670" y="3934"/>
                    </a:lnTo>
                    <a:lnTo>
                      <a:pt x="2723" y="3936"/>
                    </a:lnTo>
                    <a:lnTo>
                      <a:pt x="2757" y="3935"/>
                    </a:lnTo>
                    <a:lnTo>
                      <a:pt x="2791" y="3933"/>
                    </a:lnTo>
                    <a:lnTo>
                      <a:pt x="2825" y="3930"/>
                    </a:lnTo>
                    <a:lnTo>
                      <a:pt x="2858" y="3925"/>
                    </a:lnTo>
                    <a:lnTo>
                      <a:pt x="2891" y="3919"/>
                    </a:lnTo>
                    <a:lnTo>
                      <a:pt x="2924" y="3911"/>
                    </a:lnTo>
                    <a:lnTo>
                      <a:pt x="2956" y="3903"/>
                    </a:lnTo>
                    <a:lnTo>
                      <a:pt x="2987" y="3893"/>
                    </a:lnTo>
                    <a:lnTo>
                      <a:pt x="3019" y="3881"/>
                    </a:lnTo>
                    <a:lnTo>
                      <a:pt x="3049" y="3869"/>
                    </a:lnTo>
                    <a:lnTo>
                      <a:pt x="3079" y="3856"/>
                    </a:lnTo>
                    <a:lnTo>
                      <a:pt x="3109" y="3841"/>
                    </a:lnTo>
                    <a:lnTo>
                      <a:pt x="3137" y="3825"/>
                    </a:lnTo>
                    <a:lnTo>
                      <a:pt x="3165" y="3808"/>
                    </a:lnTo>
                    <a:lnTo>
                      <a:pt x="3193" y="3790"/>
                    </a:lnTo>
                    <a:lnTo>
                      <a:pt x="3219" y="3771"/>
                    </a:lnTo>
                    <a:lnTo>
                      <a:pt x="3245" y="3751"/>
                    </a:lnTo>
                    <a:lnTo>
                      <a:pt x="3270" y="3729"/>
                    </a:lnTo>
                    <a:lnTo>
                      <a:pt x="3318" y="3684"/>
                    </a:lnTo>
                    <a:lnTo>
                      <a:pt x="3362" y="3635"/>
                    </a:lnTo>
                    <a:lnTo>
                      <a:pt x="3383" y="3609"/>
                    </a:lnTo>
                    <a:lnTo>
                      <a:pt x="3402" y="3583"/>
                    </a:lnTo>
                    <a:lnTo>
                      <a:pt x="3421" y="3555"/>
                    </a:lnTo>
                    <a:lnTo>
                      <a:pt x="3439" y="3526"/>
                    </a:lnTo>
                    <a:lnTo>
                      <a:pt x="3455" y="3497"/>
                    </a:lnTo>
                    <a:lnTo>
                      <a:pt x="3470" y="3467"/>
                    </a:lnTo>
                    <a:lnTo>
                      <a:pt x="3485" y="3437"/>
                    </a:lnTo>
                    <a:lnTo>
                      <a:pt x="3498" y="3405"/>
                    </a:lnTo>
                    <a:lnTo>
                      <a:pt x="3509" y="3373"/>
                    </a:lnTo>
                    <a:lnTo>
                      <a:pt x="3520" y="3340"/>
                    </a:lnTo>
                    <a:lnTo>
                      <a:pt x="3521" y="3345"/>
                    </a:lnTo>
                    <a:lnTo>
                      <a:pt x="3564" y="3370"/>
                    </a:lnTo>
                    <a:lnTo>
                      <a:pt x="3609" y="3392"/>
                    </a:lnTo>
                    <a:lnTo>
                      <a:pt x="3655" y="3410"/>
                    </a:lnTo>
                    <a:lnTo>
                      <a:pt x="3702" y="3426"/>
                    </a:lnTo>
                    <a:lnTo>
                      <a:pt x="3750" y="3438"/>
                    </a:lnTo>
                    <a:lnTo>
                      <a:pt x="3799" y="3446"/>
                    </a:lnTo>
                    <a:lnTo>
                      <a:pt x="3849" y="3451"/>
                    </a:lnTo>
                    <a:lnTo>
                      <a:pt x="3899" y="3453"/>
                    </a:lnTo>
                    <a:lnTo>
                      <a:pt x="3936" y="3452"/>
                    </a:lnTo>
                    <a:lnTo>
                      <a:pt x="3972" y="3449"/>
                    </a:lnTo>
                    <a:lnTo>
                      <a:pt x="4007" y="3445"/>
                    </a:lnTo>
                    <a:lnTo>
                      <a:pt x="4042" y="3439"/>
                    </a:lnTo>
                    <a:lnTo>
                      <a:pt x="4076" y="3431"/>
                    </a:lnTo>
                    <a:lnTo>
                      <a:pt x="4110" y="3421"/>
                    </a:lnTo>
                    <a:lnTo>
                      <a:pt x="4143" y="3410"/>
                    </a:lnTo>
                    <a:lnTo>
                      <a:pt x="4175" y="3397"/>
                    </a:lnTo>
                    <a:lnTo>
                      <a:pt x="4207" y="3383"/>
                    </a:lnTo>
                    <a:lnTo>
                      <a:pt x="4237" y="3368"/>
                    </a:lnTo>
                    <a:lnTo>
                      <a:pt x="4267" y="3350"/>
                    </a:lnTo>
                    <a:lnTo>
                      <a:pt x="4296" y="3332"/>
                    </a:lnTo>
                    <a:lnTo>
                      <a:pt x="4324" y="3312"/>
                    </a:lnTo>
                    <a:lnTo>
                      <a:pt x="4351" y="3291"/>
                    </a:lnTo>
                    <a:lnTo>
                      <a:pt x="4377" y="3269"/>
                    </a:lnTo>
                    <a:lnTo>
                      <a:pt x="4401" y="3245"/>
                    </a:lnTo>
                    <a:lnTo>
                      <a:pt x="4425" y="3221"/>
                    </a:lnTo>
                    <a:lnTo>
                      <a:pt x="4447" y="3195"/>
                    </a:lnTo>
                    <a:lnTo>
                      <a:pt x="4469" y="3168"/>
                    </a:lnTo>
                    <a:lnTo>
                      <a:pt x="4488" y="3140"/>
                    </a:lnTo>
                    <a:lnTo>
                      <a:pt x="4507" y="3112"/>
                    </a:lnTo>
                    <a:lnTo>
                      <a:pt x="4524" y="3082"/>
                    </a:lnTo>
                    <a:lnTo>
                      <a:pt x="4540" y="3051"/>
                    </a:lnTo>
                    <a:lnTo>
                      <a:pt x="4554" y="3020"/>
                    </a:lnTo>
                    <a:lnTo>
                      <a:pt x="4567" y="2988"/>
                    </a:lnTo>
                    <a:lnTo>
                      <a:pt x="4579" y="2954"/>
                    </a:lnTo>
                    <a:lnTo>
                      <a:pt x="4588" y="2921"/>
                    </a:lnTo>
                    <a:lnTo>
                      <a:pt x="4597" y="2886"/>
                    </a:lnTo>
                    <a:lnTo>
                      <a:pt x="4603" y="2851"/>
                    </a:lnTo>
                    <a:lnTo>
                      <a:pt x="4608" y="2816"/>
                    </a:lnTo>
                    <a:lnTo>
                      <a:pt x="4611" y="2780"/>
                    </a:lnTo>
                    <a:lnTo>
                      <a:pt x="4612" y="2743"/>
                    </a:lnTo>
                    <a:lnTo>
                      <a:pt x="4611" y="2741"/>
                    </a:lnTo>
                    <a:lnTo>
                      <a:pt x="4649" y="2735"/>
                    </a:lnTo>
                    <a:lnTo>
                      <a:pt x="4687" y="2726"/>
                    </a:lnTo>
                    <a:lnTo>
                      <a:pt x="4724" y="2717"/>
                    </a:lnTo>
                    <a:lnTo>
                      <a:pt x="4760" y="2705"/>
                    </a:lnTo>
                    <a:lnTo>
                      <a:pt x="4795" y="2692"/>
                    </a:lnTo>
                    <a:lnTo>
                      <a:pt x="4830" y="2678"/>
                    </a:lnTo>
                    <a:lnTo>
                      <a:pt x="4864" y="2662"/>
                    </a:lnTo>
                    <a:lnTo>
                      <a:pt x="4896" y="2645"/>
                    </a:lnTo>
                    <a:lnTo>
                      <a:pt x="4928" y="2626"/>
                    </a:lnTo>
                    <a:lnTo>
                      <a:pt x="4959" y="2606"/>
                    </a:lnTo>
                    <a:lnTo>
                      <a:pt x="4989" y="2584"/>
                    </a:lnTo>
                    <a:lnTo>
                      <a:pt x="5019" y="2562"/>
                    </a:lnTo>
                    <a:lnTo>
                      <a:pt x="5046" y="2538"/>
                    </a:lnTo>
                    <a:lnTo>
                      <a:pt x="5073" y="2513"/>
                    </a:lnTo>
                    <a:lnTo>
                      <a:pt x="5099" y="2487"/>
                    </a:lnTo>
                    <a:lnTo>
                      <a:pt x="5124" y="2459"/>
                    </a:lnTo>
                    <a:lnTo>
                      <a:pt x="5147" y="2431"/>
                    </a:lnTo>
                    <a:lnTo>
                      <a:pt x="5169" y="2402"/>
                    </a:lnTo>
                    <a:lnTo>
                      <a:pt x="5190" y="2371"/>
                    </a:lnTo>
                    <a:lnTo>
                      <a:pt x="5210" y="2340"/>
                    </a:lnTo>
                    <a:lnTo>
                      <a:pt x="5228" y="2308"/>
                    </a:lnTo>
                    <a:lnTo>
                      <a:pt x="5245" y="2275"/>
                    </a:lnTo>
                    <a:lnTo>
                      <a:pt x="5260" y="2241"/>
                    </a:lnTo>
                    <a:lnTo>
                      <a:pt x="5274" y="2207"/>
                    </a:lnTo>
                    <a:lnTo>
                      <a:pt x="5286" y="2172"/>
                    </a:lnTo>
                    <a:lnTo>
                      <a:pt x="5297" y="2136"/>
                    </a:lnTo>
                    <a:lnTo>
                      <a:pt x="5306" y="2099"/>
                    </a:lnTo>
                    <a:lnTo>
                      <a:pt x="5314" y="2062"/>
                    </a:lnTo>
                    <a:lnTo>
                      <a:pt x="5320" y="2025"/>
                    </a:lnTo>
                    <a:lnTo>
                      <a:pt x="5324" y="1987"/>
                    </a:lnTo>
                    <a:lnTo>
                      <a:pt x="5327" y="1947"/>
                    </a:lnTo>
                    <a:lnTo>
                      <a:pt x="5328" y="1908"/>
                    </a:lnTo>
                    <a:lnTo>
                      <a:pt x="5327" y="1873"/>
                    </a:lnTo>
                    <a:lnTo>
                      <a:pt x="5325" y="1839"/>
                    </a:lnTo>
                    <a:lnTo>
                      <a:pt x="5322" y="1805"/>
                    </a:lnTo>
                    <a:lnTo>
                      <a:pt x="5317" y="1771"/>
                    </a:lnTo>
                    <a:lnTo>
                      <a:pt x="5310" y="1737"/>
                    </a:lnTo>
                    <a:lnTo>
                      <a:pt x="5303" y="1703"/>
                    </a:lnTo>
                    <a:lnTo>
                      <a:pt x="5294" y="1670"/>
                    </a:lnTo>
                    <a:lnTo>
                      <a:pt x="5284" y="1638"/>
                    </a:lnTo>
                    <a:lnTo>
                      <a:pt x="5272" y="1606"/>
                    </a:lnTo>
                    <a:lnTo>
                      <a:pt x="5259" y="1574"/>
                    </a:lnTo>
                    <a:lnTo>
                      <a:pt x="5245" y="1543"/>
                    </a:lnTo>
                    <a:lnTo>
                      <a:pt x="5229" y="1512"/>
                    </a:lnTo>
                    <a:lnTo>
                      <a:pt x="5213" y="1482"/>
                    </a:lnTo>
                    <a:lnTo>
                      <a:pt x="5195" y="1453"/>
                    </a:lnTo>
                    <a:lnTo>
                      <a:pt x="5175" y="1424"/>
                    </a:lnTo>
                    <a:lnTo>
                      <a:pt x="5155" y="1396"/>
                    </a:lnTo>
                    <a:lnTo>
                      <a:pt x="5154" y="1396"/>
                    </a:lnTo>
                    <a:lnTo>
                      <a:pt x="5166" y="1365"/>
                    </a:lnTo>
                    <a:lnTo>
                      <a:pt x="5177" y="1333"/>
                    </a:lnTo>
                    <a:lnTo>
                      <a:pt x="5186" y="1301"/>
                    </a:lnTo>
                    <a:lnTo>
                      <a:pt x="5194" y="1268"/>
                    </a:lnTo>
                    <a:lnTo>
                      <a:pt x="5199" y="1235"/>
                    </a:lnTo>
                    <a:lnTo>
                      <a:pt x="5204" y="1202"/>
                    </a:lnTo>
                    <a:lnTo>
                      <a:pt x="5206" y="1169"/>
                    </a:lnTo>
                    <a:lnTo>
                      <a:pt x="5207" y="1135"/>
                    </a:lnTo>
                    <a:lnTo>
                      <a:pt x="5206" y="1107"/>
                    </a:lnTo>
                    <a:lnTo>
                      <a:pt x="5205" y="1079"/>
                    </a:lnTo>
                    <a:lnTo>
                      <a:pt x="5202" y="1052"/>
                    </a:lnTo>
                    <a:lnTo>
                      <a:pt x="5198" y="1025"/>
                    </a:lnTo>
                    <a:lnTo>
                      <a:pt x="5193" y="998"/>
                    </a:lnTo>
                    <a:lnTo>
                      <a:pt x="5187" y="972"/>
                    </a:lnTo>
                    <a:lnTo>
                      <a:pt x="5180" y="946"/>
                    </a:lnTo>
                    <a:lnTo>
                      <a:pt x="5171" y="920"/>
                    </a:lnTo>
                    <a:lnTo>
                      <a:pt x="5162" y="895"/>
                    </a:lnTo>
                    <a:lnTo>
                      <a:pt x="5152" y="870"/>
                    </a:lnTo>
                    <a:lnTo>
                      <a:pt x="5129" y="822"/>
                    </a:lnTo>
                    <a:lnTo>
                      <a:pt x="5102" y="776"/>
                    </a:lnTo>
                    <a:lnTo>
                      <a:pt x="5072" y="733"/>
                    </a:lnTo>
                    <a:lnTo>
                      <a:pt x="5038" y="692"/>
                    </a:lnTo>
                    <a:lnTo>
                      <a:pt x="5001" y="653"/>
                    </a:lnTo>
                    <a:lnTo>
                      <a:pt x="4961" y="618"/>
                    </a:lnTo>
                    <a:lnTo>
                      <a:pt x="4918" y="586"/>
                    </a:lnTo>
                    <a:lnTo>
                      <a:pt x="4873" y="558"/>
                    </a:lnTo>
                    <a:lnTo>
                      <a:pt x="4825" y="533"/>
                    </a:lnTo>
                    <a:lnTo>
                      <a:pt x="4800" y="522"/>
                    </a:lnTo>
                    <a:lnTo>
                      <a:pt x="4775" y="512"/>
                    </a:lnTo>
                    <a:lnTo>
                      <a:pt x="4749" y="503"/>
                    </a:lnTo>
                    <a:lnTo>
                      <a:pt x="4722" y="495"/>
                    </a:lnTo>
                    <a:lnTo>
                      <a:pt x="4724" y="494"/>
                    </a:lnTo>
                    <a:lnTo>
                      <a:pt x="4719" y="467"/>
                    </a:lnTo>
                    <a:lnTo>
                      <a:pt x="4712" y="441"/>
                    </a:lnTo>
                    <a:lnTo>
                      <a:pt x="4705" y="416"/>
                    </a:lnTo>
                    <a:lnTo>
                      <a:pt x="4696" y="391"/>
                    </a:lnTo>
                    <a:lnTo>
                      <a:pt x="4686" y="366"/>
                    </a:lnTo>
                    <a:lnTo>
                      <a:pt x="4676" y="342"/>
                    </a:lnTo>
                    <a:lnTo>
                      <a:pt x="4651" y="296"/>
                    </a:lnTo>
                    <a:lnTo>
                      <a:pt x="4623" y="253"/>
                    </a:lnTo>
                    <a:lnTo>
                      <a:pt x="4591" y="212"/>
                    </a:lnTo>
                    <a:lnTo>
                      <a:pt x="4557" y="174"/>
                    </a:lnTo>
                    <a:lnTo>
                      <a:pt x="4519" y="140"/>
                    </a:lnTo>
                    <a:lnTo>
                      <a:pt x="4478" y="109"/>
                    </a:lnTo>
                    <a:lnTo>
                      <a:pt x="4435" y="81"/>
                    </a:lnTo>
                    <a:lnTo>
                      <a:pt x="4389" y="57"/>
                    </a:lnTo>
                    <a:lnTo>
                      <a:pt x="4366" y="46"/>
                    </a:lnTo>
                    <a:lnTo>
                      <a:pt x="4342" y="37"/>
                    </a:lnTo>
                    <a:lnTo>
                      <a:pt x="4317" y="29"/>
                    </a:lnTo>
                    <a:lnTo>
                      <a:pt x="4292" y="21"/>
                    </a:lnTo>
                    <a:lnTo>
                      <a:pt x="4267" y="15"/>
                    </a:lnTo>
                    <a:lnTo>
                      <a:pt x="4241" y="10"/>
                    </a:lnTo>
                    <a:lnTo>
                      <a:pt x="4215" y="5"/>
                    </a:lnTo>
                    <a:lnTo>
                      <a:pt x="4189" y="2"/>
                    </a:lnTo>
                    <a:lnTo>
                      <a:pt x="4162" y="1"/>
                    </a:lnTo>
                    <a:lnTo>
                      <a:pt x="4135" y="0"/>
                    </a:lnTo>
                    <a:lnTo>
                      <a:pt x="4102" y="1"/>
                    </a:lnTo>
                    <a:lnTo>
                      <a:pt x="4070" y="4"/>
                    </a:lnTo>
                    <a:lnTo>
                      <a:pt x="4037" y="8"/>
                    </a:lnTo>
                    <a:lnTo>
                      <a:pt x="4005" y="14"/>
                    </a:lnTo>
                    <a:lnTo>
                      <a:pt x="3974" y="22"/>
                    </a:lnTo>
                    <a:lnTo>
                      <a:pt x="3943" y="32"/>
                    </a:lnTo>
                    <a:lnTo>
                      <a:pt x="3913" y="43"/>
                    </a:lnTo>
                    <a:lnTo>
                      <a:pt x="3883" y="56"/>
                    </a:lnTo>
                    <a:lnTo>
                      <a:pt x="3854" y="70"/>
                    </a:lnTo>
                    <a:lnTo>
                      <a:pt x="3826" y="86"/>
                    </a:lnTo>
                    <a:lnTo>
                      <a:pt x="3799" y="103"/>
                    </a:lnTo>
                    <a:lnTo>
                      <a:pt x="3773" y="122"/>
                    </a:lnTo>
                    <a:lnTo>
                      <a:pt x="3747" y="143"/>
                    </a:lnTo>
                    <a:lnTo>
                      <a:pt x="3723" y="164"/>
                    </a:lnTo>
                    <a:lnTo>
                      <a:pt x="3700" y="188"/>
                    </a:lnTo>
                    <a:lnTo>
                      <a:pt x="3678" y="212"/>
                    </a:lnTo>
                    <a:lnTo>
                      <a:pt x="3679" y="213"/>
                    </a:lnTo>
                    <a:lnTo>
                      <a:pt x="3659" y="189"/>
                    </a:lnTo>
                    <a:lnTo>
                      <a:pt x="3638" y="165"/>
                    </a:lnTo>
                    <a:lnTo>
                      <a:pt x="3616" y="144"/>
                    </a:lnTo>
                    <a:lnTo>
                      <a:pt x="3593" y="123"/>
                    </a:lnTo>
                    <a:lnTo>
                      <a:pt x="3568" y="104"/>
                    </a:lnTo>
                    <a:lnTo>
                      <a:pt x="3543" y="87"/>
                    </a:lnTo>
                    <a:lnTo>
                      <a:pt x="3517" y="71"/>
                    </a:lnTo>
                    <a:lnTo>
                      <a:pt x="3490" y="56"/>
                    </a:lnTo>
                    <a:lnTo>
                      <a:pt x="3462" y="43"/>
                    </a:lnTo>
                    <a:lnTo>
                      <a:pt x="3433" y="32"/>
                    </a:lnTo>
                    <a:lnTo>
                      <a:pt x="3404" y="22"/>
                    </a:lnTo>
                    <a:lnTo>
                      <a:pt x="3374" y="14"/>
                    </a:lnTo>
                    <a:lnTo>
                      <a:pt x="3344" y="8"/>
                    </a:lnTo>
                    <a:lnTo>
                      <a:pt x="3313" y="4"/>
                    </a:lnTo>
                    <a:lnTo>
                      <a:pt x="3282" y="1"/>
                    </a:lnTo>
                    <a:lnTo>
                      <a:pt x="3251" y="0"/>
                    </a:lnTo>
                    <a:lnTo>
                      <a:pt x="3213" y="1"/>
                    </a:lnTo>
                    <a:lnTo>
                      <a:pt x="3175" y="5"/>
                    </a:lnTo>
                    <a:lnTo>
                      <a:pt x="3139" y="12"/>
                    </a:lnTo>
                    <a:lnTo>
                      <a:pt x="3102" y="21"/>
                    </a:lnTo>
                    <a:lnTo>
                      <a:pt x="3067" y="33"/>
                    </a:lnTo>
                    <a:lnTo>
                      <a:pt x="3033" y="46"/>
                    </a:lnTo>
                    <a:lnTo>
                      <a:pt x="3000" y="63"/>
                    </a:lnTo>
                    <a:lnTo>
                      <a:pt x="2968" y="81"/>
                    </a:lnTo>
                    <a:lnTo>
                      <a:pt x="2937" y="102"/>
                    </a:lnTo>
                    <a:lnTo>
                      <a:pt x="2908" y="124"/>
                    </a:lnTo>
                    <a:lnTo>
                      <a:pt x="2880" y="149"/>
                    </a:lnTo>
                    <a:lnTo>
                      <a:pt x="2854" y="176"/>
                    </a:lnTo>
                    <a:lnTo>
                      <a:pt x="2830" y="204"/>
                    </a:lnTo>
                    <a:lnTo>
                      <a:pt x="2808" y="234"/>
                    </a:lnTo>
                    <a:lnTo>
                      <a:pt x="2787" y="266"/>
                    </a:lnTo>
                    <a:lnTo>
                      <a:pt x="2769" y="300"/>
                    </a:lnTo>
                    <a:lnTo>
                      <a:pt x="2771" y="309"/>
                    </a:lnTo>
                    <a:lnTo>
                      <a:pt x="2747" y="287"/>
                    </a:lnTo>
                    <a:lnTo>
                      <a:pt x="2723" y="266"/>
                    </a:lnTo>
                    <a:lnTo>
                      <a:pt x="2698" y="246"/>
                    </a:lnTo>
                    <a:lnTo>
                      <a:pt x="2670" y="228"/>
                    </a:lnTo>
                    <a:lnTo>
                      <a:pt x="2643" y="211"/>
                    </a:lnTo>
                    <a:lnTo>
                      <a:pt x="2615" y="195"/>
                    </a:lnTo>
                    <a:lnTo>
                      <a:pt x="2587" y="181"/>
                    </a:lnTo>
                    <a:lnTo>
                      <a:pt x="2558" y="168"/>
                    </a:lnTo>
                    <a:lnTo>
                      <a:pt x="2528" y="156"/>
                    </a:lnTo>
                    <a:lnTo>
                      <a:pt x="2498" y="146"/>
                    </a:lnTo>
                    <a:lnTo>
                      <a:pt x="2467" y="138"/>
                    </a:lnTo>
                    <a:lnTo>
                      <a:pt x="2436" y="131"/>
                    </a:lnTo>
                    <a:lnTo>
                      <a:pt x="2404" y="125"/>
                    </a:lnTo>
                    <a:lnTo>
                      <a:pt x="2373" y="121"/>
                    </a:lnTo>
                    <a:lnTo>
                      <a:pt x="2340" y="119"/>
                    </a:lnTo>
                    <a:lnTo>
                      <a:pt x="2308" y="118"/>
                    </a:lnTo>
                    <a:lnTo>
                      <a:pt x="2263" y="120"/>
                    </a:lnTo>
                    <a:lnTo>
                      <a:pt x="2218" y="124"/>
                    </a:lnTo>
                    <a:lnTo>
                      <a:pt x="2174" y="132"/>
                    </a:lnTo>
                    <a:lnTo>
                      <a:pt x="2131" y="143"/>
                    </a:lnTo>
                    <a:lnTo>
                      <a:pt x="2089" y="156"/>
                    </a:lnTo>
                    <a:lnTo>
                      <a:pt x="2048" y="172"/>
                    </a:lnTo>
                    <a:lnTo>
                      <a:pt x="2008" y="191"/>
                    </a:lnTo>
                    <a:lnTo>
                      <a:pt x="1970" y="213"/>
                    </a:lnTo>
                    <a:lnTo>
                      <a:pt x="1933" y="237"/>
                    </a:lnTo>
                    <a:lnTo>
                      <a:pt x="1897" y="263"/>
                    </a:lnTo>
                    <a:lnTo>
                      <a:pt x="1864" y="292"/>
                    </a:lnTo>
                    <a:lnTo>
                      <a:pt x="1832" y="323"/>
                    </a:lnTo>
                    <a:lnTo>
                      <a:pt x="1803" y="357"/>
                    </a:lnTo>
                    <a:lnTo>
                      <a:pt x="1775" y="393"/>
                    </a:lnTo>
                    <a:lnTo>
                      <a:pt x="1750" y="430"/>
                    </a:lnTo>
                    <a:lnTo>
                      <a:pt x="1727" y="470"/>
                    </a:lnTo>
                    <a:lnTo>
                      <a:pt x="1725" y="474"/>
                    </a:lnTo>
                    <a:lnTo>
                      <a:pt x="1677" y="448"/>
                    </a:lnTo>
                    <a:lnTo>
                      <a:pt x="1626" y="424"/>
                    </a:lnTo>
                    <a:lnTo>
                      <a:pt x="1575" y="405"/>
                    </a:lnTo>
                    <a:lnTo>
                      <a:pt x="1522" y="388"/>
                    </a:lnTo>
                    <a:lnTo>
                      <a:pt x="1469" y="376"/>
                    </a:lnTo>
                    <a:lnTo>
                      <a:pt x="1414" y="366"/>
                    </a:lnTo>
                    <a:lnTo>
                      <a:pt x="1359" y="361"/>
                    </a:lnTo>
                    <a:lnTo>
                      <a:pt x="1304" y="359"/>
                    </a:lnTo>
                    <a:lnTo>
                      <a:pt x="1261" y="360"/>
                    </a:lnTo>
                    <a:lnTo>
                      <a:pt x="1219" y="363"/>
                    </a:lnTo>
                    <a:lnTo>
                      <a:pt x="1177" y="369"/>
                    </a:lnTo>
                    <a:lnTo>
                      <a:pt x="1136" y="376"/>
                    </a:lnTo>
                    <a:lnTo>
                      <a:pt x="1096" y="385"/>
                    </a:lnTo>
                    <a:lnTo>
                      <a:pt x="1056" y="397"/>
                    </a:lnTo>
                    <a:lnTo>
                      <a:pt x="1018" y="410"/>
                    </a:lnTo>
                    <a:lnTo>
                      <a:pt x="980" y="425"/>
                    </a:lnTo>
                    <a:lnTo>
                      <a:pt x="943" y="442"/>
                    </a:lnTo>
                    <a:lnTo>
                      <a:pt x="907" y="460"/>
                    </a:lnTo>
                    <a:lnTo>
                      <a:pt x="872" y="480"/>
                    </a:lnTo>
                    <a:lnTo>
                      <a:pt x="839" y="502"/>
                    </a:lnTo>
                    <a:lnTo>
                      <a:pt x="806" y="525"/>
                    </a:lnTo>
                    <a:lnTo>
                      <a:pt x="775" y="550"/>
                    </a:lnTo>
                    <a:lnTo>
                      <a:pt x="744" y="577"/>
                    </a:lnTo>
                    <a:lnTo>
                      <a:pt x="716" y="604"/>
                    </a:lnTo>
                    <a:lnTo>
                      <a:pt x="688" y="634"/>
                    </a:lnTo>
                    <a:lnTo>
                      <a:pt x="662" y="664"/>
                    </a:lnTo>
                    <a:lnTo>
                      <a:pt x="637" y="696"/>
                    </a:lnTo>
                    <a:lnTo>
                      <a:pt x="614" y="728"/>
                    </a:lnTo>
                    <a:lnTo>
                      <a:pt x="592" y="762"/>
                    </a:lnTo>
                    <a:lnTo>
                      <a:pt x="572" y="798"/>
                    </a:lnTo>
                    <a:lnTo>
                      <a:pt x="554" y="834"/>
                    </a:lnTo>
                    <a:lnTo>
                      <a:pt x="537" y="871"/>
                    </a:lnTo>
                    <a:lnTo>
                      <a:pt x="522" y="909"/>
                    </a:lnTo>
                    <a:lnTo>
                      <a:pt x="509" y="948"/>
                    </a:lnTo>
                    <a:lnTo>
                      <a:pt x="498" y="988"/>
                    </a:lnTo>
                    <a:lnTo>
                      <a:pt x="489" y="1028"/>
                    </a:lnTo>
                    <a:lnTo>
                      <a:pt x="482" y="1069"/>
                    </a:lnTo>
                    <a:lnTo>
                      <a:pt x="476" y="1111"/>
                    </a:lnTo>
                    <a:lnTo>
                      <a:pt x="473" y="1154"/>
                    </a:lnTo>
                    <a:lnTo>
                      <a:pt x="472" y="1197"/>
                    </a:lnTo>
                    <a:lnTo>
                      <a:pt x="472" y="1225"/>
                    </a:lnTo>
                    <a:lnTo>
                      <a:pt x="473" y="1253"/>
                    </a:lnTo>
                    <a:lnTo>
                      <a:pt x="476" y="1281"/>
                    </a:lnTo>
                    <a:lnTo>
                      <a:pt x="479" y="1309"/>
                    </a:lnTo>
                    <a:lnTo>
                      <a:pt x="481" y="1308"/>
                    </a:lnTo>
                    <a:close/>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8" name="Freeform 5"/>
              <p:cNvSpPr>
                <a:spLocks/>
              </p:cNvSpPr>
              <p:nvPr/>
            </p:nvSpPr>
            <p:spPr bwMode="auto">
              <a:xfrm>
                <a:off x="1303" y="2524"/>
                <a:ext cx="158" cy="38"/>
              </a:xfrm>
              <a:custGeom>
                <a:avLst/>
                <a:gdLst>
                  <a:gd name="T0" fmla="*/ 0 w 312"/>
                  <a:gd name="T1" fmla="*/ 0 h 74"/>
                  <a:gd name="T2" fmla="*/ 31 w 312"/>
                  <a:gd name="T3" fmla="*/ 17 h 74"/>
                  <a:gd name="T4" fmla="*/ 64 w 312"/>
                  <a:gd name="T5" fmla="*/ 32 h 74"/>
                  <a:gd name="T6" fmla="*/ 97 w 312"/>
                  <a:gd name="T7" fmla="*/ 45 h 74"/>
                  <a:gd name="T8" fmla="*/ 131 w 312"/>
                  <a:gd name="T9" fmla="*/ 55 h 74"/>
                  <a:gd name="T10" fmla="*/ 165 w 312"/>
                  <a:gd name="T11" fmla="*/ 63 h 74"/>
                  <a:gd name="T12" fmla="*/ 200 w 312"/>
                  <a:gd name="T13" fmla="*/ 69 h 74"/>
                  <a:gd name="T14" fmla="*/ 235 w 312"/>
                  <a:gd name="T15" fmla="*/ 73 h 74"/>
                  <a:gd name="T16" fmla="*/ 271 w 312"/>
                  <a:gd name="T17" fmla="*/ 74 h 74"/>
                  <a:gd name="T18" fmla="*/ 292 w 312"/>
                  <a:gd name="T19" fmla="*/ 73 h 74"/>
                  <a:gd name="T20" fmla="*/ 312 w 312"/>
                  <a:gd name="T21" fmla="*/ 72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2" h="74">
                    <a:moveTo>
                      <a:pt x="0" y="0"/>
                    </a:moveTo>
                    <a:lnTo>
                      <a:pt x="31" y="17"/>
                    </a:lnTo>
                    <a:lnTo>
                      <a:pt x="64" y="32"/>
                    </a:lnTo>
                    <a:lnTo>
                      <a:pt x="97" y="45"/>
                    </a:lnTo>
                    <a:lnTo>
                      <a:pt x="131" y="55"/>
                    </a:lnTo>
                    <a:lnTo>
                      <a:pt x="165" y="63"/>
                    </a:lnTo>
                    <a:lnTo>
                      <a:pt x="200" y="69"/>
                    </a:lnTo>
                    <a:lnTo>
                      <a:pt x="235" y="73"/>
                    </a:lnTo>
                    <a:lnTo>
                      <a:pt x="271" y="74"/>
                    </a:lnTo>
                    <a:lnTo>
                      <a:pt x="292" y="73"/>
                    </a:lnTo>
                    <a:lnTo>
                      <a:pt x="312" y="72"/>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9" name="Freeform 6"/>
              <p:cNvSpPr>
                <a:spLocks/>
              </p:cNvSpPr>
              <p:nvPr/>
            </p:nvSpPr>
            <p:spPr bwMode="auto">
              <a:xfrm>
                <a:off x="1533" y="2969"/>
                <a:ext cx="69" cy="18"/>
              </a:xfrm>
              <a:custGeom>
                <a:avLst/>
                <a:gdLst>
                  <a:gd name="T0" fmla="*/ 0 w 136"/>
                  <a:gd name="T1" fmla="*/ 34 h 34"/>
                  <a:gd name="T2" fmla="*/ 35 w 136"/>
                  <a:gd name="T3" fmla="*/ 29 h 34"/>
                  <a:gd name="T4" fmla="*/ 69 w 136"/>
                  <a:gd name="T5" fmla="*/ 22 h 34"/>
                  <a:gd name="T6" fmla="*/ 103 w 136"/>
                  <a:gd name="T7" fmla="*/ 12 h 34"/>
                  <a:gd name="T8" fmla="*/ 136 w 136"/>
                  <a:gd name="T9" fmla="*/ 0 h 34"/>
                </a:gdLst>
                <a:ahLst/>
                <a:cxnLst>
                  <a:cxn ang="0">
                    <a:pos x="T0" y="T1"/>
                  </a:cxn>
                  <a:cxn ang="0">
                    <a:pos x="T2" y="T3"/>
                  </a:cxn>
                  <a:cxn ang="0">
                    <a:pos x="T4" y="T5"/>
                  </a:cxn>
                  <a:cxn ang="0">
                    <a:pos x="T6" y="T7"/>
                  </a:cxn>
                  <a:cxn ang="0">
                    <a:pos x="T8" y="T9"/>
                  </a:cxn>
                </a:cxnLst>
                <a:rect l="0" t="0" r="r" b="b"/>
                <a:pathLst>
                  <a:path w="136" h="34">
                    <a:moveTo>
                      <a:pt x="0" y="34"/>
                    </a:moveTo>
                    <a:lnTo>
                      <a:pt x="35" y="29"/>
                    </a:lnTo>
                    <a:lnTo>
                      <a:pt x="69" y="22"/>
                    </a:lnTo>
                    <a:lnTo>
                      <a:pt x="103" y="12"/>
                    </a:lnTo>
                    <a:lnTo>
                      <a:pt x="136" y="0"/>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10" name="Freeform 7"/>
              <p:cNvSpPr>
                <a:spLocks/>
              </p:cNvSpPr>
              <p:nvPr/>
            </p:nvSpPr>
            <p:spPr bwMode="auto">
              <a:xfrm>
                <a:off x="2156" y="3086"/>
                <a:ext cx="42" cy="81"/>
              </a:xfrm>
              <a:custGeom>
                <a:avLst/>
                <a:gdLst>
                  <a:gd name="T0" fmla="*/ 0 w 83"/>
                  <a:gd name="T1" fmla="*/ 0 h 158"/>
                  <a:gd name="T2" fmla="*/ 18 w 83"/>
                  <a:gd name="T3" fmla="*/ 41 h 158"/>
                  <a:gd name="T4" fmla="*/ 37 w 83"/>
                  <a:gd name="T5" fmla="*/ 81 h 158"/>
                  <a:gd name="T6" fmla="*/ 59 w 83"/>
                  <a:gd name="T7" fmla="*/ 120 h 158"/>
                  <a:gd name="T8" fmla="*/ 83 w 83"/>
                  <a:gd name="T9" fmla="*/ 158 h 158"/>
                </a:gdLst>
                <a:ahLst/>
                <a:cxnLst>
                  <a:cxn ang="0">
                    <a:pos x="T0" y="T1"/>
                  </a:cxn>
                  <a:cxn ang="0">
                    <a:pos x="T2" y="T3"/>
                  </a:cxn>
                  <a:cxn ang="0">
                    <a:pos x="T4" y="T5"/>
                  </a:cxn>
                  <a:cxn ang="0">
                    <a:pos x="T6" y="T7"/>
                  </a:cxn>
                  <a:cxn ang="0">
                    <a:pos x="T8" y="T9"/>
                  </a:cxn>
                </a:cxnLst>
                <a:rect l="0" t="0" r="r" b="b"/>
                <a:pathLst>
                  <a:path w="83" h="158">
                    <a:moveTo>
                      <a:pt x="0" y="0"/>
                    </a:moveTo>
                    <a:lnTo>
                      <a:pt x="18" y="41"/>
                    </a:lnTo>
                    <a:lnTo>
                      <a:pt x="37" y="81"/>
                    </a:lnTo>
                    <a:lnTo>
                      <a:pt x="59" y="120"/>
                    </a:lnTo>
                    <a:lnTo>
                      <a:pt x="83" y="158"/>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11" name="Freeform 8"/>
              <p:cNvSpPr>
                <a:spLocks/>
              </p:cNvSpPr>
              <p:nvPr/>
            </p:nvSpPr>
            <p:spPr bwMode="auto">
              <a:xfrm>
                <a:off x="2955" y="2962"/>
                <a:ext cx="16" cy="90"/>
              </a:xfrm>
              <a:custGeom>
                <a:avLst/>
                <a:gdLst>
                  <a:gd name="T0" fmla="*/ 0 w 33"/>
                  <a:gd name="T1" fmla="*/ 174 h 174"/>
                  <a:gd name="T2" fmla="*/ 12 w 33"/>
                  <a:gd name="T3" fmla="*/ 131 h 174"/>
                  <a:gd name="T4" fmla="*/ 21 w 33"/>
                  <a:gd name="T5" fmla="*/ 88 h 174"/>
                  <a:gd name="T6" fmla="*/ 28 w 33"/>
                  <a:gd name="T7" fmla="*/ 44 h 174"/>
                  <a:gd name="T8" fmla="*/ 33 w 33"/>
                  <a:gd name="T9" fmla="*/ 0 h 174"/>
                </a:gdLst>
                <a:ahLst/>
                <a:cxnLst>
                  <a:cxn ang="0">
                    <a:pos x="T0" y="T1"/>
                  </a:cxn>
                  <a:cxn ang="0">
                    <a:pos x="T2" y="T3"/>
                  </a:cxn>
                  <a:cxn ang="0">
                    <a:pos x="T4" y="T5"/>
                  </a:cxn>
                  <a:cxn ang="0">
                    <a:pos x="T6" y="T7"/>
                  </a:cxn>
                  <a:cxn ang="0">
                    <a:pos x="T8" y="T9"/>
                  </a:cxn>
                </a:cxnLst>
                <a:rect l="0" t="0" r="r" b="b"/>
                <a:pathLst>
                  <a:path w="33" h="174">
                    <a:moveTo>
                      <a:pt x="0" y="174"/>
                    </a:moveTo>
                    <a:lnTo>
                      <a:pt x="12" y="131"/>
                    </a:lnTo>
                    <a:lnTo>
                      <a:pt x="21" y="88"/>
                    </a:lnTo>
                    <a:lnTo>
                      <a:pt x="28" y="44"/>
                    </a:lnTo>
                    <a:lnTo>
                      <a:pt x="33" y="0"/>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12" name="Freeform 9"/>
              <p:cNvSpPr>
                <a:spLocks/>
              </p:cNvSpPr>
              <p:nvPr/>
            </p:nvSpPr>
            <p:spPr bwMode="auto">
              <a:xfrm>
                <a:off x="3305" y="2408"/>
                <a:ext cx="204" cy="336"/>
              </a:xfrm>
              <a:custGeom>
                <a:avLst/>
                <a:gdLst>
                  <a:gd name="T0" fmla="*/ 401 w 401"/>
                  <a:gd name="T1" fmla="*/ 651 h 651"/>
                  <a:gd name="T2" fmla="*/ 401 w 401"/>
                  <a:gd name="T3" fmla="*/ 645 h 651"/>
                  <a:gd name="T4" fmla="*/ 399 w 401"/>
                  <a:gd name="T5" fmla="*/ 594 h 651"/>
                  <a:gd name="T6" fmla="*/ 394 w 401"/>
                  <a:gd name="T7" fmla="*/ 543 h 651"/>
                  <a:gd name="T8" fmla="*/ 385 w 401"/>
                  <a:gd name="T9" fmla="*/ 494 h 651"/>
                  <a:gd name="T10" fmla="*/ 373 w 401"/>
                  <a:gd name="T11" fmla="*/ 445 h 651"/>
                  <a:gd name="T12" fmla="*/ 358 w 401"/>
                  <a:gd name="T13" fmla="*/ 398 h 651"/>
                  <a:gd name="T14" fmla="*/ 339 w 401"/>
                  <a:gd name="T15" fmla="*/ 352 h 651"/>
                  <a:gd name="T16" fmla="*/ 317 w 401"/>
                  <a:gd name="T17" fmla="*/ 307 h 651"/>
                  <a:gd name="T18" fmla="*/ 293 w 401"/>
                  <a:gd name="T19" fmla="*/ 264 h 651"/>
                  <a:gd name="T20" fmla="*/ 265 w 401"/>
                  <a:gd name="T21" fmla="*/ 223 h 651"/>
                  <a:gd name="T22" fmla="*/ 235 w 401"/>
                  <a:gd name="T23" fmla="*/ 184 h 651"/>
                  <a:gd name="T24" fmla="*/ 202 w 401"/>
                  <a:gd name="T25" fmla="*/ 147 h 651"/>
                  <a:gd name="T26" fmla="*/ 166 w 401"/>
                  <a:gd name="T27" fmla="*/ 113 h 651"/>
                  <a:gd name="T28" fmla="*/ 128 w 401"/>
                  <a:gd name="T29" fmla="*/ 81 h 651"/>
                  <a:gd name="T30" fmla="*/ 88 w 401"/>
                  <a:gd name="T31" fmla="*/ 51 h 651"/>
                  <a:gd name="T32" fmla="*/ 45 w 401"/>
                  <a:gd name="T33" fmla="*/ 24 h 651"/>
                  <a:gd name="T34" fmla="*/ 0 w 401"/>
                  <a:gd name="T35" fmla="*/ 0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1" h="651">
                    <a:moveTo>
                      <a:pt x="401" y="651"/>
                    </a:moveTo>
                    <a:lnTo>
                      <a:pt x="401" y="645"/>
                    </a:lnTo>
                    <a:lnTo>
                      <a:pt x="399" y="594"/>
                    </a:lnTo>
                    <a:lnTo>
                      <a:pt x="394" y="543"/>
                    </a:lnTo>
                    <a:lnTo>
                      <a:pt x="385" y="494"/>
                    </a:lnTo>
                    <a:lnTo>
                      <a:pt x="373" y="445"/>
                    </a:lnTo>
                    <a:lnTo>
                      <a:pt x="358" y="398"/>
                    </a:lnTo>
                    <a:lnTo>
                      <a:pt x="339" y="352"/>
                    </a:lnTo>
                    <a:lnTo>
                      <a:pt x="317" y="307"/>
                    </a:lnTo>
                    <a:lnTo>
                      <a:pt x="293" y="264"/>
                    </a:lnTo>
                    <a:lnTo>
                      <a:pt x="265" y="223"/>
                    </a:lnTo>
                    <a:lnTo>
                      <a:pt x="235" y="184"/>
                    </a:lnTo>
                    <a:lnTo>
                      <a:pt x="202" y="147"/>
                    </a:lnTo>
                    <a:lnTo>
                      <a:pt x="166" y="113"/>
                    </a:lnTo>
                    <a:lnTo>
                      <a:pt x="128" y="81"/>
                    </a:lnTo>
                    <a:lnTo>
                      <a:pt x="88" y="51"/>
                    </a:lnTo>
                    <a:lnTo>
                      <a:pt x="45" y="24"/>
                    </a:lnTo>
                    <a:lnTo>
                      <a:pt x="0" y="0"/>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13" name="Freeform 10"/>
              <p:cNvSpPr>
                <a:spLocks/>
              </p:cNvSpPr>
              <p:nvPr/>
            </p:nvSpPr>
            <p:spPr bwMode="auto">
              <a:xfrm>
                <a:off x="3693" y="2049"/>
                <a:ext cx="91" cy="126"/>
              </a:xfrm>
              <a:custGeom>
                <a:avLst/>
                <a:gdLst>
                  <a:gd name="T0" fmla="*/ 0 w 179"/>
                  <a:gd name="T1" fmla="*/ 244 h 244"/>
                  <a:gd name="T2" fmla="*/ 28 w 179"/>
                  <a:gd name="T3" fmla="*/ 218 h 244"/>
                  <a:gd name="T4" fmla="*/ 55 w 179"/>
                  <a:gd name="T5" fmla="*/ 191 h 244"/>
                  <a:gd name="T6" fmla="*/ 80 w 179"/>
                  <a:gd name="T7" fmla="*/ 162 h 244"/>
                  <a:gd name="T8" fmla="*/ 103 w 179"/>
                  <a:gd name="T9" fmla="*/ 132 h 244"/>
                  <a:gd name="T10" fmla="*/ 125 w 179"/>
                  <a:gd name="T11" fmla="*/ 101 h 244"/>
                  <a:gd name="T12" fmla="*/ 145 w 179"/>
                  <a:gd name="T13" fmla="*/ 68 h 244"/>
                  <a:gd name="T14" fmla="*/ 163 w 179"/>
                  <a:gd name="T15" fmla="*/ 35 h 244"/>
                  <a:gd name="T16" fmla="*/ 179 w 179"/>
                  <a:gd name="T17"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9" h="244">
                    <a:moveTo>
                      <a:pt x="0" y="244"/>
                    </a:moveTo>
                    <a:lnTo>
                      <a:pt x="28" y="218"/>
                    </a:lnTo>
                    <a:lnTo>
                      <a:pt x="55" y="191"/>
                    </a:lnTo>
                    <a:lnTo>
                      <a:pt x="80" y="162"/>
                    </a:lnTo>
                    <a:lnTo>
                      <a:pt x="103" y="132"/>
                    </a:lnTo>
                    <a:lnTo>
                      <a:pt x="125" y="101"/>
                    </a:lnTo>
                    <a:lnTo>
                      <a:pt x="145" y="68"/>
                    </a:lnTo>
                    <a:lnTo>
                      <a:pt x="163" y="35"/>
                    </a:lnTo>
                    <a:lnTo>
                      <a:pt x="179" y="0"/>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14" name="Freeform 11"/>
              <p:cNvSpPr>
                <a:spLocks/>
              </p:cNvSpPr>
              <p:nvPr/>
            </p:nvSpPr>
            <p:spPr bwMode="auto">
              <a:xfrm>
                <a:off x="3566" y="1583"/>
                <a:ext cx="5" cy="59"/>
              </a:xfrm>
              <a:custGeom>
                <a:avLst/>
                <a:gdLst>
                  <a:gd name="T0" fmla="*/ 10 w 10"/>
                  <a:gd name="T1" fmla="*/ 115 h 115"/>
                  <a:gd name="T2" fmla="*/ 10 w 10"/>
                  <a:gd name="T3" fmla="*/ 111 h 115"/>
                  <a:gd name="T4" fmla="*/ 10 w 10"/>
                  <a:gd name="T5" fmla="*/ 107 h 115"/>
                  <a:gd name="T6" fmla="*/ 9 w 10"/>
                  <a:gd name="T7" fmla="*/ 80 h 115"/>
                  <a:gd name="T8" fmla="*/ 8 w 10"/>
                  <a:gd name="T9" fmla="*/ 53 h 115"/>
                  <a:gd name="T10" fmla="*/ 5 w 10"/>
                  <a:gd name="T11" fmla="*/ 26 h 115"/>
                  <a:gd name="T12" fmla="*/ 0 w 10"/>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10" h="115">
                    <a:moveTo>
                      <a:pt x="10" y="115"/>
                    </a:moveTo>
                    <a:lnTo>
                      <a:pt x="10" y="111"/>
                    </a:lnTo>
                    <a:lnTo>
                      <a:pt x="10" y="107"/>
                    </a:lnTo>
                    <a:lnTo>
                      <a:pt x="9" y="80"/>
                    </a:lnTo>
                    <a:lnTo>
                      <a:pt x="8" y="53"/>
                    </a:lnTo>
                    <a:lnTo>
                      <a:pt x="5" y="26"/>
                    </a:lnTo>
                    <a:lnTo>
                      <a:pt x="0" y="0"/>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15" name="Freeform 12"/>
              <p:cNvSpPr>
                <a:spLocks/>
              </p:cNvSpPr>
              <p:nvPr/>
            </p:nvSpPr>
            <p:spPr bwMode="auto">
              <a:xfrm>
                <a:off x="2988" y="1437"/>
                <a:ext cx="47" cy="76"/>
              </a:xfrm>
              <a:custGeom>
                <a:avLst/>
                <a:gdLst>
                  <a:gd name="T0" fmla="*/ 92 w 92"/>
                  <a:gd name="T1" fmla="*/ 0 h 147"/>
                  <a:gd name="T2" fmla="*/ 65 w 92"/>
                  <a:gd name="T3" fmla="*/ 35 h 147"/>
                  <a:gd name="T4" fmla="*/ 40 w 92"/>
                  <a:gd name="T5" fmla="*/ 71 h 147"/>
                  <a:gd name="T6" fmla="*/ 19 w 92"/>
                  <a:gd name="T7" fmla="*/ 108 h 147"/>
                  <a:gd name="T8" fmla="*/ 0 w 92"/>
                  <a:gd name="T9" fmla="*/ 147 h 147"/>
                </a:gdLst>
                <a:ahLst/>
                <a:cxnLst>
                  <a:cxn ang="0">
                    <a:pos x="T0" y="T1"/>
                  </a:cxn>
                  <a:cxn ang="0">
                    <a:pos x="T2" y="T3"/>
                  </a:cxn>
                  <a:cxn ang="0">
                    <a:pos x="T4" y="T5"/>
                  </a:cxn>
                  <a:cxn ang="0">
                    <a:pos x="T6" y="T7"/>
                  </a:cxn>
                  <a:cxn ang="0">
                    <a:pos x="T8" y="T9"/>
                  </a:cxn>
                </a:cxnLst>
                <a:rect l="0" t="0" r="r" b="b"/>
                <a:pathLst>
                  <a:path w="92" h="147">
                    <a:moveTo>
                      <a:pt x="92" y="0"/>
                    </a:moveTo>
                    <a:lnTo>
                      <a:pt x="65" y="35"/>
                    </a:lnTo>
                    <a:lnTo>
                      <a:pt x="40" y="71"/>
                    </a:lnTo>
                    <a:lnTo>
                      <a:pt x="19" y="108"/>
                    </a:lnTo>
                    <a:lnTo>
                      <a:pt x="0" y="147"/>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16" name="Freeform 13"/>
              <p:cNvSpPr>
                <a:spLocks/>
              </p:cNvSpPr>
              <p:nvPr/>
            </p:nvSpPr>
            <p:spPr bwMode="auto">
              <a:xfrm>
                <a:off x="2551" y="1483"/>
                <a:ext cx="22" cy="65"/>
              </a:xfrm>
              <a:custGeom>
                <a:avLst/>
                <a:gdLst>
                  <a:gd name="T0" fmla="*/ 45 w 45"/>
                  <a:gd name="T1" fmla="*/ 0 h 126"/>
                  <a:gd name="T2" fmla="*/ 31 w 45"/>
                  <a:gd name="T3" fmla="*/ 30 h 126"/>
                  <a:gd name="T4" fmla="*/ 19 w 45"/>
                  <a:gd name="T5" fmla="*/ 62 h 126"/>
                  <a:gd name="T6" fmla="*/ 8 w 45"/>
                  <a:gd name="T7" fmla="*/ 93 h 126"/>
                  <a:gd name="T8" fmla="*/ 0 w 45"/>
                  <a:gd name="T9" fmla="*/ 126 h 126"/>
                </a:gdLst>
                <a:ahLst/>
                <a:cxnLst>
                  <a:cxn ang="0">
                    <a:pos x="T0" y="T1"/>
                  </a:cxn>
                  <a:cxn ang="0">
                    <a:pos x="T2" y="T3"/>
                  </a:cxn>
                  <a:cxn ang="0">
                    <a:pos x="T4" y="T5"/>
                  </a:cxn>
                  <a:cxn ang="0">
                    <a:pos x="T6" y="T7"/>
                  </a:cxn>
                  <a:cxn ang="0">
                    <a:pos x="T8" y="T9"/>
                  </a:cxn>
                </a:cxnLst>
                <a:rect l="0" t="0" r="r" b="b"/>
                <a:pathLst>
                  <a:path w="45" h="126">
                    <a:moveTo>
                      <a:pt x="45" y="0"/>
                    </a:moveTo>
                    <a:lnTo>
                      <a:pt x="31" y="30"/>
                    </a:lnTo>
                    <a:lnTo>
                      <a:pt x="19" y="62"/>
                    </a:lnTo>
                    <a:lnTo>
                      <a:pt x="8" y="93"/>
                    </a:lnTo>
                    <a:lnTo>
                      <a:pt x="0" y="126"/>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17" name="Freeform 14"/>
              <p:cNvSpPr>
                <a:spLocks/>
              </p:cNvSpPr>
              <p:nvPr/>
            </p:nvSpPr>
            <p:spPr bwMode="auto">
              <a:xfrm>
                <a:off x="2044" y="1573"/>
                <a:ext cx="81" cy="63"/>
              </a:xfrm>
              <a:custGeom>
                <a:avLst/>
                <a:gdLst>
                  <a:gd name="T0" fmla="*/ 161 w 161"/>
                  <a:gd name="T1" fmla="*/ 123 h 123"/>
                  <a:gd name="T2" fmla="*/ 124 w 161"/>
                  <a:gd name="T3" fmla="*/ 89 h 123"/>
                  <a:gd name="T4" fmla="*/ 84 w 161"/>
                  <a:gd name="T5" fmla="*/ 57 h 123"/>
                  <a:gd name="T6" fmla="*/ 43 w 161"/>
                  <a:gd name="T7" fmla="*/ 27 h 123"/>
                  <a:gd name="T8" fmla="*/ 0 w 161"/>
                  <a:gd name="T9" fmla="*/ 0 h 123"/>
                </a:gdLst>
                <a:ahLst/>
                <a:cxnLst>
                  <a:cxn ang="0">
                    <a:pos x="T0" y="T1"/>
                  </a:cxn>
                  <a:cxn ang="0">
                    <a:pos x="T2" y="T3"/>
                  </a:cxn>
                  <a:cxn ang="0">
                    <a:pos x="T4" y="T5"/>
                  </a:cxn>
                  <a:cxn ang="0">
                    <a:pos x="T6" y="T7"/>
                  </a:cxn>
                  <a:cxn ang="0">
                    <a:pos x="T8" y="T9"/>
                  </a:cxn>
                </a:cxnLst>
                <a:rect l="0" t="0" r="r" b="b"/>
                <a:pathLst>
                  <a:path w="161" h="123">
                    <a:moveTo>
                      <a:pt x="161" y="123"/>
                    </a:moveTo>
                    <a:lnTo>
                      <a:pt x="124" y="89"/>
                    </a:lnTo>
                    <a:lnTo>
                      <a:pt x="84" y="57"/>
                    </a:lnTo>
                    <a:lnTo>
                      <a:pt x="43" y="27"/>
                    </a:lnTo>
                    <a:lnTo>
                      <a:pt x="0" y="0"/>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18" name="Freeform 15"/>
              <p:cNvSpPr>
                <a:spLocks/>
              </p:cNvSpPr>
              <p:nvPr/>
            </p:nvSpPr>
            <p:spPr bwMode="auto">
              <a:xfrm>
                <a:off x="1411" y="2004"/>
                <a:ext cx="15" cy="67"/>
              </a:xfrm>
              <a:custGeom>
                <a:avLst/>
                <a:gdLst>
                  <a:gd name="T0" fmla="*/ 0 w 28"/>
                  <a:gd name="T1" fmla="*/ 0 h 130"/>
                  <a:gd name="T2" fmla="*/ 5 w 28"/>
                  <a:gd name="T3" fmla="*/ 33 h 130"/>
                  <a:gd name="T4" fmla="*/ 11 w 28"/>
                  <a:gd name="T5" fmla="*/ 65 h 130"/>
                  <a:gd name="T6" fmla="*/ 19 w 28"/>
                  <a:gd name="T7" fmla="*/ 98 h 130"/>
                  <a:gd name="T8" fmla="*/ 28 w 28"/>
                  <a:gd name="T9" fmla="*/ 130 h 130"/>
                </a:gdLst>
                <a:ahLst/>
                <a:cxnLst>
                  <a:cxn ang="0">
                    <a:pos x="T0" y="T1"/>
                  </a:cxn>
                  <a:cxn ang="0">
                    <a:pos x="T2" y="T3"/>
                  </a:cxn>
                  <a:cxn ang="0">
                    <a:pos x="T4" y="T5"/>
                  </a:cxn>
                  <a:cxn ang="0">
                    <a:pos x="T6" y="T7"/>
                  </a:cxn>
                  <a:cxn ang="0">
                    <a:pos x="T8" y="T9"/>
                  </a:cxn>
                </a:cxnLst>
                <a:rect l="0" t="0" r="r" b="b"/>
                <a:pathLst>
                  <a:path w="28" h="130">
                    <a:moveTo>
                      <a:pt x="0" y="0"/>
                    </a:moveTo>
                    <a:lnTo>
                      <a:pt x="5" y="33"/>
                    </a:lnTo>
                    <a:lnTo>
                      <a:pt x="11" y="65"/>
                    </a:lnTo>
                    <a:lnTo>
                      <a:pt x="19" y="98"/>
                    </a:lnTo>
                    <a:lnTo>
                      <a:pt x="28" y="130"/>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grpSp>
        <p:sp>
          <p:nvSpPr>
            <p:cNvPr id="19" name="Line 16"/>
            <p:cNvSpPr>
              <a:spLocks noChangeShapeType="1"/>
            </p:cNvSpPr>
            <p:nvPr/>
          </p:nvSpPr>
          <p:spPr bwMode="auto">
            <a:xfrm>
              <a:off x="2833688" y="5029200"/>
              <a:ext cx="434340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 name="Text Box 17"/>
            <p:cNvSpPr txBox="1">
              <a:spLocks noChangeArrowheads="1"/>
            </p:cNvSpPr>
            <p:nvPr/>
          </p:nvSpPr>
          <p:spPr bwMode="auto">
            <a:xfrm>
              <a:off x="4419600" y="4668838"/>
              <a:ext cx="12414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800">
                  <a:latin typeface="Comic Sans MS" pitchFamily="66" charset="0"/>
                  <a:cs typeface="Arial" pitchFamily="34" charset="0"/>
                </a:rPr>
                <a:t>Internet/</a:t>
              </a:r>
            </a:p>
            <a:p>
              <a:pPr eaLnBrk="1" hangingPunct="1"/>
              <a:r>
                <a:rPr lang="en-US" sz="1800">
                  <a:latin typeface="Comic Sans MS" pitchFamily="66" charset="0"/>
                  <a:cs typeface="Arial" pitchFamily="34" charset="0"/>
                </a:rPr>
                <a:t>Intranet</a:t>
              </a:r>
            </a:p>
          </p:txBody>
        </p:sp>
        <p:sp>
          <p:nvSpPr>
            <p:cNvPr id="21" name="Freeform 18"/>
            <p:cNvSpPr>
              <a:spLocks/>
            </p:cNvSpPr>
            <p:nvPr/>
          </p:nvSpPr>
          <p:spPr bwMode="auto">
            <a:xfrm>
              <a:off x="3810000" y="5181600"/>
              <a:ext cx="2514600" cy="533400"/>
            </a:xfrm>
            <a:custGeom>
              <a:avLst/>
              <a:gdLst>
                <a:gd name="T0" fmla="*/ 0 w 2976"/>
                <a:gd name="T1" fmla="*/ 48 h 336"/>
                <a:gd name="T2" fmla="*/ 0 w 2976"/>
                <a:gd name="T3" fmla="*/ 336 h 336"/>
                <a:gd name="T4" fmla="*/ 2976 w 2976"/>
                <a:gd name="T5" fmla="*/ 336 h 336"/>
                <a:gd name="T6" fmla="*/ 2976 w 2976"/>
                <a:gd name="T7" fmla="*/ 0 h 336"/>
              </a:gdLst>
              <a:ahLst/>
              <a:cxnLst>
                <a:cxn ang="0">
                  <a:pos x="T0" y="T1"/>
                </a:cxn>
                <a:cxn ang="0">
                  <a:pos x="T2" y="T3"/>
                </a:cxn>
                <a:cxn ang="0">
                  <a:pos x="T4" y="T5"/>
                </a:cxn>
                <a:cxn ang="0">
                  <a:pos x="T6" y="T7"/>
                </a:cxn>
              </a:cxnLst>
              <a:rect l="0" t="0" r="r" b="b"/>
              <a:pathLst>
                <a:path w="2976" h="336">
                  <a:moveTo>
                    <a:pt x="0" y="48"/>
                  </a:moveTo>
                  <a:lnTo>
                    <a:pt x="0" y="336"/>
                  </a:lnTo>
                  <a:lnTo>
                    <a:pt x="2976" y="336"/>
                  </a:lnTo>
                  <a:lnTo>
                    <a:pt x="2976" y="0"/>
                  </a:lnTo>
                </a:path>
              </a:pathLst>
            </a:custGeom>
            <a:noFill/>
            <a:ln w="22225" cap="flat" cmpd="sng">
              <a:solidFill>
                <a:schemeClr val="tx1"/>
              </a:solidFill>
              <a:prstDash val="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2" name="Group 19"/>
            <p:cNvGrpSpPr>
              <a:grpSpLocks/>
            </p:cNvGrpSpPr>
            <p:nvPr/>
          </p:nvGrpSpPr>
          <p:grpSpPr bwMode="auto">
            <a:xfrm>
              <a:off x="4343400" y="5562600"/>
              <a:ext cx="1524000" cy="304800"/>
              <a:chOff x="1248" y="2880"/>
              <a:chExt cx="1488" cy="192"/>
            </a:xfrm>
          </p:grpSpPr>
          <p:sp>
            <p:nvSpPr>
              <p:cNvPr id="23" name="Oval 20"/>
              <p:cNvSpPr>
                <a:spLocks noChangeArrowheads="1"/>
              </p:cNvSpPr>
              <p:nvPr/>
            </p:nvSpPr>
            <p:spPr bwMode="auto">
              <a:xfrm>
                <a:off x="1248" y="2880"/>
                <a:ext cx="96" cy="192"/>
              </a:xfrm>
              <a:prstGeom prst="ellipse">
                <a:avLst/>
              </a:prstGeom>
              <a:solidFill>
                <a:schemeClr val="hlink"/>
              </a:solidFill>
              <a:ln w="12700" cap="sq">
                <a:solidFill>
                  <a:schemeClr val="folHlink"/>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Rectangle 21"/>
              <p:cNvSpPr>
                <a:spLocks noChangeArrowheads="1"/>
              </p:cNvSpPr>
              <p:nvPr/>
            </p:nvSpPr>
            <p:spPr bwMode="auto">
              <a:xfrm>
                <a:off x="1296" y="2880"/>
                <a:ext cx="1392" cy="192"/>
              </a:xfrm>
              <a:prstGeom prst="rect">
                <a:avLst/>
              </a:prstGeom>
              <a:solidFill>
                <a:schemeClr val="hlink"/>
              </a:solidFill>
              <a:ln w="12700" cap="sq">
                <a:solidFill>
                  <a:schemeClr val="folHlink"/>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Oval 22"/>
              <p:cNvSpPr>
                <a:spLocks noChangeArrowheads="1"/>
              </p:cNvSpPr>
              <p:nvPr/>
            </p:nvSpPr>
            <p:spPr bwMode="auto">
              <a:xfrm>
                <a:off x="2640" y="2880"/>
                <a:ext cx="96" cy="192"/>
              </a:xfrm>
              <a:prstGeom prst="ellipse">
                <a:avLst/>
              </a:prstGeom>
              <a:solidFill>
                <a:schemeClr val="hlink"/>
              </a:solidFill>
              <a:ln w="12700" cap="sq">
                <a:solidFill>
                  <a:schemeClr val="folHlink"/>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6" name="Rectangle 23"/>
            <p:cNvSpPr>
              <a:spLocks noChangeArrowheads="1"/>
            </p:cNvSpPr>
            <p:nvPr/>
          </p:nvSpPr>
          <p:spPr bwMode="auto">
            <a:xfrm>
              <a:off x="3505200" y="4572000"/>
              <a:ext cx="533400" cy="838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1800">
                  <a:solidFill>
                    <a:schemeClr val="hlink"/>
                  </a:solidFill>
                  <a:latin typeface="Comic Sans MS" pitchFamily="66" charset="0"/>
                  <a:cs typeface="Arial" pitchFamily="34" charset="0"/>
                </a:rPr>
                <a:t>SG</a:t>
              </a:r>
            </a:p>
          </p:txBody>
        </p:sp>
        <p:sp>
          <p:nvSpPr>
            <p:cNvPr id="27" name="Rectangle 24"/>
            <p:cNvSpPr>
              <a:spLocks noChangeArrowheads="1"/>
            </p:cNvSpPr>
            <p:nvPr/>
          </p:nvSpPr>
          <p:spPr bwMode="auto">
            <a:xfrm>
              <a:off x="6019800" y="4572000"/>
              <a:ext cx="533400" cy="838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1800">
                  <a:solidFill>
                    <a:schemeClr val="hlink"/>
                  </a:solidFill>
                  <a:latin typeface="Comic Sans MS" pitchFamily="66" charset="0"/>
                  <a:cs typeface="Arial" pitchFamily="34" charset="0"/>
                </a:rPr>
                <a:t>SG</a:t>
              </a:r>
            </a:p>
          </p:txBody>
        </p:sp>
        <p:sp>
          <p:nvSpPr>
            <p:cNvPr id="29" name="Text Box 26"/>
            <p:cNvSpPr txBox="1">
              <a:spLocks noChangeArrowheads="1"/>
            </p:cNvSpPr>
            <p:nvPr/>
          </p:nvSpPr>
          <p:spPr bwMode="auto">
            <a:xfrm>
              <a:off x="2057400" y="5843588"/>
              <a:ext cx="572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800">
                  <a:latin typeface="Comic Sans MS" pitchFamily="66" charset="0"/>
                  <a:cs typeface="Arial" pitchFamily="34" charset="0"/>
                </a:rPr>
                <a:t>End-to-end security between two security gateways</a:t>
              </a:r>
            </a:p>
          </p:txBody>
        </p:sp>
        <p:pic>
          <p:nvPicPr>
            <p:cNvPr id="53" name="Picture 5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2600" y="4114800"/>
              <a:ext cx="1146175" cy="1354138"/>
            </a:xfrm>
            <a:prstGeom prst="rect">
              <a:avLst/>
            </a:prstGeom>
            <a:noFill/>
            <a:extLst>
              <a:ext uri="{909E8E84-426E-40DD-AFC4-6F175D3DCCD1}">
                <a14:hiddenFill xmlns:a14="http://schemas.microsoft.com/office/drawing/2010/main">
                  <a:solidFill>
                    <a:srgbClr val="FFFFFF"/>
                  </a:solidFill>
                </a14:hiddenFill>
              </a:ext>
            </a:extLst>
          </p:spPr>
        </p:pic>
        <p:pic>
          <p:nvPicPr>
            <p:cNvPr id="54" name="Picture 5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4267200"/>
              <a:ext cx="1146175" cy="135413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76965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Cases where </a:t>
            </a:r>
            <a:r>
              <a:rPr lang="en-US" dirty="0" smtClean="0"/>
              <a:t>IPsec </a:t>
            </a:r>
            <a:r>
              <a:rPr lang="en-US" dirty="0"/>
              <a:t>can be used </a:t>
            </a:r>
            <a:r>
              <a:rPr lang="en-US" dirty="0" smtClean="0"/>
              <a:t>(cont.)</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
        <p:nvSpPr>
          <p:cNvPr id="4" name="Content Placeholder 3"/>
          <p:cNvSpPr>
            <a:spLocks noGrp="1"/>
          </p:cNvSpPr>
          <p:nvPr>
            <p:ph sz="quarter" idx="1"/>
          </p:nvPr>
        </p:nvSpPr>
        <p:spPr/>
        <p:txBody>
          <a:bodyPr/>
          <a:lstStyle/>
          <a:p>
            <a:endParaRPr lang="en-US" dirty="0"/>
          </a:p>
        </p:txBody>
      </p:sp>
      <p:grpSp>
        <p:nvGrpSpPr>
          <p:cNvPr id="5" name="Group 2"/>
          <p:cNvGrpSpPr>
            <a:grpSpLocks/>
          </p:cNvGrpSpPr>
          <p:nvPr/>
        </p:nvGrpSpPr>
        <p:grpSpPr bwMode="auto">
          <a:xfrm>
            <a:off x="3429000" y="1352550"/>
            <a:ext cx="1752600" cy="1066800"/>
            <a:chOff x="1168" y="1328"/>
            <a:chExt cx="2704" cy="2032"/>
          </a:xfrm>
        </p:grpSpPr>
        <p:sp>
          <p:nvSpPr>
            <p:cNvPr id="6" name="Freeform 3"/>
            <p:cNvSpPr>
              <a:spLocks/>
            </p:cNvSpPr>
            <p:nvPr/>
          </p:nvSpPr>
          <p:spPr bwMode="auto">
            <a:xfrm>
              <a:off x="1168" y="1328"/>
              <a:ext cx="2704" cy="2032"/>
            </a:xfrm>
            <a:custGeom>
              <a:avLst/>
              <a:gdLst>
                <a:gd name="T0" fmla="*/ 312 w 5328"/>
                <a:gd name="T1" fmla="*/ 1355 h 3936"/>
                <a:gd name="T2" fmla="*/ 56 w 5328"/>
                <a:gd name="T3" fmla="*/ 1605 h 3936"/>
                <a:gd name="T4" fmla="*/ 2 w 5328"/>
                <a:gd name="T5" fmla="*/ 1795 h 3936"/>
                <a:gd name="T6" fmla="*/ 41 w 5328"/>
                <a:gd name="T7" fmla="*/ 2055 h 3936"/>
                <a:gd name="T8" fmla="*/ 207 w 5328"/>
                <a:gd name="T9" fmla="*/ 2276 h 3936"/>
                <a:gd name="T10" fmla="*/ 175 w 5328"/>
                <a:gd name="T11" fmla="*/ 2434 h 3936"/>
                <a:gd name="T12" fmla="*/ 119 w 5328"/>
                <a:gd name="T13" fmla="*/ 2627 h 3936"/>
                <a:gd name="T14" fmla="*/ 141 w 5328"/>
                <a:gd name="T15" fmla="*/ 2838 h 3936"/>
                <a:gd name="T16" fmla="*/ 240 w 5328"/>
                <a:gd name="T17" fmla="*/ 3021 h 3936"/>
                <a:gd name="T18" fmla="*/ 446 w 5328"/>
                <a:gd name="T19" fmla="*/ 3175 h 3936"/>
                <a:gd name="T20" fmla="*/ 655 w 5328"/>
                <a:gd name="T21" fmla="*/ 3217 h 3936"/>
                <a:gd name="T22" fmla="*/ 913 w 5328"/>
                <a:gd name="T23" fmla="*/ 3462 h 3936"/>
                <a:gd name="T24" fmla="*/ 1322 w 5328"/>
                <a:gd name="T25" fmla="*/ 3674 h 3936"/>
                <a:gd name="T26" fmla="*/ 1573 w 5328"/>
                <a:gd name="T27" fmla="*/ 3699 h 3936"/>
                <a:gd name="T28" fmla="*/ 1826 w 5328"/>
                <a:gd name="T29" fmla="*/ 3656 h 3936"/>
                <a:gd name="T30" fmla="*/ 2030 w 5328"/>
                <a:gd name="T31" fmla="*/ 3563 h 3936"/>
                <a:gd name="T32" fmla="*/ 2330 w 5328"/>
                <a:gd name="T33" fmla="*/ 3837 h 3936"/>
                <a:gd name="T34" fmla="*/ 2723 w 5328"/>
                <a:gd name="T35" fmla="*/ 3936 h 3936"/>
                <a:gd name="T36" fmla="*/ 2987 w 5328"/>
                <a:gd name="T37" fmla="*/ 3893 h 3936"/>
                <a:gd name="T38" fmla="*/ 3219 w 5328"/>
                <a:gd name="T39" fmla="*/ 3771 h 3936"/>
                <a:gd name="T40" fmla="*/ 3439 w 5328"/>
                <a:gd name="T41" fmla="*/ 3526 h 3936"/>
                <a:gd name="T42" fmla="*/ 3564 w 5328"/>
                <a:gd name="T43" fmla="*/ 3370 h 3936"/>
                <a:gd name="T44" fmla="*/ 3936 w 5328"/>
                <a:gd name="T45" fmla="*/ 3452 h 3936"/>
                <a:gd name="T46" fmla="*/ 4207 w 5328"/>
                <a:gd name="T47" fmla="*/ 3383 h 3936"/>
                <a:gd name="T48" fmla="*/ 4425 w 5328"/>
                <a:gd name="T49" fmla="*/ 3221 h 3936"/>
                <a:gd name="T50" fmla="*/ 4567 w 5328"/>
                <a:gd name="T51" fmla="*/ 2988 h 3936"/>
                <a:gd name="T52" fmla="*/ 4611 w 5328"/>
                <a:gd name="T53" fmla="*/ 2741 h 3936"/>
                <a:gd name="T54" fmla="*/ 4896 w 5328"/>
                <a:gd name="T55" fmla="*/ 2645 h 3936"/>
                <a:gd name="T56" fmla="*/ 5124 w 5328"/>
                <a:gd name="T57" fmla="*/ 2459 h 3936"/>
                <a:gd name="T58" fmla="*/ 5274 w 5328"/>
                <a:gd name="T59" fmla="*/ 2207 h 3936"/>
                <a:gd name="T60" fmla="*/ 5328 w 5328"/>
                <a:gd name="T61" fmla="*/ 1908 h 3936"/>
                <a:gd name="T62" fmla="*/ 5284 w 5328"/>
                <a:gd name="T63" fmla="*/ 1638 h 3936"/>
                <a:gd name="T64" fmla="*/ 5155 w 5328"/>
                <a:gd name="T65" fmla="*/ 1396 h 3936"/>
                <a:gd name="T66" fmla="*/ 5206 w 5328"/>
                <a:gd name="T67" fmla="*/ 1169 h 3936"/>
                <a:gd name="T68" fmla="*/ 5180 w 5328"/>
                <a:gd name="T69" fmla="*/ 946 h 3936"/>
                <a:gd name="T70" fmla="*/ 5001 w 5328"/>
                <a:gd name="T71" fmla="*/ 653 h 3936"/>
                <a:gd name="T72" fmla="*/ 4722 w 5328"/>
                <a:gd name="T73" fmla="*/ 495 h 3936"/>
                <a:gd name="T74" fmla="*/ 4651 w 5328"/>
                <a:gd name="T75" fmla="*/ 296 h 3936"/>
                <a:gd name="T76" fmla="*/ 4366 w 5328"/>
                <a:gd name="T77" fmla="*/ 46 h 3936"/>
                <a:gd name="T78" fmla="*/ 4162 w 5328"/>
                <a:gd name="T79" fmla="*/ 1 h 3936"/>
                <a:gd name="T80" fmla="*/ 3913 w 5328"/>
                <a:gd name="T81" fmla="*/ 43 h 3936"/>
                <a:gd name="T82" fmla="*/ 3700 w 5328"/>
                <a:gd name="T83" fmla="*/ 188 h 3936"/>
                <a:gd name="T84" fmla="*/ 3543 w 5328"/>
                <a:gd name="T85" fmla="*/ 87 h 3936"/>
                <a:gd name="T86" fmla="*/ 3313 w 5328"/>
                <a:gd name="T87" fmla="*/ 4 h 3936"/>
                <a:gd name="T88" fmla="*/ 3033 w 5328"/>
                <a:gd name="T89" fmla="*/ 46 h 3936"/>
                <a:gd name="T90" fmla="*/ 2808 w 5328"/>
                <a:gd name="T91" fmla="*/ 234 h 3936"/>
                <a:gd name="T92" fmla="*/ 2643 w 5328"/>
                <a:gd name="T93" fmla="*/ 211 h 3936"/>
                <a:gd name="T94" fmla="*/ 2404 w 5328"/>
                <a:gd name="T95" fmla="*/ 125 h 3936"/>
                <a:gd name="T96" fmla="*/ 2089 w 5328"/>
                <a:gd name="T97" fmla="*/ 156 h 3936"/>
                <a:gd name="T98" fmla="*/ 1803 w 5328"/>
                <a:gd name="T99" fmla="*/ 357 h 3936"/>
                <a:gd name="T100" fmla="*/ 1522 w 5328"/>
                <a:gd name="T101" fmla="*/ 388 h 3936"/>
                <a:gd name="T102" fmla="*/ 1136 w 5328"/>
                <a:gd name="T103" fmla="*/ 376 h 3936"/>
                <a:gd name="T104" fmla="*/ 839 w 5328"/>
                <a:gd name="T105" fmla="*/ 502 h 3936"/>
                <a:gd name="T106" fmla="*/ 614 w 5328"/>
                <a:gd name="T107" fmla="*/ 728 h 3936"/>
                <a:gd name="T108" fmla="*/ 489 w 5328"/>
                <a:gd name="T109" fmla="*/ 1028 h 3936"/>
                <a:gd name="T110" fmla="*/ 479 w 5328"/>
                <a:gd name="T111" fmla="*/ 1309 h 3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328" h="3936">
                  <a:moveTo>
                    <a:pt x="481" y="1308"/>
                  </a:moveTo>
                  <a:lnTo>
                    <a:pt x="456" y="1311"/>
                  </a:lnTo>
                  <a:lnTo>
                    <a:pt x="430" y="1316"/>
                  </a:lnTo>
                  <a:lnTo>
                    <a:pt x="406" y="1321"/>
                  </a:lnTo>
                  <a:lnTo>
                    <a:pt x="382" y="1328"/>
                  </a:lnTo>
                  <a:lnTo>
                    <a:pt x="358" y="1336"/>
                  </a:lnTo>
                  <a:lnTo>
                    <a:pt x="335" y="1345"/>
                  </a:lnTo>
                  <a:lnTo>
                    <a:pt x="312" y="1355"/>
                  </a:lnTo>
                  <a:lnTo>
                    <a:pt x="290" y="1365"/>
                  </a:lnTo>
                  <a:lnTo>
                    <a:pt x="248" y="1390"/>
                  </a:lnTo>
                  <a:lnTo>
                    <a:pt x="208" y="1418"/>
                  </a:lnTo>
                  <a:lnTo>
                    <a:pt x="172" y="1450"/>
                  </a:lnTo>
                  <a:lnTo>
                    <a:pt x="138" y="1484"/>
                  </a:lnTo>
                  <a:lnTo>
                    <a:pt x="107" y="1522"/>
                  </a:lnTo>
                  <a:lnTo>
                    <a:pt x="80" y="1562"/>
                  </a:lnTo>
                  <a:lnTo>
                    <a:pt x="56" y="1605"/>
                  </a:lnTo>
                  <a:lnTo>
                    <a:pt x="46" y="1627"/>
                  </a:lnTo>
                  <a:lnTo>
                    <a:pt x="37" y="1650"/>
                  </a:lnTo>
                  <a:lnTo>
                    <a:pt x="28" y="1673"/>
                  </a:lnTo>
                  <a:lnTo>
                    <a:pt x="21" y="1697"/>
                  </a:lnTo>
                  <a:lnTo>
                    <a:pt x="15" y="1721"/>
                  </a:lnTo>
                  <a:lnTo>
                    <a:pt x="9" y="1745"/>
                  </a:lnTo>
                  <a:lnTo>
                    <a:pt x="5" y="1770"/>
                  </a:lnTo>
                  <a:lnTo>
                    <a:pt x="2" y="1795"/>
                  </a:lnTo>
                  <a:lnTo>
                    <a:pt x="1" y="1821"/>
                  </a:lnTo>
                  <a:lnTo>
                    <a:pt x="0" y="1847"/>
                  </a:lnTo>
                  <a:lnTo>
                    <a:pt x="1" y="1883"/>
                  </a:lnTo>
                  <a:lnTo>
                    <a:pt x="5" y="1918"/>
                  </a:lnTo>
                  <a:lnTo>
                    <a:pt x="10" y="1953"/>
                  </a:lnTo>
                  <a:lnTo>
                    <a:pt x="18" y="1988"/>
                  </a:lnTo>
                  <a:lnTo>
                    <a:pt x="28" y="2022"/>
                  </a:lnTo>
                  <a:lnTo>
                    <a:pt x="41" y="2055"/>
                  </a:lnTo>
                  <a:lnTo>
                    <a:pt x="55" y="2086"/>
                  </a:lnTo>
                  <a:lnTo>
                    <a:pt x="71" y="2117"/>
                  </a:lnTo>
                  <a:lnTo>
                    <a:pt x="89" y="2147"/>
                  </a:lnTo>
                  <a:lnTo>
                    <a:pt x="109" y="2176"/>
                  </a:lnTo>
                  <a:lnTo>
                    <a:pt x="131" y="2203"/>
                  </a:lnTo>
                  <a:lnTo>
                    <a:pt x="154" y="2229"/>
                  </a:lnTo>
                  <a:lnTo>
                    <a:pt x="180" y="2253"/>
                  </a:lnTo>
                  <a:lnTo>
                    <a:pt x="207" y="2276"/>
                  </a:lnTo>
                  <a:lnTo>
                    <a:pt x="235" y="2297"/>
                  </a:lnTo>
                  <a:lnTo>
                    <a:pt x="265" y="2316"/>
                  </a:lnTo>
                  <a:lnTo>
                    <a:pt x="262" y="2309"/>
                  </a:lnTo>
                  <a:lnTo>
                    <a:pt x="229" y="2348"/>
                  </a:lnTo>
                  <a:lnTo>
                    <a:pt x="214" y="2368"/>
                  </a:lnTo>
                  <a:lnTo>
                    <a:pt x="200" y="2390"/>
                  </a:lnTo>
                  <a:lnTo>
                    <a:pt x="187" y="2411"/>
                  </a:lnTo>
                  <a:lnTo>
                    <a:pt x="175" y="2434"/>
                  </a:lnTo>
                  <a:lnTo>
                    <a:pt x="164" y="2456"/>
                  </a:lnTo>
                  <a:lnTo>
                    <a:pt x="155" y="2480"/>
                  </a:lnTo>
                  <a:lnTo>
                    <a:pt x="146" y="2503"/>
                  </a:lnTo>
                  <a:lnTo>
                    <a:pt x="138" y="2527"/>
                  </a:lnTo>
                  <a:lnTo>
                    <a:pt x="132" y="2552"/>
                  </a:lnTo>
                  <a:lnTo>
                    <a:pt x="127" y="2577"/>
                  </a:lnTo>
                  <a:lnTo>
                    <a:pt x="122" y="2602"/>
                  </a:lnTo>
                  <a:lnTo>
                    <a:pt x="119" y="2627"/>
                  </a:lnTo>
                  <a:lnTo>
                    <a:pt x="118" y="2652"/>
                  </a:lnTo>
                  <a:lnTo>
                    <a:pt x="117" y="2678"/>
                  </a:lnTo>
                  <a:lnTo>
                    <a:pt x="118" y="2706"/>
                  </a:lnTo>
                  <a:lnTo>
                    <a:pt x="120" y="2733"/>
                  </a:lnTo>
                  <a:lnTo>
                    <a:pt x="123" y="2760"/>
                  </a:lnTo>
                  <a:lnTo>
                    <a:pt x="128" y="2787"/>
                  </a:lnTo>
                  <a:lnTo>
                    <a:pt x="134" y="2813"/>
                  </a:lnTo>
                  <a:lnTo>
                    <a:pt x="141" y="2838"/>
                  </a:lnTo>
                  <a:lnTo>
                    <a:pt x="150" y="2863"/>
                  </a:lnTo>
                  <a:lnTo>
                    <a:pt x="159" y="2888"/>
                  </a:lnTo>
                  <a:lnTo>
                    <a:pt x="170" y="2912"/>
                  </a:lnTo>
                  <a:lnTo>
                    <a:pt x="182" y="2935"/>
                  </a:lnTo>
                  <a:lnTo>
                    <a:pt x="195" y="2958"/>
                  </a:lnTo>
                  <a:lnTo>
                    <a:pt x="209" y="2980"/>
                  </a:lnTo>
                  <a:lnTo>
                    <a:pt x="224" y="3001"/>
                  </a:lnTo>
                  <a:lnTo>
                    <a:pt x="240" y="3021"/>
                  </a:lnTo>
                  <a:lnTo>
                    <a:pt x="275" y="3059"/>
                  </a:lnTo>
                  <a:lnTo>
                    <a:pt x="313" y="3094"/>
                  </a:lnTo>
                  <a:lnTo>
                    <a:pt x="333" y="3110"/>
                  </a:lnTo>
                  <a:lnTo>
                    <a:pt x="354" y="3125"/>
                  </a:lnTo>
                  <a:lnTo>
                    <a:pt x="376" y="3139"/>
                  </a:lnTo>
                  <a:lnTo>
                    <a:pt x="399" y="3152"/>
                  </a:lnTo>
                  <a:lnTo>
                    <a:pt x="422" y="3164"/>
                  </a:lnTo>
                  <a:lnTo>
                    <a:pt x="446" y="3175"/>
                  </a:lnTo>
                  <a:lnTo>
                    <a:pt x="470" y="3184"/>
                  </a:lnTo>
                  <a:lnTo>
                    <a:pt x="495" y="3193"/>
                  </a:lnTo>
                  <a:lnTo>
                    <a:pt x="521" y="3200"/>
                  </a:lnTo>
                  <a:lnTo>
                    <a:pt x="547" y="3206"/>
                  </a:lnTo>
                  <a:lnTo>
                    <a:pt x="573" y="3211"/>
                  </a:lnTo>
                  <a:lnTo>
                    <a:pt x="600" y="3214"/>
                  </a:lnTo>
                  <a:lnTo>
                    <a:pt x="627" y="3216"/>
                  </a:lnTo>
                  <a:lnTo>
                    <a:pt x="655" y="3217"/>
                  </a:lnTo>
                  <a:lnTo>
                    <a:pt x="687" y="3216"/>
                  </a:lnTo>
                  <a:lnTo>
                    <a:pt x="718" y="3213"/>
                  </a:lnTo>
                  <a:lnTo>
                    <a:pt x="715" y="3217"/>
                  </a:lnTo>
                  <a:lnTo>
                    <a:pt x="748" y="3272"/>
                  </a:lnTo>
                  <a:lnTo>
                    <a:pt x="785" y="3324"/>
                  </a:lnTo>
                  <a:lnTo>
                    <a:pt x="825" y="3373"/>
                  </a:lnTo>
                  <a:lnTo>
                    <a:pt x="867" y="3419"/>
                  </a:lnTo>
                  <a:lnTo>
                    <a:pt x="913" y="3462"/>
                  </a:lnTo>
                  <a:lnTo>
                    <a:pt x="961" y="3501"/>
                  </a:lnTo>
                  <a:lnTo>
                    <a:pt x="1011" y="3538"/>
                  </a:lnTo>
                  <a:lnTo>
                    <a:pt x="1064" y="3571"/>
                  </a:lnTo>
                  <a:lnTo>
                    <a:pt x="1118" y="3600"/>
                  </a:lnTo>
                  <a:lnTo>
                    <a:pt x="1174" y="3626"/>
                  </a:lnTo>
                  <a:lnTo>
                    <a:pt x="1232" y="3648"/>
                  </a:lnTo>
                  <a:lnTo>
                    <a:pt x="1292" y="3667"/>
                  </a:lnTo>
                  <a:lnTo>
                    <a:pt x="1322" y="3674"/>
                  </a:lnTo>
                  <a:lnTo>
                    <a:pt x="1353" y="3681"/>
                  </a:lnTo>
                  <a:lnTo>
                    <a:pt x="1383" y="3687"/>
                  </a:lnTo>
                  <a:lnTo>
                    <a:pt x="1415" y="3692"/>
                  </a:lnTo>
                  <a:lnTo>
                    <a:pt x="1446" y="3695"/>
                  </a:lnTo>
                  <a:lnTo>
                    <a:pt x="1477" y="3698"/>
                  </a:lnTo>
                  <a:lnTo>
                    <a:pt x="1509" y="3699"/>
                  </a:lnTo>
                  <a:lnTo>
                    <a:pt x="1541" y="3700"/>
                  </a:lnTo>
                  <a:lnTo>
                    <a:pt x="1573" y="3699"/>
                  </a:lnTo>
                  <a:lnTo>
                    <a:pt x="1606" y="3698"/>
                  </a:lnTo>
                  <a:lnTo>
                    <a:pt x="1638" y="3695"/>
                  </a:lnTo>
                  <a:lnTo>
                    <a:pt x="1670" y="3691"/>
                  </a:lnTo>
                  <a:lnTo>
                    <a:pt x="1702" y="3686"/>
                  </a:lnTo>
                  <a:lnTo>
                    <a:pt x="1733" y="3680"/>
                  </a:lnTo>
                  <a:lnTo>
                    <a:pt x="1764" y="3673"/>
                  </a:lnTo>
                  <a:lnTo>
                    <a:pt x="1795" y="3665"/>
                  </a:lnTo>
                  <a:lnTo>
                    <a:pt x="1826" y="3656"/>
                  </a:lnTo>
                  <a:lnTo>
                    <a:pt x="1857" y="3646"/>
                  </a:lnTo>
                  <a:lnTo>
                    <a:pt x="1887" y="3635"/>
                  </a:lnTo>
                  <a:lnTo>
                    <a:pt x="1916" y="3622"/>
                  </a:lnTo>
                  <a:lnTo>
                    <a:pt x="1946" y="3609"/>
                  </a:lnTo>
                  <a:lnTo>
                    <a:pt x="1975" y="3595"/>
                  </a:lnTo>
                  <a:lnTo>
                    <a:pt x="2003" y="3579"/>
                  </a:lnTo>
                  <a:lnTo>
                    <a:pt x="2031" y="3563"/>
                  </a:lnTo>
                  <a:lnTo>
                    <a:pt x="2030" y="3563"/>
                  </a:lnTo>
                  <a:lnTo>
                    <a:pt x="2060" y="3606"/>
                  </a:lnTo>
                  <a:lnTo>
                    <a:pt x="2093" y="3646"/>
                  </a:lnTo>
                  <a:lnTo>
                    <a:pt x="2127" y="3684"/>
                  </a:lnTo>
                  <a:lnTo>
                    <a:pt x="2164" y="3720"/>
                  </a:lnTo>
                  <a:lnTo>
                    <a:pt x="2203" y="3753"/>
                  </a:lnTo>
                  <a:lnTo>
                    <a:pt x="2243" y="3784"/>
                  </a:lnTo>
                  <a:lnTo>
                    <a:pt x="2286" y="3812"/>
                  </a:lnTo>
                  <a:lnTo>
                    <a:pt x="2330" y="3837"/>
                  </a:lnTo>
                  <a:lnTo>
                    <a:pt x="2375" y="3860"/>
                  </a:lnTo>
                  <a:lnTo>
                    <a:pt x="2422" y="3880"/>
                  </a:lnTo>
                  <a:lnTo>
                    <a:pt x="2469" y="3897"/>
                  </a:lnTo>
                  <a:lnTo>
                    <a:pt x="2518" y="3911"/>
                  </a:lnTo>
                  <a:lnTo>
                    <a:pt x="2568" y="3922"/>
                  </a:lnTo>
                  <a:lnTo>
                    <a:pt x="2619" y="3930"/>
                  </a:lnTo>
                  <a:lnTo>
                    <a:pt x="2670" y="3934"/>
                  </a:lnTo>
                  <a:lnTo>
                    <a:pt x="2723" y="3936"/>
                  </a:lnTo>
                  <a:lnTo>
                    <a:pt x="2757" y="3935"/>
                  </a:lnTo>
                  <a:lnTo>
                    <a:pt x="2791" y="3933"/>
                  </a:lnTo>
                  <a:lnTo>
                    <a:pt x="2825" y="3930"/>
                  </a:lnTo>
                  <a:lnTo>
                    <a:pt x="2858" y="3925"/>
                  </a:lnTo>
                  <a:lnTo>
                    <a:pt x="2891" y="3919"/>
                  </a:lnTo>
                  <a:lnTo>
                    <a:pt x="2924" y="3911"/>
                  </a:lnTo>
                  <a:lnTo>
                    <a:pt x="2956" y="3903"/>
                  </a:lnTo>
                  <a:lnTo>
                    <a:pt x="2987" y="3893"/>
                  </a:lnTo>
                  <a:lnTo>
                    <a:pt x="3019" y="3881"/>
                  </a:lnTo>
                  <a:lnTo>
                    <a:pt x="3049" y="3869"/>
                  </a:lnTo>
                  <a:lnTo>
                    <a:pt x="3079" y="3856"/>
                  </a:lnTo>
                  <a:lnTo>
                    <a:pt x="3109" y="3841"/>
                  </a:lnTo>
                  <a:lnTo>
                    <a:pt x="3137" y="3825"/>
                  </a:lnTo>
                  <a:lnTo>
                    <a:pt x="3165" y="3808"/>
                  </a:lnTo>
                  <a:lnTo>
                    <a:pt x="3193" y="3790"/>
                  </a:lnTo>
                  <a:lnTo>
                    <a:pt x="3219" y="3771"/>
                  </a:lnTo>
                  <a:lnTo>
                    <a:pt x="3245" y="3751"/>
                  </a:lnTo>
                  <a:lnTo>
                    <a:pt x="3270" y="3729"/>
                  </a:lnTo>
                  <a:lnTo>
                    <a:pt x="3318" y="3684"/>
                  </a:lnTo>
                  <a:lnTo>
                    <a:pt x="3362" y="3635"/>
                  </a:lnTo>
                  <a:lnTo>
                    <a:pt x="3383" y="3609"/>
                  </a:lnTo>
                  <a:lnTo>
                    <a:pt x="3402" y="3583"/>
                  </a:lnTo>
                  <a:lnTo>
                    <a:pt x="3421" y="3555"/>
                  </a:lnTo>
                  <a:lnTo>
                    <a:pt x="3439" y="3526"/>
                  </a:lnTo>
                  <a:lnTo>
                    <a:pt x="3455" y="3497"/>
                  </a:lnTo>
                  <a:lnTo>
                    <a:pt x="3470" y="3467"/>
                  </a:lnTo>
                  <a:lnTo>
                    <a:pt x="3485" y="3437"/>
                  </a:lnTo>
                  <a:lnTo>
                    <a:pt x="3498" y="3405"/>
                  </a:lnTo>
                  <a:lnTo>
                    <a:pt x="3509" y="3373"/>
                  </a:lnTo>
                  <a:lnTo>
                    <a:pt x="3520" y="3340"/>
                  </a:lnTo>
                  <a:lnTo>
                    <a:pt x="3521" y="3345"/>
                  </a:lnTo>
                  <a:lnTo>
                    <a:pt x="3564" y="3370"/>
                  </a:lnTo>
                  <a:lnTo>
                    <a:pt x="3609" y="3392"/>
                  </a:lnTo>
                  <a:lnTo>
                    <a:pt x="3655" y="3410"/>
                  </a:lnTo>
                  <a:lnTo>
                    <a:pt x="3702" y="3426"/>
                  </a:lnTo>
                  <a:lnTo>
                    <a:pt x="3750" y="3438"/>
                  </a:lnTo>
                  <a:lnTo>
                    <a:pt x="3799" y="3446"/>
                  </a:lnTo>
                  <a:lnTo>
                    <a:pt x="3849" y="3451"/>
                  </a:lnTo>
                  <a:lnTo>
                    <a:pt x="3899" y="3453"/>
                  </a:lnTo>
                  <a:lnTo>
                    <a:pt x="3936" y="3452"/>
                  </a:lnTo>
                  <a:lnTo>
                    <a:pt x="3972" y="3449"/>
                  </a:lnTo>
                  <a:lnTo>
                    <a:pt x="4007" y="3445"/>
                  </a:lnTo>
                  <a:lnTo>
                    <a:pt x="4042" y="3439"/>
                  </a:lnTo>
                  <a:lnTo>
                    <a:pt x="4076" y="3431"/>
                  </a:lnTo>
                  <a:lnTo>
                    <a:pt x="4110" y="3421"/>
                  </a:lnTo>
                  <a:lnTo>
                    <a:pt x="4143" y="3410"/>
                  </a:lnTo>
                  <a:lnTo>
                    <a:pt x="4175" y="3397"/>
                  </a:lnTo>
                  <a:lnTo>
                    <a:pt x="4207" y="3383"/>
                  </a:lnTo>
                  <a:lnTo>
                    <a:pt x="4237" y="3368"/>
                  </a:lnTo>
                  <a:lnTo>
                    <a:pt x="4267" y="3350"/>
                  </a:lnTo>
                  <a:lnTo>
                    <a:pt x="4296" y="3332"/>
                  </a:lnTo>
                  <a:lnTo>
                    <a:pt x="4324" y="3312"/>
                  </a:lnTo>
                  <a:lnTo>
                    <a:pt x="4351" y="3291"/>
                  </a:lnTo>
                  <a:lnTo>
                    <a:pt x="4377" y="3269"/>
                  </a:lnTo>
                  <a:lnTo>
                    <a:pt x="4401" y="3245"/>
                  </a:lnTo>
                  <a:lnTo>
                    <a:pt x="4425" y="3221"/>
                  </a:lnTo>
                  <a:lnTo>
                    <a:pt x="4447" y="3195"/>
                  </a:lnTo>
                  <a:lnTo>
                    <a:pt x="4469" y="3168"/>
                  </a:lnTo>
                  <a:lnTo>
                    <a:pt x="4488" y="3140"/>
                  </a:lnTo>
                  <a:lnTo>
                    <a:pt x="4507" y="3112"/>
                  </a:lnTo>
                  <a:lnTo>
                    <a:pt x="4524" y="3082"/>
                  </a:lnTo>
                  <a:lnTo>
                    <a:pt x="4540" y="3051"/>
                  </a:lnTo>
                  <a:lnTo>
                    <a:pt x="4554" y="3020"/>
                  </a:lnTo>
                  <a:lnTo>
                    <a:pt x="4567" y="2988"/>
                  </a:lnTo>
                  <a:lnTo>
                    <a:pt x="4579" y="2954"/>
                  </a:lnTo>
                  <a:lnTo>
                    <a:pt x="4588" y="2921"/>
                  </a:lnTo>
                  <a:lnTo>
                    <a:pt x="4597" y="2886"/>
                  </a:lnTo>
                  <a:lnTo>
                    <a:pt x="4603" y="2851"/>
                  </a:lnTo>
                  <a:lnTo>
                    <a:pt x="4608" y="2816"/>
                  </a:lnTo>
                  <a:lnTo>
                    <a:pt x="4611" y="2780"/>
                  </a:lnTo>
                  <a:lnTo>
                    <a:pt x="4612" y="2743"/>
                  </a:lnTo>
                  <a:lnTo>
                    <a:pt x="4611" y="2741"/>
                  </a:lnTo>
                  <a:lnTo>
                    <a:pt x="4649" y="2735"/>
                  </a:lnTo>
                  <a:lnTo>
                    <a:pt x="4687" y="2726"/>
                  </a:lnTo>
                  <a:lnTo>
                    <a:pt x="4724" y="2717"/>
                  </a:lnTo>
                  <a:lnTo>
                    <a:pt x="4760" y="2705"/>
                  </a:lnTo>
                  <a:lnTo>
                    <a:pt x="4795" y="2692"/>
                  </a:lnTo>
                  <a:lnTo>
                    <a:pt x="4830" y="2678"/>
                  </a:lnTo>
                  <a:lnTo>
                    <a:pt x="4864" y="2662"/>
                  </a:lnTo>
                  <a:lnTo>
                    <a:pt x="4896" y="2645"/>
                  </a:lnTo>
                  <a:lnTo>
                    <a:pt x="4928" y="2626"/>
                  </a:lnTo>
                  <a:lnTo>
                    <a:pt x="4959" y="2606"/>
                  </a:lnTo>
                  <a:lnTo>
                    <a:pt x="4989" y="2584"/>
                  </a:lnTo>
                  <a:lnTo>
                    <a:pt x="5019" y="2562"/>
                  </a:lnTo>
                  <a:lnTo>
                    <a:pt x="5046" y="2538"/>
                  </a:lnTo>
                  <a:lnTo>
                    <a:pt x="5073" y="2513"/>
                  </a:lnTo>
                  <a:lnTo>
                    <a:pt x="5099" y="2487"/>
                  </a:lnTo>
                  <a:lnTo>
                    <a:pt x="5124" y="2459"/>
                  </a:lnTo>
                  <a:lnTo>
                    <a:pt x="5147" y="2431"/>
                  </a:lnTo>
                  <a:lnTo>
                    <a:pt x="5169" y="2402"/>
                  </a:lnTo>
                  <a:lnTo>
                    <a:pt x="5190" y="2371"/>
                  </a:lnTo>
                  <a:lnTo>
                    <a:pt x="5210" y="2340"/>
                  </a:lnTo>
                  <a:lnTo>
                    <a:pt x="5228" y="2308"/>
                  </a:lnTo>
                  <a:lnTo>
                    <a:pt x="5245" y="2275"/>
                  </a:lnTo>
                  <a:lnTo>
                    <a:pt x="5260" y="2241"/>
                  </a:lnTo>
                  <a:lnTo>
                    <a:pt x="5274" y="2207"/>
                  </a:lnTo>
                  <a:lnTo>
                    <a:pt x="5286" y="2172"/>
                  </a:lnTo>
                  <a:lnTo>
                    <a:pt x="5297" y="2136"/>
                  </a:lnTo>
                  <a:lnTo>
                    <a:pt x="5306" y="2099"/>
                  </a:lnTo>
                  <a:lnTo>
                    <a:pt x="5314" y="2062"/>
                  </a:lnTo>
                  <a:lnTo>
                    <a:pt x="5320" y="2025"/>
                  </a:lnTo>
                  <a:lnTo>
                    <a:pt x="5324" y="1987"/>
                  </a:lnTo>
                  <a:lnTo>
                    <a:pt x="5327" y="1947"/>
                  </a:lnTo>
                  <a:lnTo>
                    <a:pt x="5328" y="1908"/>
                  </a:lnTo>
                  <a:lnTo>
                    <a:pt x="5327" y="1873"/>
                  </a:lnTo>
                  <a:lnTo>
                    <a:pt x="5325" y="1839"/>
                  </a:lnTo>
                  <a:lnTo>
                    <a:pt x="5322" y="1805"/>
                  </a:lnTo>
                  <a:lnTo>
                    <a:pt x="5317" y="1771"/>
                  </a:lnTo>
                  <a:lnTo>
                    <a:pt x="5310" y="1737"/>
                  </a:lnTo>
                  <a:lnTo>
                    <a:pt x="5303" y="1703"/>
                  </a:lnTo>
                  <a:lnTo>
                    <a:pt x="5294" y="1670"/>
                  </a:lnTo>
                  <a:lnTo>
                    <a:pt x="5284" y="1638"/>
                  </a:lnTo>
                  <a:lnTo>
                    <a:pt x="5272" y="1606"/>
                  </a:lnTo>
                  <a:lnTo>
                    <a:pt x="5259" y="1574"/>
                  </a:lnTo>
                  <a:lnTo>
                    <a:pt x="5245" y="1543"/>
                  </a:lnTo>
                  <a:lnTo>
                    <a:pt x="5229" y="1512"/>
                  </a:lnTo>
                  <a:lnTo>
                    <a:pt x="5213" y="1482"/>
                  </a:lnTo>
                  <a:lnTo>
                    <a:pt x="5195" y="1453"/>
                  </a:lnTo>
                  <a:lnTo>
                    <a:pt x="5175" y="1424"/>
                  </a:lnTo>
                  <a:lnTo>
                    <a:pt x="5155" y="1396"/>
                  </a:lnTo>
                  <a:lnTo>
                    <a:pt x="5154" y="1396"/>
                  </a:lnTo>
                  <a:lnTo>
                    <a:pt x="5166" y="1365"/>
                  </a:lnTo>
                  <a:lnTo>
                    <a:pt x="5177" y="1333"/>
                  </a:lnTo>
                  <a:lnTo>
                    <a:pt x="5186" y="1301"/>
                  </a:lnTo>
                  <a:lnTo>
                    <a:pt x="5194" y="1268"/>
                  </a:lnTo>
                  <a:lnTo>
                    <a:pt x="5199" y="1235"/>
                  </a:lnTo>
                  <a:lnTo>
                    <a:pt x="5204" y="1202"/>
                  </a:lnTo>
                  <a:lnTo>
                    <a:pt x="5206" y="1169"/>
                  </a:lnTo>
                  <a:lnTo>
                    <a:pt x="5207" y="1135"/>
                  </a:lnTo>
                  <a:lnTo>
                    <a:pt x="5206" y="1107"/>
                  </a:lnTo>
                  <a:lnTo>
                    <a:pt x="5205" y="1079"/>
                  </a:lnTo>
                  <a:lnTo>
                    <a:pt x="5202" y="1052"/>
                  </a:lnTo>
                  <a:lnTo>
                    <a:pt x="5198" y="1025"/>
                  </a:lnTo>
                  <a:lnTo>
                    <a:pt x="5193" y="998"/>
                  </a:lnTo>
                  <a:lnTo>
                    <a:pt x="5187" y="972"/>
                  </a:lnTo>
                  <a:lnTo>
                    <a:pt x="5180" y="946"/>
                  </a:lnTo>
                  <a:lnTo>
                    <a:pt x="5171" y="920"/>
                  </a:lnTo>
                  <a:lnTo>
                    <a:pt x="5162" y="895"/>
                  </a:lnTo>
                  <a:lnTo>
                    <a:pt x="5152" y="870"/>
                  </a:lnTo>
                  <a:lnTo>
                    <a:pt x="5129" y="822"/>
                  </a:lnTo>
                  <a:lnTo>
                    <a:pt x="5102" y="776"/>
                  </a:lnTo>
                  <a:lnTo>
                    <a:pt x="5072" y="733"/>
                  </a:lnTo>
                  <a:lnTo>
                    <a:pt x="5038" y="692"/>
                  </a:lnTo>
                  <a:lnTo>
                    <a:pt x="5001" y="653"/>
                  </a:lnTo>
                  <a:lnTo>
                    <a:pt x="4961" y="618"/>
                  </a:lnTo>
                  <a:lnTo>
                    <a:pt x="4918" y="586"/>
                  </a:lnTo>
                  <a:lnTo>
                    <a:pt x="4873" y="558"/>
                  </a:lnTo>
                  <a:lnTo>
                    <a:pt x="4825" y="533"/>
                  </a:lnTo>
                  <a:lnTo>
                    <a:pt x="4800" y="522"/>
                  </a:lnTo>
                  <a:lnTo>
                    <a:pt x="4775" y="512"/>
                  </a:lnTo>
                  <a:lnTo>
                    <a:pt x="4749" y="503"/>
                  </a:lnTo>
                  <a:lnTo>
                    <a:pt x="4722" y="495"/>
                  </a:lnTo>
                  <a:lnTo>
                    <a:pt x="4724" y="494"/>
                  </a:lnTo>
                  <a:lnTo>
                    <a:pt x="4719" y="467"/>
                  </a:lnTo>
                  <a:lnTo>
                    <a:pt x="4712" y="441"/>
                  </a:lnTo>
                  <a:lnTo>
                    <a:pt x="4705" y="416"/>
                  </a:lnTo>
                  <a:lnTo>
                    <a:pt x="4696" y="391"/>
                  </a:lnTo>
                  <a:lnTo>
                    <a:pt x="4686" y="366"/>
                  </a:lnTo>
                  <a:lnTo>
                    <a:pt x="4676" y="342"/>
                  </a:lnTo>
                  <a:lnTo>
                    <a:pt x="4651" y="296"/>
                  </a:lnTo>
                  <a:lnTo>
                    <a:pt x="4623" y="253"/>
                  </a:lnTo>
                  <a:lnTo>
                    <a:pt x="4591" y="212"/>
                  </a:lnTo>
                  <a:lnTo>
                    <a:pt x="4557" y="174"/>
                  </a:lnTo>
                  <a:lnTo>
                    <a:pt x="4519" y="140"/>
                  </a:lnTo>
                  <a:lnTo>
                    <a:pt x="4478" y="109"/>
                  </a:lnTo>
                  <a:lnTo>
                    <a:pt x="4435" y="81"/>
                  </a:lnTo>
                  <a:lnTo>
                    <a:pt x="4389" y="57"/>
                  </a:lnTo>
                  <a:lnTo>
                    <a:pt x="4366" y="46"/>
                  </a:lnTo>
                  <a:lnTo>
                    <a:pt x="4342" y="37"/>
                  </a:lnTo>
                  <a:lnTo>
                    <a:pt x="4317" y="29"/>
                  </a:lnTo>
                  <a:lnTo>
                    <a:pt x="4292" y="21"/>
                  </a:lnTo>
                  <a:lnTo>
                    <a:pt x="4267" y="15"/>
                  </a:lnTo>
                  <a:lnTo>
                    <a:pt x="4241" y="10"/>
                  </a:lnTo>
                  <a:lnTo>
                    <a:pt x="4215" y="5"/>
                  </a:lnTo>
                  <a:lnTo>
                    <a:pt x="4189" y="2"/>
                  </a:lnTo>
                  <a:lnTo>
                    <a:pt x="4162" y="1"/>
                  </a:lnTo>
                  <a:lnTo>
                    <a:pt x="4135" y="0"/>
                  </a:lnTo>
                  <a:lnTo>
                    <a:pt x="4102" y="1"/>
                  </a:lnTo>
                  <a:lnTo>
                    <a:pt x="4070" y="4"/>
                  </a:lnTo>
                  <a:lnTo>
                    <a:pt x="4037" y="8"/>
                  </a:lnTo>
                  <a:lnTo>
                    <a:pt x="4005" y="14"/>
                  </a:lnTo>
                  <a:lnTo>
                    <a:pt x="3974" y="22"/>
                  </a:lnTo>
                  <a:lnTo>
                    <a:pt x="3943" y="32"/>
                  </a:lnTo>
                  <a:lnTo>
                    <a:pt x="3913" y="43"/>
                  </a:lnTo>
                  <a:lnTo>
                    <a:pt x="3883" y="56"/>
                  </a:lnTo>
                  <a:lnTo>
                    <a:pt x="3854" y="70"/>
                  </a:lnTo>
                  <a:lnTo>
                    <a:pt x="3826" y="86"/>
                  </a:lnTo>
                  <a:lnTo>
                    <a:pt x="3799" y="103"/>
                  </a:lnTo>
                  <a:lnTo>
                    <a:pt x="3773" y="122"/>
                  </a:lnTo>
                  <a:lnTo>
                    <a:pt x="3747" y="143"/>
                  </a:lnTo>
                  <a:lnTo>
                    <a:pt x="3723" y="164"/>
                  </a:lnTo>
                  <a:lnTo>
                    <a:pt x="3700" y="188"/>
                  </a:lnTo>
                  <a:lnTo>
                    <a:pt x="3678" y="212"/>
                  </a:lnTo>
                  <a:lnTo>
                    <a:pt x="3679" y="213"/>
                  </a:lnTo>
                  <a:lnTo>
                    <a:pt x="3659" y="189"/>
                  </a:lnTo>
                  <a:lnTo>
                    <a:pt x="3638" y="165"/>
                  </a:lnTo>
                  <a:lnTo>
                    <a:pt x="3616" y="144"/>
                  </a:lnTo>
                  <a:lnTo>
                    <a:pt x="3593" y="123"/>
                  </a:lnTo>
                  <a:lnTo>
                    <a:pt x="3568" y="104"/>
                  </a:lnTo>
                  <a:lnTo>
                    <a:pt x="3543" y="87"/>
                  </a:lnTo>
                  <a:lnTo>
                    <a:pt x="3517" y="71"/>
                  </a:lnTo>
                  <a:lnTo>
                    <a:pt x="3490" y="56"/>
                  </a:lnTo>
                  <a:lnTo>
                    <a:pt x="3462" y="43"/>
                  </a:lnTo>
                  <a:lnTo>
                    <a:pt x="3433" y="32"/>
                  </a:lnTo>
                  <a:lnTo>
                    <a:pt x="3404" y="22"/>
                  </a:lnTo>
                  <a:lnTo>
                    <a:pt x="3374" y="14"/>
                  </a:lnTo>
                  <a:lnTo>
                    <a:pt x="3344" y="8"/>
                  </a:lnTo>
                  <a:lnTo>
                    <a:pt x="3313" y="4"/>
                  </a:lnTo>
                  <a:lnTo>
                    <a:pt x="3282" y="1"/>
                  </a:lnTo>
                  <a:lnTo>
                    <a:pt x="3251" y="0"/>
                  </a:lnTo>
                  <a:lnTo>
                    <a:pt x="3213" y="1"/>
                  </a:lnTo>
                  <a:lnTo>
                    <a:pt x="3175" y="5"/>
                  </a:lnTo>
                  <a:lnTo>
                    <a:pt x="3139" y="12"/>
                  </a:lnTo>
                  <a:lnTo>
                    <a:pt x="3102" y="21"/>
                  </a:lnTo>
                  <a:lnTo>
                    <a:pt x="3067" y="33"/>
                  </a:lnTo>
                  <a:lnTo>
                    <a:pt x="3033" y="46"/>
                  </a:lnTo>
                  <a:lnTo>
                    <a:pt x="3000" y="63"/>
                  </a:lnTo>
                  <a:lnTo>
                    <a:pt x="2968" y="81"/>
                  </a:lnTo>
                  <a:lnTo>
                    <a:pt x="2937" y="102"/>
                  </a:lnTo>
                  <a:lnTo>
                    <a:pt x="2908" y="124"/>
                  </a:lnTo>
                  <a:lnTo>
                    <a:pt x="2880" y="149"/>
                  </a:lnTo>
                  <a:lnTo>
                    <a:pt x="2854" y="176"/>
                  </a:lnTo>
                  <a:lnTo>
                    <a:pt x="2830" y="204"/>
                  </a:lnTo>
                  <a:lnTo>
                    <a:pt x="2808" y="234"/>
                  </a:lnTo>
                  <a:lnTo>
                    <a:pt x="2787" y="266"/>
                  </a:lnTo>
                  <a:lnTo>
                    <a:pt x="2769" y="300"/>
                  </a:lnTo>
                  <a:lnTo>
                    <a:pt x="2771" y="309"/>
                  </a:lnTo>
                  <a:lnTo>
                    <a:pt x="2747" y="287"/>
                  </a:lnTo>
                  <a:lnTo>
                    <a:pt x="2723" y="266"/>
                  </a:lnTo>
                  <a:lnTo>
                    <a:pt x="2698" y="246"/>
                  </a:lnTo>
                  <a:lnTo>
                    <a:pt x="2670" y="228"/>
                  </a:lnTo>
                  <a:lnTo>
                    <a:pt x="2643" y="211"/>
                  </a:lnTo>
                  <a:lnTo>
                    <a:pt x="2615" y="195"/>
                  </a:lnTo>
                  <a:lnTo>
                    <a:pt x="2587" y="181"/>
                  </a:lnTo>
                  <a:lnTo>
                    <a:pt x="2558" y="168"/>
                  </a:lnTo>
                  <a:lnTo>
                    <a:pt x="2528" y="156"/>
                  </a:lnTo>
                  <a:lnTo>
                    <a:pt x="2498" y="146"/>
                  </a:lnTo>
                  <a:lnTo>
                    <a:pt x="2467" y="138"/>
                  </a:lnTo>
                  <a:lnTo>
                    <a:pt x="2436" y="131"/>
                  </a:lnTo>
                  <a:lnTo>
                    <a:pt x="2404" y="125"/>
                  </a:lnTo>
                  <a:lnTo>
                    <a:pt x="2373" y="121"/>
                  </a:lnTo>
                  <a:lnTo>
                    <a:pt x="2340" y="119"/>
                  </a:lnTo>
                  <a:lnTo>
                    <a:pt x="2308" y="118"/>
                  </a:lnTo>
                  <a:lnTo>
                    <a:pt x="2263" y="120"/>
                  </a:lnTo>
                  <a:lnTo>
                    <a:pt x="2218" y="124"/>
                  </a:lnTo>
                  <a:lnTo>
                    <a:pt x="2174" y="132"/>
                  </a:lnTo>
                  <a:lnTo>
                    <a:pt x="2131" y="143"/>
                  </a:lnTo>
                  <a:lnTo>
                    <a:pt x="2089" y="156"/>
                  </a:lnTo>
                  <a:lnTo>
                    <a:pt x="2048" y="172"/>
                  </a:lnTo>
                  <a:lnTo>
                    <a:pt x="2008" y="191"/>
                  </a:lnTo>
                  <a:lnTo>
                    <a:pt x="1970" y="213"/>
                  </a:lnTo>
                  <a:lnTo>
                    <a:pt x="1933" y="237"/>
                  </a:lnTo>
                  <a:lnTo>
                    <a:pt x="1897" y="263"/>
                  </a:lnTo>
                  <a:lnTo>
                    <a:pt x="1864" y="292"/>
                  </a:lnTo>
                  <a:lnTo>
                    <a:pt x="1832" y="323"/>
                  </a:lnTo>
                  <a:lnTo>
                    <a:pt x="1803" y="357"/>
                  </a:lnTo>
                  <a:lnTo>
                    <a:pt x="1775" y="393"/>
                  </a:lnTo>
                  <a:lnTo>
                    <a:pt x="1750" y="430"/>
                  </a:lnTo>
                  <a:lnTo>
                    <a:pt x="1727" y="470"/>
                  </a:lnTo>
                  <a:lnTo>
                    <a:pt x="1725" y="474"/>
                  </a:lnTo>
                  <a:lnTo>
                    <a:pt x="1677" y="448"/>
                  </a:lnTo>
                  <a:lnTo>
                    <a:pt x="1626" y="424"/>
                  </a:lnTo>
                  <a:lnTo>
                    <a:pt x="1575" y="405"/>
                  </a:lnTo>
                  <a:lnTo>
                    <a:pt x="1522" y="388"/>
                  </a:lnTo>
                  <a:lnTo>
                    <a:pt x="1469" y="376"/>
                  </a:lnTo>
                  <a:lnTo>
                    <a:pt x="1414" y="366"/>
                  </a:lnTo>
                  <a:lnTo>
                    <a:pt x="1359" y="361"/>
                  </a:lnTo>
                  <a:lnTo>
                    <a:pt x="1304" y="359"/>
                  </a:lnTo>
                  <a:lnTo>
                    <a:pt x="1261" y="360"/>
                  </a:lnTo>
                  <a:lnTo>
                    <a:pt x="1219" y="363"/>
                  </a:lnTo>
                  <a:lnTo>
                    <a:pt x="1177" y="369"/>
                  </a:lnTo>
                  <a:lnTo>
                    <a:pt x="1136" y="376"/>
                  </a:lnTo>
                  <a:lnTo>
                    <a:pt x="1096" y="385"/>
                  </a:lnTo>
                  <a:lnTo>
                    <a:pt x="1056" y="397"/>
                  </a:lnTo>
                  <a:lnTo>
                    <a:pt x="1018" y="410"/>
                  </a:lnTo>
                  <a:lnTo>
                    <a:pt x="980" y="425"/>
                  </a:lnTo>
                  <a:lnTo>
                    <a:pt x="943" y="442"/>
                  </a:lnTo>
                  <a:lnTo>
                    <a:pt x="907" y="460"/>
                  </a:lnTo>
                  <a:lnTo>
                    <a:pt x="872" y="480"/>
                  </a:lnTo>
                  <a:lnTo>
                    <a:pt x="839" y="502"/>
                  </a:lnTo>
                  <a:lnTo>
                    <a:pt x="806" y="525"/>
                  </a:lnTo>
                  <a:lnTo>
                    <a:pt x="775" y="550"/>
                  </a:lnTo>
                  <a:lnTo>
                    <a:pt x="744" y="577"/>
                  </a:lnTo>
                  <a:lnTo>
                    <a:pt x="716" y="604"/>
                  </a:lnTo>
                  <a:lnTo>
                    <a:pt x="688" y="634"/>
                  </a:lnTo>
                  <a:lnTo>
                    <a:pt x="662" y="664"/>
                  </a:lnTo>
                  <a:lnTo>
                    <a:pt x="637" y="696"/>
                  </a:lnTo>
                  <a:lnTo>
                    <a:pt x="614" y="728"/>
                  </a:lnTo>
                  <a:lnTo>
                    <a:pt x="592" y="762"/>
                  </a:lnTo>
                  <a:lnTo>
                    <a:pt x="572" y="798"/>
                  </a:lnTo>
                  <a:lnTo>
                    <a:pt x="554" y="834"/>
                  </a:lnTo>
                  <a:lnTo>
                    <a:pt x="537" y="871"/>
                  </a:lnTo>
                  <a:lnTo>
                    <a:pt x="522" y="909"/>
                  </a:lnTo>
                  <a:lnTo>
                    <a:pt x="509" y="948"/>
                  </a:lnTo>
                  <a:lnTo>
                    <a:pt x="498" y="988"/>
                  </a:lnTo>
                  <a:lnTo>
                    <a:pt x="489" y="1028"/>
                  </a:lnTo>
                  <a:lnTo>
                    <a:pt x="482" y="1069"/>
                  </a:lnTo>
                  <a:lnTo>
                    <a:pt x="476" y="1111"/>
                  </a:lnTo>
                  <a:lnTo>
                    <a:pt x="473" y="1154"/>
                  </a:lnTo>
                  <a:lnTo>
                    <a:pt x="472" y="1197"/>
                  </a:lnTo>
                  <a:lnTo>
                    <a:pt x="472" y="1225"/>
                  </a:lnTo>
                  <a:lnTo>
                    <a:pt x="473" y="1253"/>
                  </a:lnTo>
                  <a:lnTo>
                    <a:pt x="476" y="1281"/>
                  </a:lnTo>
                  <a:lnTo>
                    <a:pt x="479" y="1309"/>
                  </a:lnTo>
                  <a:lnTo>
                    <a:pt x="481" y="1308"/>
                  </a:lnTo>
                  <a:close/>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4"/>
            <p:cNvSpPr>
              <a:spLocks/>
            </p:cNvSpPr>
            <p:nvPr/>
          </p:nvSpPr>
          <p:spPr bwMode="auto">
            <a:xfrm>
              <a:off x="1168" y="1328"/>
              <a:ext cx="2704" cy="2032"/>
            </a:xfrm>
            <a:custGeom>
              <a:avLst/>
              <a:gdLst>
                <a:gd name="T0" fmla="*/ 312 w 5328"/>
                <a:gd name="T1" fmla="*/ 1355 h 3936"/>
                <a:gd name="T2" fmla="*/ 56 w 5328"/>
                <a:gd name="T3" fmla="*/ 1605 h 3936"/>
                <a:gd name="T4" fmla="*/ 2 w 5328"/>
                <a:gd name="T5" fmla="*/ 1795 h 3936"/>
                <a:gd name="T6" fmla="*/ 41 w 5328"/>
                <a:gd name="T7" fmla="*/ 2055 h 3936"/>
                <a:gd name="T8" fmla="*/ 207 w 5328"/>
                <a:gd name="T9" fmla="*/ 2276 h 3936"/>
                <a:gd name="T10" fmla="*/ 175 w 5328"/>
                <a:gd name="T11" fmla="*/ 2434 h 3936"/>
                <a:gd name="T12" fmla="*/ 119 w 5328"/>
                <a:gd name="T13" fmla="*/ 2627 h 3936"/>
                <a:gd name="T14" fmla="*/ 141 w 5328"/>
                <a:gd name="T15" fmla="*/ 2838 h 3936"/>
                <a:gd name="T16" fmla="*/ 240 w 5328"/>
                <a:gd name="T17" fmla="*/ 3021 h 3936"/>
                <a:gd name="T18" fmla="*/ 446 w 5328"/>
                <a:gd name="T19" fmla="*/ 3175 h 3936"/>
                <a:gd name="T20" fmla="*/ 655 w 5328"/>
                <a:gd name="T21" fmla="*/ 3217 h 3936"/>
                <a:gd name="T22" fmla="*/ 913 w 5328"/>
                <a:gd name="T23" fmla="*/ 3462 h 3936"/>
                <a:gd name="T24" fmla="*/ 1322 w 5328"/>
                <a:gd name="T25" fmla="*/ 3674 h 3936"/>
                <a:gd name="T26" fmla="*/ 1573 w 5328"/>
                <a:gd name="T27" fmla="*/ 3699 h 3936"/>
                <a:gd name="T28" fmla="*/ 1826 w 5328"/>
                <a:gd name="T29" fmla="*/ 3656 h 3936"/>
                <a:gd name="T30" fmla="*/ 2030 w 5328"/>
                <a:gd name="T31" fmla="*/ 3563 h 3936"/>
                <a:gd name="T32" fmla="*/ 2330 w 5328"/>
                <a:gd name="T33" fmla="*/ 3837 h 3936"/>
                <a:gd name="T34" fmla="*/ 2723 w 5328"/>
                <a:gd name="T35" fmla="*/ 3936 h 3936"/>
                <a:gd name="T36" fmla="*/ 2987 w 5328"/>
                <a:gd name="T37" fmla="*/ 3893 h 3936"/>
                <a:gd name="T38" fmla="*/ 3219 w 5328"/>
                <a:gd name="T39" fmla="*/ 3771 h 3936"/>
                <a:gd name="T40" fmla="*/ 3439 w 5328"/>
                <a:gd name="T41" fmla="*/ 3526 h 3936"/>
                <a:gd name="T42" fmla="*/ 3564 w 5328"/>
                <a:gd name="T43" fmla="*/ 3370 h 3936"/>
                <a:gd name="T44" fmla="*/ 3936 w 5328"/>
                <a:gd name="T45" fmla="*/ 3452 h 3936"/>
                <a:gd name="T46" fmla="*/ 4207 w 5328"/>
                <a:gd name="T47" fmla="*/ 3383 h 3936"/>
                <a:gd name="T48" fmla="*/ 4425 w 5328"/>
                <a:gd name="T49" fmla="*/ 3221 h 3936"/>
                <a:gd name="T50" fmla="*/ 4567 w 5328"/>
                <a:gd name="T51" fmla="*/ 2988 h 3936"/>
                <a:gd name="T52" fmla="*/ 4611 w 5328"/>
                <a:gd name="T53" fmla="*/ 2741 h 3936"/>
                <a:gd name="T54" fmla="*/ 4896 w 5328"/>
                <a:gd name="T55" fmla="*/ 2645 h 3936"/>
                <a:gd name="T56" fmla="*/ 5124 w 5328"/>
                <a:gd name="T57" fmla="*/ 2459 h 3936"/>
                <a:gd name="T58" fmla="*/ 5274 w 5328"/>
                <a:gd name="T59" fmla="*/ 2207 h 3936"/>
                <a:gd name="T60" fmla="*/ 5328 w 5328"/>
                <a:gd name="T61" fmla="*/ 1908 h 3936"/>
                <a:gd name="T62" fmla="*/ 5284 w 5328"/>
                <a:gd name="T63" fmla="*/ 1638 h 3936"/>
                <a:gd name="T64" fmla="*/ 5155 w 5328"/>
                <a:gd name="T65" fmla="*/ 1396 h 3936"/>
                <a:gd name="T66" fmla="*/ 5206 w 5328"/>
                <a:gd name="T67" fmla="*/ 1169 h 3936"/>
                <a:gd name="T68" fmla="*/ 5180 w 5328"/>
                <a:gd name="T69" fmla="*/ 946 h 3936"/>
                <a:gd name="T70" fmla="*/ 5001 w 5328"/>
                <a:gd name="T71" fmla="*/ 653 h 3936"/>
                <a:gd name="T72" fmla="*/ 4722 w 5328"/>
                <a:gd name="T73" fmla="*/ 495 h 3936"/>
                <a:gd name="T74" fmla="*/ 4651 w 5328"/>
                <a:gd name="T75" fmla="*/ 296 h 3936"/>
                <a:gd name="T76" fmla="*/ 4366 w 5328"/>
                <a:gd name="T77" fmla="*/ 46 h 3936"/>
                <a:gd name="T78" fmla="*/ 4162 w 5328"/>
                <a:gd name="T79" fmla="*/ 1 h 3936"/>
                <a:gd name="T80" fmla="*/ 3913 w 5328"/>
                <a:gd name="T81" fmla="*/ 43 h 3936"/>
                <a:gd name="T82" fmla="*/ 3700 w 5328"/>
                <a:gd name="T83" fmla="*/ 188 h 3936"/>
                <a:gd name="T84" fmla="*/ 3543 w 5328"/>
                <a:gd name="T85" fmla="*/ 87 h 3936"/>
                <a:gd name="T86" fmla="*/ 3313 w 5328"/>
                <a:gd name="T87" fmla="*/ 4 h 3936"/>
                <a:gd name="T88" fmla="*/ 3033 w 5328"/>
                <a:gd name="T89" fmla="*/ 46 h 3936"/>
                <a:gd name="T90" fmla="*/ 2808 w 5328"/>
                <a:gd name="T91" fmla="*/ 234 h 3936"/>
                <a:gd name="T92" fmla="*/ 2643 w 5328"/>
                <a:gd name="T93" fmla="*/ 211 h 3936"/>
                <a:gd name="T94" fmla="*/ 2404 w 5328"/>
                <a:gd name="T95" fmla="*/ 125 h 3936"/>
                <a:gd name="T96" fmla="*/ 2089 w 5328"/>
                <a:gd name="T97" fmla="*/ 156 h 3936"/>
                <a:gd name="T98" fmla="*/ 1803 w 5328"/>
                <a:gd name="T99" fmla="*/ 357 h 3936"/>
                <a:gd name="T100" fmla="*/ 1522 w 5328"/>
                <a:gd name="T101" fmla="*/ 388 h 3936"/>
                <a:gd name="T102" fmla="*/ 1136 w 5328"/>
                <a:gd name="T103" fmla="*/ 376 h 3936"/>
                <a:gd name="T104" fmla="*/ 839 w 5328"/>
                <a:gd name="T105" fmla="*/ 502 h 3936"/>
                <a:gd name="T106" fmla="*/ 614 w 5328"/>
                <a:gd name="T107" fmla="*/ 728 h 3936"/>
                <a:gd name="T108" fmla="*/ 489 w 5328"/>
                <a:gd name="T109" fmla="*/ 1028 h 3936"/>
                <a:gd name="T110" fmla="*/ 479 w 5328"/>
                <a:gd name="T111" fmla="*/ 1309 h 3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328" h="3936">
                  <a:moveTo>
                    <a:pt x="481" y="1308"/>
                  </a:moveTo>
                  <a:lnTo>
                    <a:pt x="456" y="1311"/>
                  </a:lnTo>
                  <a:lnTo>
                    <a:pt x="430" y="1316"/>
                  </a:lnTo>
                  <a:lnTo>
                    <a:pt x="406" y="1321"/>
                  </a:lnTo>
                  <a:lnTo>
                    <a:pt x="382" y="1328"/>
                  </a:lnTo>
                  <a:lnTo>
                    <a:pt x="358" y="1336"/>
                  </a:lnTo>
                  <a:lnTo>
                    <a:pt x="335" y="1345"/>
                  </a:lnTo>
                  <a:lnTo>
                    <a:pt x="312" y="1355"/>
                  </a:lnTo>
                  <a:lnTo>
                    <a:pt x="290" y="1365"/>
                  </a:lnTo>
                  <a:lnTo>
                    <a:pt x="248" y="1390"/>
                  </a:lnTo>
                  <a:lnTo>
                    <a:pt x="208" y="1418"/>
                  </a:lnTo>
                  <a:lnTo>
                    <a:pt x="172" y="1450"/>
                  </a:lnTo>
                  <a:lnTo>
                    <a:pt x="138" y="1484"/>
                  </a:lnTo>
                  <a:lnTo>
                    <a:pt x="107" y="1522"/>
                  </a:lnTo>
                  <a:lnTo>
                    <a:pt x="80" y="1562"/>
                  </a:lnTo>
                  <a:lnTo>
                    <a:pt x="56" y="1605"/>
                  </a:lnTo>
                  <a:lnTo>
                    <a:pt x="46" y="1627"/>
                  </a:lnTo>
                  <a:lnTo>
                    <a:pt x="37" y="1650"/>
                  </a:lnTo>
                  <a:lnTo>
                    <a:pt x="28" y="1673"/>
                  </a:lnTo>
                  <a:lnTo>
                    <a:pt x="21" y="1697"/>
                  </a:lnTo>
                  <a:lnTo>
                    <a:pt x="15" y="1721"/>
                  </a:lnTo>
                  <a:lnTo>
                    <a:pt x="9" y="1745"/>
                  </a:lnTo>
                  <a:lnTo>
                    <a:pt x="5" y="1770"/>
                  </a:lnTo>
                  <a:lnTo>
                    <a:pt x="2" y="1795"/>
                  </a:lnTo>
                  <a:lnTo>
                    <a:pt x="1" y="1821"/>
                  </a:lnTo>
                  <a:lnTo>
                    <a:pt x="0" y="1847"/>
                  </a:lnTo>
                  <a:lnTo>
                    <a:pt x="1" y="1883"/>
                  </a:lnTo>
                  <a:lnTo>
                    <a:pt x="5" y="1918"/>
                  </a:lnTo>
                  <a:lnTo>
                    <a:pt x="10" y="1953"/>
                  </a:lnTo>
                  <a:lnTo>
                    <a:pt x="18" y="1988"/>
                  </a:lnTo>
                  <a:lnTo>
                    <a:pt x="28" y="2022"/>
                  </a:lnTo>
                  <a:lnTo>
                    <a:pt x="41" y="2055"/>
                  </a:lnTo>
                  <a:lnTo>
                    <a:pt x="55" y="2086"/>
                  </a:lnTo>
                  <a:lnTo>
                    <a:pt x="71" y="2117"/>
                  </a:lnTo>
                  <a:lnTo>
                    <a:pt x="89" y="2147"/>
                  </a:lnTo>
                  <a:lnTo>
                    <a:pt x="109" y="2176"/>
                  </a:lnTo>
                  <a:lnTo>
                    <a:pt x="131" y="2203"/>
                  </a:lnTo>
                  <a:lnTo>
                    <a:pt x="154" y="2229"/>
                  </a:lnTo>
                  <a:lnTo>
                    <a:pt x="180" y="2253"/>
                  </a:lnTo>
                  <a:lnTo>
                    <a:pt x="207" y="2276"/>
                  </a:lnTo>
                  <a:lnTo>
                    <a:pt x="235" y="2297"/>
                  </a:lnTo>
                  <a:lnTo>
                    <a:pt x="265" y="2316"/>
                  </a:lnTo>
                  <a:lnTo>
                    <a:pt x="262" y="2309"/>
                  </a:lnTo>
                  <a:lnTo>
                    <a:pt x="229" y="2348"/>
                  </a:lnTo>
                  <a:lnTo>
                    <a:pt x="214" y="2368"/>
                  </a:lnTo>
                  <a:lnTo>
                    <a:pt x="200" y="2390"/>
                  </a:lnTo>
                  <a:lnTo>
                    <a:pt x="187" y="2411"/>
                  </a:lnTo>
                  <a:lnTo>
                    <a:pt x="175" y="2434"/>
                  </a:lnTo>
                  <a:lnTo>
                    <a:pt x="164" y="2456"/>
                  </a:lnTo>
                  <a:lnTo>
                    <a:pt x="155" y="2480"/>
                  </a:lnTo>
                  <a:lnTo>
                    <a:pt x="146" y="2503"/>
                  </a:lnTo>
                  <a:lnTo>
                    <a:pt x="138" y="2527"/>
                  </a:lnTo>
                  <a:lnTo>
                    <a:pt x="132" y="2552"/>
                  </a:lnTo>
                  <a:lnTo>
                    <a:pt x="127" y="2577"/>
                  </a:lnTo>
                  <a:lnTo>
                    <a:pt x="122" y="2602"/>
                  </a:lnTo>
                  <a:lnTo>
                    <a:pt x="119" y="2627"/>
                  </a:lnTo>
                  <a:lnTo>
                    <a:pt x="118" y="2652"/>
                  </a:lnTo>
                  <a:lnTo>
                    <a:pt x="117" y="2678"/>
                  </a:lnTo>
                  <a:lnTo>
                    <a:pt x="118" y="2706"/>
                  </a:lnTo>
                  <a:lnTo>
                    <a:pt x="120" y="2733"/>
                  </a:lnTo>
                  <a:lnTo>
                    <a:pt x="123" y="2760"/>
                  </a:lnTo>
                  <a:lnTo>
                    <a:pt x="128" y="2787"/>
                  </a:lnTo>
                  <a:lnTo>
                    <a:pt x="134" y="2813"/>
                  </a:lnTo>
                  <a:lnTo>
                    <a:pt x="141" y="2838"/>
                  </a:lnTo>
                  <a:lnTo>
                    <a:pt x="150" y="2863"/>
                  </a:lnTo>
                  <a:lnTo>
                    <a:pt x="159" y="2888"/>
                  </a:lnTo>
                  <a:lnTo>
                    <a:pt x="170" y="2912"/>
                  </a:lnTo>
                  <a:lnTo>
                    <a:pt x="182" y="2935"/>
                  </a:lnTo>
                  <a:lnTo>
                    <a:pt x="195" y="2958"/>
                  </a:lnTo>
                  <a:lnTo>
                    <a:pt x="209" y="2980"/>
                  </a:lnTo>
                  <a:lnTo>
                    <a:pt x="224" y="3001"/>
                  </a:lnTo>
                  <a:lnTo>
                    <a:pt x="240" y="3021"/>
                  </a:lnTo>
                  <a:lnTo>
                    <a:pt x="275" y="3059"/>
                  </a:lnTo>
                  <a:lnTo>
                    <a:pt x="313" y="3094"/>
                  </a:lnTo>
                  <a:lnTo>
                    <a:pt x="333" y="3110"/>
                  </a:lnTo>
                  <a:lnTo>
                    <a:pt x="354" y="3125"/>
                  </a:lnTo>
                  <a:lnTo>
                    <a:pt x="376" y="3139"/>
                  </a:lnTo>
                  <a:lnTo>
                    <a:pt x="399" y="3152"/>
                  </a:lnTo>
                  <a:lnTo>
                    <a:pt x="422" y="3164"/>
                  </a:lnTo>
                  <a:lnTo>
                    <a:pt x="446" y="3175"/>
                  </a:lnTo>
                  <a:lnTo>
                    <a:pt x="470" y="3184"/>
                  </a:lnTo>
                  <a:lnTo>
                    <a:pt x="495" y="3193"/>
                  </a:lnTo>
                  <a:lnTo>
                    <a:pt x="521" y="3200"/>
                  </a:lnTo>
                  <a:lnTo>
                    <a:pt x="547" y="3206"/>
                  </a:lnTo>
                  <a:lnTo>
                    <a:pt x="573" y="3211"/>
                  </a:lnTo>
                  <a:lnTo>
                    <a:pt x="600" y="3214"/>
                  </a:lnTo>
                  <a:lnTo>
                    <a:pt x="627" y="3216"/>
                  </a:lnTo>
                  <a:lnTo>
                    <a:pt x="655" y="3217"/>
                  </a:lnTo>
                  <a:lnTo>
                    <a:pt x="687" y="3216"/>
                  </a:lnTo>
                  <a:lnTo>
                    <a:pt x="718" y="3213"/>
                  </a:lnTo>
                  <a:lnTo>
                    <a:pt x="715" y="3217"/>
                  </a:lnTo>
                  <a:lnTo>
                    <a:pt x="748" y="3272"/>
                  </a:lnTo>
                  <a:lnTo>
                    <a:pt x="785" y="3324"/>
                  </a:lnTo>
                  <a:lnTo>
                    <a:pt x="825" y="3373"/>
                  </a:lnTo>
                  <a:lnTo>
                    <a:pt x="867" y="3419"/>
                  </a:lnTo>
                  <a:lnTo>
                    <a:pt x="913" y="3462"/>
                  </a:lnTo>
                  <a:lnTo>
                    <a:pt x="961" y="3501"/>
                  </a:lnTo>
                  <a:lnTo>
                    <a:pt x="1011" y="3538"/>
                  </a:lnTo>
                  <a:lnTo>
                    <a:pt x="1064" y="3571"/>
                  </a:lnTo>
                  <a:lnTo>
                    <a:pt x="1118" y="3600"/>
                  </a:lnTo>
                  <a:lnTo>
                    <a:pt x="1174" y="3626"/>
                  </a:lnTo>
                  <a:lnTo>
                    <a:pt x="1232" y="3648"/>
                  </a:lnTo>
                  <a:lnTo>
                    <a:pt x="1292" y="3667"/>
                  </a:lnTo>
                  <a:lnTo>
                    <a:pt x="1322" y="3674"/>
                  </a:lnTo>
                  <a:lnTo>
                    <a:pt x="1353" y="3681"/>
                  </a:lnTo>
                  <a:lnTo>
                    <a:pt x="1383" y="3687"/>
                  </a:lnTo>
                  <a:lnTo>
                    <a:pt x="1415" y="3692"/>
                  </a:lnTo>
                  <a:lnTo>
                    <a:pt x="1446" y="3695"/>
                  </a:lnTo>
                  <a:lnTo>
                    <a:pt x="1477" y="3698"/>
                  </a:lnTo>
                  <a:lnTo>
                    <a:pt x="1509" y="3699"/>
                  </a:lnTo>
                  <a:lnTo>
                    <a:pt x="1541" y="3700"/>
                  </a:lnTo>
                  <a:lnTo>
                    <a:pt x="1573" y="3699"/>
                  </a:lnTo>
                  <a:lnTo>
                    <a:pt x="1606" y="3698"/>
                  </a:lnTo>
                  <a:lnTo>
                    <a:pt x="1638" y="3695"/>
                  </a:lnTo>
                  <a:lnTo>
                    <a:pt x="1670" y="3691"/>
                  </a:lnTo>
                  <a:lnTo>
                    <a:pt x="1702" y="3686"/>
                  </a:lnTo>
                  <a:lnTo>
                    <a:pt x="1733" y="3680"/>
                  </a:lnTo>
                  <a:lnTo>
                    <a:pt x="1764" y="3673"/>
                  </a:lnTo>
                  <a:lnTo>
                    <a:pt x="1795" y="3665"/>
                  </a:lnTo>
                  <a:lnTo>
                    <a:pt x="1826" y="3656"/>
                  </a:lnTo>
                  <a:lnTo>
                    <a:pt x="1857" y="3646"/>
                  </a:lnTo>
                  <a:lnTo>
                    <a:pt x="1887" y="3635"/>
                  </a:lnTo>
                  <a:lnTo>
                    <a:pt x="1916" y="3622"/>
                  </a:lnTo>
                  <a:lnTo>
                    <a:pt x="1946" y="3609"/>
                  </a:lnTo>
                  <a:lnTo>
                    <a:pt x="1975" y="3595"/>
                  </a:lnTo>
                  <a:lnTo>
                    <a:pt x="2003" y="3579"/>
                  </a:lnTo>
                  <a:lnTo>
                    <a:pt x="2031" y="3563"/>
                  </a:lnTo>
                  <a:lnTo>
                    <a:pt x="2030" y="3563"/>
                  </a:lnTo>
                  <a:lnTo>
                    <a:pt x="2060" y="3606"/>
                  </a:lnTo>
                  <a:lnTo>
                    <a:pt x="2093" y="3646"/>
                  </a:lnTo>
                  <a:lnTo>
                    <a:pt x="2127" y="3684"/>
                  </a:lnTo>
                  <a:lnTo>
                    <a:pt x="2164" y="3720"/>
                  </a:lnTo>
                  <a:lnTo>
                    <a:pt x="2203" y="3753"/>
                  </a:lnTo>
                  <a:lnTo>
                    <a:pt x="2243" y="3784"/>
                  </a:lnTo>
                  <a:lnTo>
                    <a:pt x="2286" y="3812"/>
                  </a:lnTo>
                  <a:lnTo>
                    <a:pt x="2330" y="3837"/>
                  </a:lnTo>
                  <a:lnTo>
                    <a:pt x="2375" y="3860"/>
                  </a:lnTo>
                  <a:lnTo>
                    <a:pt x="2422" y="3880"/>
                  </a:lnTo>
                  <a:lnTo>
                    <a:pt x="2469" y="3897"/>
                  </a:lnTo>
                  <a:lnTo>
                    <a:pt x="2518" y="3911"/>
                  </a:lnTo>
                  <a:lnTo>
                    <a:pt x="2568" y="3922"/>
                  </a:lnTo>
                  <a:lnTo>
                    <a:pt x="2619" y="3930"/>
                  </a:lnTo>
                  <a:lnTo>
                    <a:pt x="2670" y="3934"/>
                  </a:lnTo>
                  <a:lnTo>
                    <a:pt x="2723" y="3936"/>
                  </a:lnTo>
                  <a:lnTo>
                    <a:pt x="2757" y="3935"/>
                  </a:lnTo>
                  <a:lnTo>
                    <a:pt x="2791" y="3933"/>
                  </a:lnTo>
                  <a:lnTo>
                    <a:pt x="2825" y="3930"/>
                  </a:lnTo>
                  <a:lnTo>
                    <a:pt x="2858" y="3925"/>
                  </a:lnTo>
                  <a:lnTo>
                    <a:pt x="2891" y="3919"/>
                  </a:lnTo>
                  <a:lnTo>
                    <a:pt x="2924" y="3911"/>
                  </a:lnTo>
                  <a:lnTo>
                    <a:pt x="2956" y="3903"/>
                  </a:lnTo>
                  <a:lnTo>
                    <a:pt x="2987" y="3893"/>
                  </a:lnTo>
                  <a:lnTo>
                    <a:pt x="3019" y="3881"/>
                  </a:lnTo>
                  <a:lnTo>
                    <a:pt x="3049" y="3869"/>
                  </a:lnTo>
                  <a:lnTo>
                    <a:pt x="3079" y="3856"/>
                  </a:lnTo>
                  <a:lnTo>
                    <a:pt x="3109" y="3841"/>
                  </a:lnTo>
                  <a:lnTo>
                    <a:pt x="3137" y="3825"/>
                  </a:lnTo>
                  <a:lnTo>
                    <a:pt x="3165" y="3808"/>
                  </a:lnTo>
                  <a:lnTo>
                    <a:pt x="3193" y="3790"/>
                  </a:lnTo>
                  <a:lnTo>
                    <a:pt x="3219" y="3771"/>
                  </a:lnTo>
                  <a:lnTo>
                    <a:pt x="3245" y="3751"/>
                  </a:lnTo>
                  <a:lnTo>
                    <a:pt x="3270" y="3729"/>
                  </a:lnTo>
                  <a:lnTo>
                    <a:pt x="3318" y="3684"/>
                  </a:lnTo>
                  <a:lnTo>
                    <a:pt x="3362" y="3635"/>
                  </a:lnTo>
                  <a:lnTo>
                    <a:pt x="3383" y="3609"/>
                  </a:lnTo>
                  <a:lnTo>
                    <a:pt x="3402" y="3583"/>
                  </a:lnTo>
                  <a:lnTo>
                    <a:pt x="3421" y="3555"/>
                  </a:lnTo>
                  <a:lnTo>
                    <a:pt x="3439" y="3526"/>
                  </a:lnTo>
                  <a:lnTo>
                    <a:pt x="3455" y="3497"/>
                  </a:lnTo>
                  <a:lnTo>
                    <a:pt x="3470" y="3467"/>
                  </a:lnTo>
                  <a:lnTo>
                    <a:pt x="3485" y="3437"/>
                  </a:lnTo>
                  <a:lnTo>
                    <a:pt x="3498" y="3405"/>
                  </a:lnTo>
                  <a:lnTo>
                    <a:pt x="3509" y="3373"/>
                  </a:lnTo>
                  <a:lnTo>
                    <a:pt x="3520" y="3340"/>
                  </a:lnTo>
                  <a:lnTo>
                    <a:pt x="3521" y="3345"/>
                  </a:lnTo>
                  <a:lnTo>
                    <a:pt x="3564" y="3370"/>
                  </a:lnTo>
                  <a:lnTo>
                    <a:pt x="3609" y="3392"/>
                  </a:lnTo>
                  <a:lnTo>
                    <a:pt x="3655" y="3410"/>
                  </a:lnTo>
                  <a:lnTo>
                    <a:pt x="3702" y="3426"/>
                  </a:lnTo>
                  <a:lnTo>
                    <a:pt x="3750" y="3438"/>
                  </a:lnTo>
                  <a:lnTo>
                    <a:pt x="3799" y="3446"/>
                  </a:lnTo>
                  <a:lnTo>
                    <a:pt x="3849" y="3451"/>
                  </a:lnTo>
                  <a:lnTo>
                    <a:pt x="3899" y="3453"/>
                  </a:lnTo>
                  <a:lnTo>
                    <a:pt x="3936" y="3452"/>
                  </a:lnTo>
                  <a:lnTo>
                    <a:pt x="3972" y="3449"/>
                  </a:lnTo>
                  <a:lnTo>
                    <a:pt x="4007" y="3445"/>
                  </a:lnTo>
                  <a:lnTo>
                    <a:pt x="4042" y="3439"/>
                  </a:lnTo>
                  <a:lnTo>
                    <a:pt x="4076" y="3431"/>
                  </a:lnTo>
                  <a:lnTo>
                    <a:pt x="4110" y="3421"/>
                  </a:lnTo>
                  <a:lnTo>
                    <a:pt x="4143" y="3410"/>
                  </a:lnTo>
                  <a:lnTo>
                    <a:pt x="4175" y="3397"/>
                  </a:lnTo>
                  <a:lnTo>
                    <a:pt x="4207" y="3383"/>
                  </a:lnTo>
                  <a:lnTo>
                    <a:pt x="4237" y="3368"/>
                  </a:lnTo>
                  <a:lnTo>
                    <a:pt x="4267" y="3350"/>
                  </a:lnTo>
                  <a:lnTo>
                    <a:pt x="4296" y="3332"/>
                  </a:lnTo>
                  <a:lnTo>
                    <a:pt x="4324" y="3312"/>
                  </a:lnTo>
                  <a:lnTo>
                    <a:pt x="4351" y="3291"/>
                  </a:lnTo>
                  <a:lnTo>
                    <a:pt x="4377" y="3269"/>
                  </a:lnTo>
                  <a:lnTo>
                    <a:pt x="4401" y="3245"/>
                  </a:lnTo>
                  <a:lnTo>
                    <a:pt x="4425" y="3221"/>
                  </a:lnTo>
                  <a:lnTo>
                    <a:pt x="4447" y="3195"/>
                  </a:lnTo>
                  <a:lnTo>
                    <a:pt x="4469" y="3168"/>
                  </a:lnTo>
                  <a:lnTo>
                    <a:pt x="4488" y="3140"/>
                  </a:lnTo>
                  <a:lnTo>
                    <a:pt x="4507" y="3112"/>
                  </a:lnTo>
                  <a:lnTo>
                    <a:pt x="4524" y="3082"/>
                  </a:lnTo>
                  <a:lnTo>
                    <a:pt x="4540" y="3051"/>
                  </a:lnTo>
                  <a:lnTo>
                    <a:pt x="4554" y="3020"/>
                  </a:lnTo>
                  <a:lnTo>
                    <a:pt x="4567" y="2988"/>
                  </a:lnTo>
                  <a:lnTo>
                    <a:pt x="4579" y="2954"/>
                  </a:lnTo>
                  <a:lnTo>
                    <a:pt x="4588" y="2921"/>
                  </a:lnTo>
                  <a:lnTo>
                    <a:pt x="4597" y="2886"/>
                  </a:lnTo>
                  <a:lnTo>
                    <a:pt x="4603" y="2851"/>
                  </a:lnTo>
                  <a:lnTo>
                    <a:pt x="4608" y="2816"/>
                  </a:lnTo>
                  <a:lnTo>
                    <a:pt x="4611" y="2780"/>
                  </a:lnTo>
                  <a:lnTo>
                    <a:pt x="4612" y="2743"/>
                  </a:lnTo>
                  <a:lnTo>
                    <a:pt x="4611" y="2741"/>
                  </a:lnTo>
                  <a:lnTo>
                    <a:pt x="4649" y="2735"/>
                  </a:lnTo>
                  <a:lnTo>
                    <a:pt x="4687" y="2726"/>
                  </a:lnTo>
                  <a:lnTo>
                    <a:pt x="4724" y="2717"/>
                  </a:lnTo>
                  <a:lnTo>
                    <a:pt x="4760" y="2705"/>
                  </a:lnTo>
                  <a:lnTo>
                    <a:pt x="4795" y="2692"/>
                  </a:lnTo>
                  <a:lnTo>
                    <a:pt x="4830" y="2678"/>
                  </a:lnTo>
                  <a:lnTo>
                    <a:pt x="4864" y="2662"/>
                  </a:lnTo>
                  <a:lnTo>
                    <a:pt x="4896" y="2645"/>
                  </a:lnTo>
                  <a:lnTo>
                    <a:pt x="4928" y="2626"/>
                  </a:lnTo>
                  <a:lnTo>
                    <a:pt x="4959" y="2606"/>
                  </a:lnTo>
                  <a:lnTo>
                    <a:pt x="4989" y="2584"/>
                  </a:lnTo>
                  <a:lnTo>
                    <a:pt x="5019" y="2562"/>
                  </a:lnTo>
                  <a:lnTo>
                    <a:pt x="5046" y="2538"/>
                  </a:lnTo>
                  <a:lnTo>
                    <a:pt x="5073" y="2513"/>
                  </a:lnTo>
                  <a:lnTo>
                    <a:pt x="5099" y="2487"/>
                  </a:lnTo>
                  <a:lnTo>
                    <a:pt x="5124" y="2459"/>
                  </a:lnTo>
                  <a:lnTo>
                    <a:pt x="5147" y="2431"/>
                  </a:lnTo>
                  <a:lnTo>
                    <a:pt x="5169" y="2402"/>
                  </a:lnTo>
                  <a:lnTo>
                    <a:pt x="5190" y="2371"/>
                  </a:lnTo>
                  <a:lnTo>
                    <a:pt x="5210" y="2340"/>
                  </a:lnTo>
                  <a:lnTo>
                    <a:pt x="5228" y="2308"/>
                  </a:lnTo>
                  <a:lnTo>
                    <a:pt x="5245" y="2275"/>
                  </a:lnTo>
                  <a:lnTo>
                    <a:pt x="5260" y="2241"/>
                  </a:lnTo>
                  <a:lnTo>
                    <a:pt x="5274" y="2207"/>
                  </a:lnTo>
                  <a:lnTo>
                    <a:pt x="5286" y="2172"/>
                  </a:lnTo>
                  <a:lnTo>
                    <a:pt x="5297" y="2136"/>
                  </a:lnTo>
                  <a:lnTo>
                    <a:pt x="5306" y="2099"/>
                  </a:lnTo>
                  <a:lnTo>
                    <a:pt x="5314" y="2062"/>
                  </a:lnTo>
                  <a:lnTo>
                    <a:pt x="5320" y="2025"/>
                  </a:lnTo>
                  <a:lnTo>
                    <a:pt x="5324" y="1987"/>
                  </a:lnTo>
                  <a:lnTo>
                    <a:pt x="5327" y="1947"/>
                  </a:lnTo>
                  <a:lnTo>
                    <a:pt x="5328" y="1908"/>
                  </a:lnTo>
                  <a:lnTo>
                    <a:pt x="5327" y="1873"/>
                  </a:lnTo>
                  <a:lnTo>
                    <a:pt x="5325" y="1839"/>
                  </a:lnTo>
                  <a:lnTo>
                    <a:pt x="5322" y="1805"/>
                  </a:lnTo>
                  <a:lnTo>
                    <a:pt x="5317" y="1771"/>
                  </a:lnTo>
                  <a:lnTo>
                    <a:pt x="5310" y="1737"/>
                  </a:lnTo>
                  <a:lnTo>
                    <a:pt x="5303" y="1703"/>
                  </a:lnTo>
                  <a:lnTo>
                    <a:pt x="5294" y="1670"/>
                  </a:lnTo>
                  <a:lnTo>
                    <a:pt x="5284" y="1638"/>
                  </a:lnTo>
                  <a:lnTo>
                    <a:pt x="5272" y="1606"/>
                  </a:lnTo>
                  <a:lnTo>
                    <a:pt x="5259" y="1574"/>
                  </a:lnTo>
                  <a:lnTo>
                    <a:pt x="5245" y="1543"/>
                  </a:lnTo>
                  <a:lnTo>
                    <a:pt x="5229" y="1512"/>
                  </a:lnTo>
                  <a:lnTo>
                    <a:pt x="5213" y="1482"/>
                  </a:lnTo>
                  <a:lnTo>
                    <a:pt x="5195" y="1453"/>
                  </a:lnTo>
                  <a:lnTo>
                    <a:pt x="5175" y="1424"/>
                  </a:lnTo>
                  <a:lnTo>
                    <a:pt x="5155" y="1396"/>
                  </a:lnTo>
                  <a:lnTo>
                    <a:pt x="5154" y="1396"/>
                  </a:lnTo>
                  <a:lnTo>
                    <a:pt x="5166" y="1365"/>
                  </a:lnTo>
                  <a:lnTo>
                    <a:pt x="5177" y="1333"/>
                  </a:lnTo>
                  <a:lnTo>
                    <a:pt x="5186" y="1301"/>
                  </a:lnTo>
                  <a:lnTo>
                    <a:pt x="5194" y="1268"/>
                  </a:lnTo>
                  <a:lnTo>
                    <a:pt x="5199" y="1235"/>
                  </a:lnTo>
                  <a:lnTo>
                    <a:pt x="5204" y="1202"/>
                  </a:lnTo>
                  <a:lnTo>
                    <a:pt x="5206" y="1169"/>
                  </a:lnTo>
                  <a:lnTo>
                    <a:pt x="5207" y="1135"/>
                  </a:lnTo>
                  <a:lnTo>
                    <a:pt x="5206" y="1107"/>
                  </a:lnTo>
                  <a:lnTo>
                    <a:pt x="5205" y="1079"/>
                  </a:lnTo>
                  <a:lnTo>
                    <a:pt x="5202" y="1052"/>
                  </a:lnTo>
                  <a:lnTo>
                    <a:pt x="5198" y="1025"/>
                  </a:lnTo>
                  <a:lnTo>
                    <a:pt x="5193" y="998"/>
                  </a:lnTo>
                  <a:lnTo>
                    <a:pt x="5187" y="972"/>
                  </a:lnTo>
                  <a:lnTo>
                    <a:pt x="5180" y="946"/>
                  </a:lnTo>
                  <a:lnTo>
                    <a:pt x="5171" y="920"/>
                  </a:lnTo>
                  <a:lnTo>
                    <a:pt x="5162" y="895"/>
                  </a:lnTo>
                  <a:lnTo>
                    <a:pt x="5152" y="870"/>
                  </a:lnTo>
                  <a:lnTo>
                    <a:pt x="5129" y="822"/>
                  </a:lnTo>
                  <a:lnTo>
                    <a:pt x="5102" y="776"/>
                  </a:lnTo>
                  <a:lnTo>
                    <a:pt x="5072" y="733"/>
                  </a:lnTo>
                  <a:lnTo>
                    <a:pt x="5038" y="692"/>
                  </a:lnTo>
                  <a:lnTo>
                    <a:pt x="5001" y="653"/>
                  </a:lnTo>
                  <a:lnTo>
                    <a:pt x="4961" y="618"/>
                  </a:lnTo>
                  <a:lnTo>
                    <a:pt x="4918" y="586"/>
                  </a:lnTo>
                  <a:lnTo>
                    <a:pt x="4873" y="558"/>
                  </a:lnTo>
                  <a:lnTo>
                    <a:pt x="4825" y="533"/>
                  </a:lnTo>
                  <a:lnTo>
                    <a:pt x="4800" y="522"/>
                  </a:lnTo>
                  <a:lnTo>
                    <a:pt x="4775" y="512"/>
                  </a:lnTo>
                  <a:lnTo>
                    <a:pt x="4749" y="503"/>
                  </a:lnTo>
                  <a:lnTo>
                    <a:pt x="4722" y="495"/>
                  </a:lnTo>
                  <a:lnTo>
                    <a:pt x="4724" y="494"/>
                  </a:lnTo>
                  <a:lnTo>
                    <a:pt x="4719" y="467"/>
                  </a:lnTo>
                  <a:lnTo>
                    <a:pt x="4712" y="441"/>
                  </a:lnTo>
                  <a:lnTo>
                    <a:pt x="4705" y="416"/>
                  </a:lnTo>
                  <a:lnTo>
                    <a:pt x="4696" y="391"/>
                  </a:lnTo>
                  <a:lnTo>
                    <a:pt x="4686" y="366"/>
                  </a:lnTo>
                  <a:lnTo>
                    <a:pt x="4676" y="342"/>
                  </a:lnTo>
                  <a:lnTo>
                    <a:pt x="4651" y="296"/>
                  </a:lnTo>
                  <a:lnTo>
                    <a:pt x="4623" y="253"/>
                  </a:lnTo>
                  <a:lnTo>
                    <a:pt x="4591" y="212"/>
                  </a:lnTo>
                  <a:lnTo>
                    <a:pt x="4557" y="174"/>
                  </a:lnTo>
                  <a:lnTo>
                    <a:pt x="4519" y="140"/>
                  </a:lnTo>
                  <a:lnTo>
                    <a:pt x="4478" y="109"/>
                  </a:lnTo>
                  <a:lnTo>
                    <a:pt x="4435" y="81"/>
                  </a:lnTo>
                  <a:lnTo>
                    <a:pt x="4389" y="57"/>
                  </a:lnTo>
                  <a:lnTo>
                    <a:pt x="4366" y="46"/>
                  </a:lnTo>
                  <a:lnTo>
                    <a:pt x="4342" y="37"/>
                  </a:lnTo>
                  <a:lnTo>
                    <a:pt x="4317" y="29"/>
                  </a:lnTo>
                  <a:lnTo>
                    <a:pt x="4292" y="21"/>
                  </a:lnTo>
                  <a:lnTo>
                    <a:pt x="4267" y="15"/>
                  </a:lnTo>
                  <a:lnTo>
                    <a:pt x="4241" y="10"/>
                  </a:lnTo>
                  <a:lnTo>
                    <a:pt x="4215" y="5"/>
                  </a:lnTo>
                  <a:lnTo>
                    <a:pt x="4189" y="2"/>
                  </a:lnTo>
                  <a:lnTo>
                    <a:pt x="4162" y="1"/>
                  </a:lnTo>
                  <a:lnTo>
                    <a:pt x="4135" y="0"/>
                  </a:lnTo>
                  <a:lnTo>
                    <a:pt x="4102" y="1"/>
                  </a:lnTo>
                  <a:lnTo>
                    <a:pt x="4070" y="4"/>
                  </a:lnTo>
                  <a:lnTo>
                    <a:pt x="4037" y="8"/>
                  </a:lnTo>
                  <a:lnTo>
                    <a:pt x="4005" y="14"/>
                  </a:lnTo>
                  <a:lnTo>
                    <a:pt x="3974" y="22"/>
                  </a:lnTo>
                  <a:lnTo>
                    <a:pt x="3943" y="32"/>
                  </a:lnTo>
                  <a:lnTo>
                    <a:pt x="3913" y="43"/>
                  </a:lnTo>
                  <a:lnTo>
                    <a:pt x="3883" y="56"/>
                  </a:lnTo>
                  <a:lnTo>
                    <a:pt x="3854" y="70"/>
                  </a:lnTo>
                  <a:lnTo>
                    <a:pt x="3826" y="86"/>
                  </a:lnTo>
                  <a:lnTo>
                    <a:pt x="3799" y="103"/>
                  </a:lnTo>
                  <a:lnTo>
                    <a:pt x="3773" y="122"/>
                  </a:lnTo>
                  <a:lnTo>
                    <a:pt x="3747" y="143"/>
                  </a:lnTo>
                  <a:lnTo>
                    <a:pt x="3723" y="164"/>
                  </a:lnTo>
                  <a:lnTo>
                    <a:pt x="3700" y="188"/>
                  </a:lnTo>
                  <a:lnTo>
                    <a:pt x="3678" y="212"/>
                  </a:lnTo>
                  <a:lnTo>
                    <a:pt x="3679" y="213"/>
                  </a:lnTo>
                  <a:lnTo>
                    <a:pt x="3659" y="189"/>
                  </a:lnTo>
                  <a:lnTo>
                    <a:pt x="3638" y="165"/>
                  </a:lnTo>
                  <a:lnTo>
                    <a:pt x="3616" y="144"/>
                  </a:lnTo>
                  <a:lnTo>
                    <a:pt x="3593" y="123"/>
                  </a:lnTo>
                  <a:lnTo>
                    <a:pt x="3568" y="104"/>
                  </a:lnTo>
                  <a:lnTo>
                    <a:pt x="3543" y="87"/>
                  </a:lnTo>
                  <a:lnTo>
                    <a:pt x="3517" y="71"/>
                  </a:lnTo>
                  <a:lnTo>
                    <a:pt x="3490" y="56"/>
                  </a:lnTo>
                  <a:lnTo>
                    <a:pt x="3462" y="43"/>
                  </a:lnTo>
                  <a:lnTo>
                    <a:pt x="3433" y="32"/>
                  </a:lnTo>
                  <a:lnTo>
                    <a:pt x="3404" y="22"/>
                  </a:lnTo>
                  <a:lnTo>
                    <a:pt x="3374" y="14"/>
                  </a:lnTo>
                  <a:lnTo>
                    <a:pt x="3344" y="8"/>
                  </a:lnTo>
                  <a:lnTo>
                    <a:pt x="3313" y="4"/>
                  </a:lnTo>
                  <a:lnTo>
                    <a:pt x="3282" y="1"/>
                  </a:lnTo>
                  <a:lnTo>
                    <a:pt x="3251" y="0"/>
                  </a:lnTo>
                  <a:lnTo>
                    <a:pt x="3213" y="1"/>
                  </a:lnTo>
                  <a:lnTo>
                    <a:pt x="3175" y="5"/>
                  </a:lnTo>
                  <a:lnTo>
                    <a:pt x="3139" y="12"/>
                  </a:lnTo>
                  <a:lnTo>
                    <a:pt x="3102" y="21"/>
                  </a:lnTo>
                  <a:lnTo>
                    <a:pt x="3067" y="33"/>
                  </a:lnTo>
                  <a:lnTo>
                    <a:pt x="3033" y="46"/>
                  </a:lnTo>
                  <a:lnTo>
                    <a:pt x="3000" y="63"/>
                  </a:lnTo>
                  <a:lnTo>
                    <a:pt x="2968" y="81"/>
                  </a:lnTo>
                  <a:lnTo>
                    <a:pt x="2937" y="102"/>
                  </a:lnTo>
                  <a:lnTo>
                    <a:pt x="2908" y="124"/>
                  </a:lnTo>
                  <a:lnTo>
                    <a:pt x="2880" y="149"/>
                  </a:lnTo>
                  <a:lnTo>
                    <a:pt x="2854" y="176"/>
                  </a:lnTo>
                  <a:lnTo>
                    <a:pt x="2830" y="204"/>
                  </a:lnTo>
                  <a:lnTo>
                    <a:pt x="2808" y="234"/>
                  </a:lnTo>
                  <a:lnTo>
                    <a:pt x="2787" y="266"/>
                  </a:lnTo>
                  <a:lnTo>
                    <a:pt x="2769" y="300"/>
                  </a:lnTo>
                  <a:lnTo>
                    <a:pt x="2771" y="309"/>
                  </a:lnTo>
                  <a:lnTo>
                    <a:pt x="2747" y="287"/>
                  </a:lnTo>
                  <a:lnTo>
                    <a:pt x="2723" y="266"/>
                  </a:lnTo>
                  <a:lnTo>
                    <a:pt x="2698" y="246"/>
                  </a:lnTo>
                  <a:lnTo>
                    <a:pt x="2670" y="228"/>
                  </a:lnTo>
                  <a:lnTo>
                    <a:pt x="2643" y="211"/>
                  </a:lnTo>
                  <a:lnTo>
                    <a:pt x="2615" y="195"/>
                  </a:lnTo>
                  <a:lnTo>
                    <a:pt x="2587" y="181"/>
                  </a:lnTo>
                  <a:lnTo>
                    <a:pt x="2558" y="168"/>
                  </a:lnTo>
                  <a:lnTo>
                    <a:pt x="2528" y="156"/>
                  </a:lnTo>
                  <a:lnTo>
                    <a:pt x="2498" y="146"/>
                  </a:lnTo>
                  <a:lnTo>
                    <a:pt x="2467" y="138"/>
                  </a:lnTo>
                  <a:lnTo>
                    <a:pt x="2436" y="131"/>
                  </a:lnTo>
                  <a:lnTo>
                    <a:pt x="2404" y="125"/>
                  </a:lnTo>
                  <a:lnTo>
                    <a:pt x="2373" y="121"/>
                  </a:lnTo>
                  <a:lnTo>
                    <a:pt x="2340" y="119"/>
                  </a:lnTo>
                  <a:lnTo>
                    <a:pt x="2308" y="118"/>
                  </a:lnTo>
                  <a:lnTo>
                    <a:pt x="2263" y="120"/>
                  </a:lnTo>
                  <a:lnTo>
                    <a:pt x="2218" y="124"/>
                  </a:lnTo>
                  <a:lnTo>
                    <a:pt x="2174" y="132"/>
                  </a:lnTo>
                  <a:lnTo>
                    <a:pt x="2131" y="143"/>
                  </a:lnTo>
                  <a:lnTo>
                    <a:pt x="2089" y="156"/>
                  </a:lnTo>
                  <a:lnTo>
                    <a:pt x="2048" y="172"/>
                  </a:lnTo>
                  <a:lnTo>
                    <a:pt x="2008" y="191"/>
                  </a:lnTo>
                  <a:lnTo>
                    <a:pt x="1970" y="213"/>
                  </a:lnTo>
                  <a:lnTo>
                    <a:pt x="1933" y="237"/>
                  </a:lnTo>
                  <a:lnTo>
                    <a:pt x="1897" y="263"/>
                  </a:lnTo>
                  <a:lnTo>
                    <a:pt x="1864" y="292"/>
                  </a:lnTo>
                  <a:lnTo>
                    <a:pt x="1832" y="323"/>
                  </a:lnTo>
                  <a:lnTo>
                    <a:pt x="1803" y="357"/>
                  </a:lnTo>
                  <a:lnTo>
                    <a:pt x="1775" y="393"/>
                  </a:lnTo>
                  <a:lnTo>
                    <a:pt x="1750" y="430"/>
                  </a:lnTo>
                  <a:lnTo>
                    <a:pt x="1727" y="470"/>
                  </a:lnTo>
                  <a:lnTo>
                    <a:pt x="1725" y="474"/>
                  </a:lnTo>
                  <a:lnTo>
                    <a:pt x="1677" y="448"/>
                  </a:lnTo>
                  <a:lnTo>
                    <a:pt x="1626" y="424"/>
                  </a:lnTo>
                  <a:lnTo>
                    <a:pt x="1575" y="405"/>
                  </a:lnTo>
                  <a:lnTo>
                    <a:pt x="1522" y="388"/>
                  </a:lnTo>
                  <a:lnTo>
                    <a:pt x="1469" y="376"/>
                  </a:lnTo>
                  <a:lnTo>
                    <a:pt x="1414" y="366"/>
                  </a:lnTo>
                  <a:lnTo>
                    <a:pt x="1359" y="361"/>
                  </a:lnTo>
                  <a:lnTo>
                    <a:pt x="1304" y="359"/>
                  </a:lnTo>
                  <a:lnTo>
                    <a:pt x="1261" y="360"/>
                  </a:lnTo>
                  <a:lnTo>
                    <a:pt x="1219" y="363"/>
                  </a:lnTo>
                  <a:lnTo>
                    <a:pt x="1177" y="369"/>
                  </a:lnTo>
                  <a:lnTo>
                    <a:pt x="1136" y="376"/>
                  </a:lnTo>
                  <a:lnTo>
                    <a:pt x="1096" y="385"/>
                  </a:lnTo>
                  <a:lnTo>
                    <a:pt x="1056" y="397"/>
                  </a:lnTo>
                  <a:lnTo>
                    <a:pt x="1018" y="410"/>
                  </a:lnTo>
                  <a:lnTo>
                    <a:pt x="980" y="425"/>
                  </a:lnTo>
                  <a:lnTo>
                    <a:pt x="943" y="442"/>
                  </a:lnTo>
                  <a:lnTo>
                    <a:pt x="907" y="460"/>
                  </a:lnTo>
                  <a:lnTo>
                    <a:pt x="872" y="480"/>
                  </a:lnTo>
                  <a:lnTo>
                    <a:pt x="839" y="502"/>
                  </a:lnTo>
                  <a:lnTo>
                    <a:pt x="806" y="525"/>
                  </a:lnTo>
                  <a:lnTo>
                    <a:pt x="775" y="550"/>
                  </a:lnTo>
                  <a:lnTo>
                    <a:pt x="744" y="577"/>
                  </a:lnTo>
                  <a:lnTo>
                    <a:pt x="716" y="604"/>
                  </a:lnTo>
                  <a:lnTo>
                    <a:pt x="688" y="634"/>
                  </a:lnTo>
                  <a:lnTo>
                    <a:pt x="662" y="664"/>
                  </a:lnTo>
                  <a:lnTo>
                    <a:pt x="637" y="696"/>
                  </a:lnTo>
                  <a:lnTo>
                    <a:pt x="614" y="728"/>
                  </a:lnTo>
                  <a:lnTo>
                    <a:pt x="592" y="762"/>
                  </a:lnTo>
                  <a:lnTo>
                    <a:pt x="572" y="798"/>
                  </a:lnTo>
                  <a:lnTo>
                    <a:pt x="554" y="834"/>
                  </a:lnTo>
                  <a:lnTo>
                    <a:pt x="537" y="871"/>
                  </a:lnTo>
                  <a:lnTo>
                    <a:pt x="522" y="909"/>
                  </a:lnTo>
                  <a:lnTo>
                    <a:pt x="509" y="948"/>
                  </a:lnTo>
                  <a:lnTo>
                    <a:pt x="498" y="988"/>
                  </a:lnTo>
                  <a:lnTo>
                    <a:pt x="489" y="1028"/>
                  </a:lnTo>
                  <a:lnTo>
                    <a:pt x="482" y="1069"/>
                  </a:lnTo>
                  <a:lnTo>
                    <a:pt x="476" y="1111"/>
                  </a:lnTo>
                  <a:lnTo>
                    <a:pt x="473" y="1154"/>
                  </a:lnTo>
                  <a:lnTo>
                    <a:pt x="472" y="1197"/>
                  </a:lnTo>
                  <a:lnTo>
                    <a:pt x="472" y="1225"/>
                  </a:lnTo>
                  <a:lnTo>
                    <a:pt x="473" y="1253"/>
                  </a:lnTo>
                  <a:lnTo>
                    <a:pt x="476" y="1281"/>
                  </a:lnTo>
                  <a:lnTo>
                    <a:pt x="479" y="1309"/>
                  </a:lnTo>
                  <a:lnTo>
                    <a:pt x="481" y="1308"/>
                  </a:lnTo>
                  <a:close/>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8" name="Freeform 5"/>
            <p:cNvSpPr>
              <a:spLocks/>
            </p:cNvSpPr>
            <p:nvPr/>
          </p:nvSpPr>
          <p:spPr bwMode="auto">
            <a:xfrm>
              <a:off x="1303" y="2524"/>
              <a:ext cx="158" cy="38"/>
            </a:xfrm>
            <a:custGeom>
              <a:avLst/>
              <a:gdLst>
                <a:gd name="T0" fmla="*/ 0 w 312"/>
                <a:gd name="T1" fmla="*/ 0 h 74"/>
                <a:gd name="T2" fmla="*/ 31 w 312"/>
                <a:gd name="T3" fmla="*/ 17 h 74"/>
                <a:gd name="T4" fmla="*/ 64 w 312"/>
                <a:gd name="T5" fmla="*/ 32 h 74"/>
                <a:gd name="T6" fmla="*/ 97 w 312"/>
                <a:gd name="T7" fmla="*/ 45 h 74"/>
                <a:gd name="T8" fmla="*/ 131 w 312"/>
                <a:gd name="T9" fmla="*/ 55 h 74"/>
                <a:gd name="T10" fmla="*/ 165 w 312"/>
                <a:gd name="T11" fmla="*/ 63 h 74"/>
                <a:gd name="T12" fmla="*/ 200 w 312"/>
                <a:gd name="T13" fmla="*/ 69 h 74"/>
                <a:gd name="T14" fmla="*/ 235 w 312"/>
                <a:gd name="T15" fmla="*/ 73 h 74"/>
                <a:gd name="T16" fmla="*/ 271 w 312"/>
                <a:gd name="T17" fmla="*/ 74 h 74"/>
                <a:gd name="T18" fmla="*/ 292 w 312"/>
                <a:gd name="T19" fmla="*/ 73 h 74"/>
                <a:gd name="T20" fmla="*/ 312 w 312"/>
                <a:gd name="T21" fmla="*/ 72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2" h="74">
                  <a:moveTo>
                    <a:pt x="0" y="0"/>
                  </a:moveTo>
                  <a:lnTo>
                    <a:pt x="31" y="17"/>
                  </a:lnTo>
                  <a:lnTo>
                    <a:pt x="64" y="32"/>
                  </a:lnTo>
                  <a:lnTo>
                    <a:pt x="97" y="45"/>
                  </a:lnTo>
                  <a:lnTo>
                    <a:pt x="131" y="55"/>
                  </a:lnTo>
                  <a:lnTo>
                    <a:pt x="165" y="63"/>
                  </a:lnTo>
                  <a:lnTo>
                    <a:pt x="200" y="69"/>
                  </a:lnTo>
                  <a:lnTo>
                    <a:pt x="235" y="73"/>
                  </a:lnTo>
                  <a:lnTo>
                    <a:pt x="271" y="74"/>
                  </a:lnTo>
                  <a:lnTo>
                    <a:pt x="292" y="73"/>
                  </a:lnTo>
                  <a:lnTo>
                    <a:pt x="312" y="72"/>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9" name="Freeform 6"/>
            <p:cNvSpPr>
              <a:spLocks/>
            </p:cNvSpPr>
            <p:nvPr/>
          </p:nvSpPr>
          <p:spPr bwMode="auto">
            <a:xfrm>
              <a:off x="1533" y="2969"/>
              <a:ext cx="69" cy="18"/>
            </a:xfrm>
            <a:custGeom>
              <a:avLst/>
              <a:gdLst>
                <a:gd name="T0" fmla="*/ 0 w 136"/>
                <a:gd name="T1" fmla="*/ 34 h 34"/>
                <a:gd name="T2" fmla="*/ 35 w 136"/>
                <a:gd name="T3" fmla="*/ 29 h 34"/>
                <a:gd name="T4" fmla="*/ 69 w 136"/>
                <a:gd name="T5" fmla="*/ 22 h 34"/>
                <a:gd name="T6" fmla="*/ 103 w 136"/>
                <a:gd name="T7" fmla="*/ 12 h 34"/>
                <a:gd name="T8" fmla="*/ 136 w 136"/>
                <a:gd name="T9" fmla="*/ 0 h 34"/>
              </a:gdLst>
              <a:ahLst/>
              <a:cxnLst>
                <a:cxn ang="0">
                  <a:pos x="T0" y="T1"/>
                </a:cxn>
                <a:cxn ang="0">
                  <a:pos x="T2" y="T3"/>
                </a:cxn>
                <a:cxn ang="0">
                  <a:pos x="T4" y="T5"/>
                </a:cxn>
                <a:cxn ang="0">
                  <a:pos x="T6" y="T7"/>
                </a:cxn>
                <a:cxn ang="0">
                  <a:pos x="T8" y="T9"/>
                </a:cxn>
              </a:cxnLst>
              <a:rect l="0" t="0" r="r" b="b"/>
              <a:pathLst>
                <a:path w="136" h="34">
                  <a:moveTo>
                    <a:pt x="0" y="34"/>
                  </a:moveTo>
                  <a:lnTo>
                    <a:pt x="35" y="29"/>
                  </a:lnTo>
                  <a:lnTo>
                    <a:pt x="69" y="22"/>
                  </a:lnTo>
                  <a:lnTo>
                    <a:pt x="103" y="12"/>
                  </a:lnTo>
                  <a:lnTo>
                    <a:pt x="136" y="0"/>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10" name="Freeform 7"/>
            <p:cNvSpPr>
              <a:spLocks/>
            </p:cNvSpPr>
            <p:nvPr/>
          </p:nvSpPr>
          <p:spPr bwMode="auto">
            <a:xfrm>
              <a:off x="2156" y="3086"/>
              <a:ext cx="42" cy="81"/>
            </a:xfrm>
            <a:custGeom>
              <a:avLst/>
              <a:gdLst>
                <a:gd name="T0" fmla="*/ 0 w 83"/>
                <a:gd name="T1" fmla="*/ 0 h 158"/>
                <a:gd name="T2" fmla="*/ 18 w 83"/>
                <a:gd name="T3" fmla="*/ 41 h 158"/>
                <a:gd name="T4" fmla="*/ 37 w 83"/>
                <a:gd name="T5" fmla="*/ 81 h 158"/>
                <a:gd name="T6" fmla="*/ 59 w 83"/>
                <a:gd name="T7" fmla="*/ 120 h 158"/>
                <a:gd name="T8" fmla="*/ 83 w 83"/>
                <a:gd name="T9" fmla="*/ 158 h 158"/>
              </a:gdLst>
              <a:ahLst/>
              <a:cxnLst>
                <a:cxn ang="0">
                  <a:pos x="T0" y="T1"/>
                </a:cxn>
                <a:cxn ang="0">
                  <a:pos x="T2" y="T3"/>
                </a:cxn>
                <a:cxn ang="0">
                  <a:pos x="T4" y="T5"/>
                </a:cxn>
                <a:cxn ang="0">
                  <a:pos x="T6" y="T7"/>
                </a:cxn>
                <a:cxn ang="0">
                  <a:pos x="T8" y="T9"/>
                </a:cxn>
              </a:cxnLst>
              <a:rect l="0" t="0" r="r" b="b"/>
              <a:pathLst>
                <a:path w="83" h="158">
                  <a:moveTo>
                    <a:pt x="0" y="0"/>
                  </a:moveTo>
                  <a:lnTo>
                    <a:pt x="18" y="41"/>
                  </a:lnTo>
                  <a:lnTo>
                    <a:pt x="37" y="81"/>
                  </a:lnTo>
                  <a:lnTo>
                    <a:pt x="59" y="120"/>
                  </a:lnTo>
                  <a:lnTo>
                    <a:pt x="83" y="158"/>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11" name="Freeform 8"/>
            <p:cNvSpPr>
              <a:spLocks/>
            </p:cNvSpPr>
            <p:nvPr/>
          </p:nvSpPr>
          <p:spPr bwMode="auto">
            <a:xfrm>
              <a:off x="2955" y="2962"/>
              <a:ext cx="16" cy="90"/>
            </a:xfrm>
            <a:custGeom>
              <a:avLst/>
              <a:gdLst>
                <a:gd name="T0" fmla="*/ 0 w 33"/>
                <a:gd name="T1" fmla="*/ 174 h 174"/>
                <a:gd name="T2" fmla="*/ 12 w 33"/>
                <a:gd name="T3" fmla="*/ 131 h 174"/>
                <a:gd name="T4" fmla="*/ 21 w 33"/>
                <a:gd name="T5" fmla="*/ 88 h 174"/>
                <a:gd name="T6" fmla="*/ 28 w 33"/>
                <a:gd name="T7" fmla="*/ 44 h 174"/>
                <a:gd name="T8" fmla="*/ 33 w 33"/>
                <a:gd name="T9" fmla="*/ 0 h 174"/>
              </a:gdLst>
              <a:ahLst/>
              <a:cxnLst>
                <a:cxn ang="0">
                  <a:pos x="T0" y="T1"/>
                </a:cxn>
                <a:cxn ang="0">
                  <a:pos x="T2" y="T3"/>
                </a:cxn>
                <a:cxn ang="0">
                  <a:pos x="T4" y="T5"/>
                </a:cxn>
                <a:cxn ang="0">
                  <a:pos x="T6" y="T7"/>
                </a:cxn>
                <a:cxn ang="0">
                  <a:pos x="T8" y="T9"/>
                </a:cxn>
              </a:cxnLst>
              <a:rect l="0" t="0" r="r" b="b"/>
              <a:pathLst>
                <a:path w="33" h="174">
                  <a:moveTo>
                    <a:pt x="0" y="174"/>
                  </a:moveTo>
                  <a:lnTo>
                    <a:pt x="12" y="131"/>
                  </a:lnTo>
                  <a:lnTo>
                    <a:pt x="21" y="88"/>
                  </a:lnTo>
                  <a:lnTo>
                    <a:pt x="28" y="44"/>
                  </a:lnTo>
                  <a:lnTo>
                    <a:pt x="33" y="0"/>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12" name="Freeform 9"/>
            <p:cNvSpPr>
              <a:spLocks/>
            </p:cNvSpPr>
            <p:nvPr/>
          </p:nvSpPr>
          <p:spPr bwMode="auto">
            <a:xfrm>
              <a:off x="3305" y="2408"/>
              <a:ext cx="204" cy="336"/>
            </a:xfrm>
            <a:custGeom>
              <a:avLst/>
              <a:gdLst>
                <a:gd name="T0" fmla="*/ 401 w 401"/>
                <a:gd name="T1" fmla="*/ 651 h 651"/>
                <a:gd name="T2" fmla="*/ 401 w 401"/>
                <a:gd name="T3" fmla="*/ 645 h 651"/>
                <a:gd name="T4" fmla="*/ 399 w 401"/>
                <a:gd name="T5" fmla="*/ 594 h 651"/>
                <a:gd name="T6" fmla="*/ 394 w 401"/>
                <a:gd name="T7" fmla="*/ 543 h 651"/>
                <a:gd name="T8" fmla="*/ 385 w 401"/>
                <a:gd name="T9" fmla="*/ 494 h 651"/>
                <a:gd name="T10" fmla="*/ 373 w 401"/>
                <a:gd name="T11" fmla="*/ 445 h 651"/>
                <a:gd name="T12" fmla="*/ 358 w 401"/>
                <a:gd name="T13" fmla="*/ 398 h 651"/>
                <a:gd name="T14" fmla="*/ 339 w 401"/>
                <a:gd name="T15" fmla="*/ 352 h 651"/>
                <a:gd name="T16" fmla="*/ 317 w 401"/>
                <a:gd name="T17" fmla="*/ 307 h 651"/>
                <a:gd name="T18" fmla="*/ 293 w 401"/>
                <a:gd name="T19" fmla="*/ 264 h 651"/>
                <a:gd name="T20" fmla="*/ 265 w 401"/>
                <a:gd name="T21" fmla="*/ 223 h 651"/>
                <a:gd name="T22" fmla="*/ 235 w 401"/>
                <a:gd name="T23" fmla="*/ 184 h 651"/>
                <a:gd name="T24" fmla="*/ 202 w 401"/>
                <a:gd name="T25" fmla="*/ 147 h 651"/>
                <a:gd name="T26" fmla="*/ 166 w 401"/>
                <a:gd name="T27" fmla="*/ 113 h 651"/>
                <a:gd name="T28" fmla="*/ 128 w 401"/>
                <a:gd name="T29" fmla="*/ 81 h 651"/>
                <a:gd name="T30" fmla="*/ 88 w 401"/>
                <a:gd name="T31" fmla="*/ 51 h 651"/>
                <a:gd name="T32" fmla="*/ 45 w 401"/>
                <a:gd name="T33" fmla="*/ 24 h 651"/>
                <a:gd name="T34" fmla="*/ 0 w 401"/>
                <a:gd name="T35" fmla="*/ 0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1" h="651">
                  <a:moveTo>
                    <a:pt x="401" y="651"/>
                  </a:moveTo>
                  <a:lnTo>
                    <a:pt x="401" y="645"/>
                  </a:lnTo>
                  <a:lnTo>
                    <a:pt x="399" y="594"/>
                  </a:lnTo>
                  <a:lnTo>
                    <a:pt x="394" y="543"/>
                  </a:lnTo>
                  <a:lnTo>
                    <a:pt x="385" y="494"/>
                  </a:lnTo>
                  <a:lnTo>
                    <a:pt x="373" y="445"/>
                  </a:lnTo>
                  <a:lnTo>
                    <a:pt x="358" y="398"/>
                  </a:lnTo>
                  <a:lnTo>
                    <a:pt x="339" y="352"/>
                  </a:lnTo>
                  <a:lnTo>
                    <a:pt x="317" y="307"/>
                  </a:lnTo>
                  <a:lnTo>
                    <a:pt x="293" y="264"/>
                  </a:lnTo>
                  <a:lnTo>
                    <a:pt x="265" y="223"/>
                  </a:lnTo>
                  <a:lnTo>
                    <a:pt x="235" y="184"/>
                  </a:lnTo>
                  <a:lnTo>
                    <a:pt x="202" y="147"/>
                  </a:lnTo>
                  <a:lnTo>
                    <a:pt x="166" y="113"/>
                  </a:lnTo>
                  <a:lnTo>
                    <a:pt x="128" y="81"/>
                  </a:lnTo>
                  <a:lnTo>
                    <a:pt x="88" y="51"/>
                  </a:lnTo>
                  <a:lnTo>
                    <a:pt x="45" y="24"/>
                  </a:lnTo>
                  <a:lnTo>
                    <a:pt x="0" y="0"/>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13" name="Freeform 10"/>
            <p:cNvSpPr>
              <a:spLocks/>
            </p:cNvSpPr>
            <p:nvPr/>
          </p:nvSpPr>
          <p:spPr bwMode="auto">
            <a:xfrm>
              <a:off x="3693" y="2049"/>
              <a:ext cx="91" cy="126"/>
            </a:xfrm>
            <a:custGeom>
              <a:avLst/>
              <a:gdLst>
                <a:gd name="T0" fmla="*/ 0 w 179"/>
                <a:gd name="T1" fmla="*/ 244 h 244"/>
                <a:gd name="T2" fmla="*/ 28 w 179"/>
                <a:gd name="T3" fmla="*/ 218 h 244"/>
                <a:gd name="T4" fmla="*/ 55 w 179"/>
                <a:gd name="T5" fmla="*/ 191 h 244"/>
                <a:gd name="T6" fmla="*/ 80 w 179"/>
                <a:gd name="T7" fmla="*/ 162 h 244"/>
                <a:gd name="T8" fmla="*/ 103 w 179"/>
                <a:gd name="T9" fmla="*/ 132 h 244"/>
                <a:gd name="T10" fmla="*/ 125 w 179"/>
                <a:gd name="T11" fmla="*/ 101 h 244"/>
                <a:gd name="T12" fmla="*/ 145 w 179"/>
                <a:gd name="T13" fmla="*/ 68 h 244"/>
                <a:gd name="T14" fmla="*/ 163 w 179"/>
                <a:gd name="T15" fmla="*/ 35 h 244"/>
                <a:gd name="T16" fmla="*/ 179 w 179"/>
                <a:gd name="T17"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9" h="244">
                  <a:moveTo>
                    <a:pt x="0" y="244"/>
                  </a:moveTo>
                  <a:lnTo>
                    <a:pt x="28" y="218"/>
                  </a:lnTo>
                  <a:lnTo>
                    <a:pt x="55" y="191"/>
                  </a:lnTo>
                  <a:lnTo>
                    <a:pt x="80" y="162"/>
                  </a:lnTo>
                  <a:lnTo>
                    <a:pt x="103" y="132"/>
                  </a:lnTo>
                  <a:lnTo>
                    <a:pt x="125" y="101"/>
                  </a:lnTo>
                  <a:lnTo>
                    <a:pt x="145" y="68"/>
                  </a:lnTo>
                  <a:lnTo>
                    <a:pt x="163" y="35"/>
                  </a:lnTo>
                  <a:lnTo>
                    <a:pt x="179" y="0"/>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14" name="Freeform 11"/>
            <p:cNvSpPr>
              <a:spLocks/>
            </p:cNvSpPr>
            <p:nvPr/>
          </p:nvSpPr>
          <p:spPr bwMode="auto">
            <a:xfrm>
              <a:off x="3566" y="1583"/>
              <a:ext cx="5" cy="59"/>
            </a:xfrm>
            <a:custGeom>
              <a:avLst/>
              <a:gdLst>
                <a:gd name="T0" fmla="*/ 10 w 10"/>
                <a:gd name="T1" fmla="*/ 115 h 115"/>
                <a:gd name="T2" fmla="*/ 10 w 10"/>
                <a:gd name="T3" fmla="*/ 111 h 115"/>
                <a:gd name="T4" fmla="*/ 10 w 10"/>
                <a:gd name="T5" fmla="*/ 107 h 115"/>
                <a:gd name="T6" fmla="*/ 9 w 10"/>
                <a:gd name="T7" fmla="*/ 80 h 115"/>
                <a:gd name="T8" fmla="*/ 8 w 10"/>
                <a:gd name="T9" fmla="*/ 53 h 115"/>
                <a:gd name="T10" fmla="*/ 5 w 10"/>
                <a:gd name="T11" fmla="*/ 26 h 115"/>
                <a:gd name="T12" fmla="*/ 0 w 10"/>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10" h="115">
                  <a:moveTo>
                    <a:pt x="10" y="115"/>
                  </a:moveTo>
                  <a:lnTo>
                    <a:pt x="10" y="111"/>
                  </a:lnTo>
                  <a:lnTo>
                    <a:pt x="10" y="107"/>
                  </a:lnTo>
                  <a:lnTo>
                    <a:pt x="9" y="80"/>
                  </a:lnTo>
                  <a:lnTo>
                    <a:pt x="8" y="53"/>
                  </a:lnTo>
                  <a:lnTo>
                    <a:pt x="5" y="26"/>
                  </a:lnTo>
                  <a:lnTo>
                    <a:pt x="0" y="0"/>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15" name="Freeform 12"/>
            <p:cNvSpPr>
              <a:spLocks/>
            </p:cNvSpPr>
            <p:nvPr/>
          </p:nvSpPr>
          <p:spPr bwMode="auto">
            <a:xfrm>
              <a:off x="2988" y="1437"/>
              <a:ext cx="47" cy="76"/>
            </a:xfrm>
            <a:custGeom>
              <a:avLst/>
              <a:gdLst>
                <a:gd name="T0" fmla="*/ 92 w 92"/>
                <a:gd name="T1" fmla="*/ 0 h 147"/>
                <a:gd name="T2" fmla="*/ 65 w 92"/>
                <a:gd name="T3" fmla="*/ 35 h 147"/>
                <a:gd name="T4" fmla="*/ 40 w 92"/>
                <a:gd name="T5" fmla="*/ 71 h 147"/>
                <a:gd name="T6" fmla="*/ 19 w 92"/>
                <a:gd name="T7" fmla="*/ 108 h 147"/>
                <a:gd name="T8" fmla="*/ 0 w 92"/>
                <a:gd name="T9" fmla="*/ 147 h 147"/>
              </a:gdLst>
              <a:ahLst/>
              <a:cxnLst>
                <a:cxn ang="0">
                  <a:pos x="T0" y="T1"/>
                </a:cxn>
                <a:cxn ang="0">
                  <a:pos x="T2" y="T3"/>
                </a:cxn>
                <a:cxn ang="0">
                  <a:pos x="T4" y="T5"/>
                </a:cxn>
                <a:cxn ang="0">
                  <a:pos x="T6" y="T7"/>
                </a:cxn>
                <a:cxn ang="0">
                  <a:pos x="T8" y="T9"/>
                </a:cxn>
              </a:cxnLst>
              <a:rect l="0" t="0" r="r" b="b"/>
              <a:pathLst>
                <a:path w="92" h="147">
                  <a:moveTo>
                    <a:pt x="92" y="0"/>
                  </a:moveTo>
                  <a:lnTo>
                    <a:pt x="65" y="35"/>
                  </a:lnTo>
                  <a:lnTo>
                    <a:pt x="40" y="71"/>
                  </a:lnTo>
                  <a:lnTo>
                    <a:pt x="19" y="108"/>
                  </a:lnTo>
                  <a:lnTo>
                    <a:pt x="0" y="147"/>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16" name="Freeform 13"/>
            <p:cNvSpPr>
              <a:spLocks/>
            </p:cNvSpPr>
            <p:nvPr/>
          </p:nvSpPr>
          <p:spPr bwMode="auto">
            <a:xfrm>
              <a:off x="2551" y="1483"/>
              <a:ext cx="22" cy="65"/>
            </a:xfrm>
            <a:custGeom>
              <a:avLst/>
              <a:gdLst>
                <a:gd name="T0" fmla="*/ 45 w 45"/>
                <a:gd name="T1" fmla="*/ 0 h 126"/>
                <a:gd name="T2" fmla="*/ 31 w 45"/>
                <a:gd name="T3" fmla="*/ 30 h 126"/>
                <a:gd name="T4" fmla="*/ 19 w 45"/>
                <a:gd name="T5" fmla="*/ 62 h 126"/>
                <a:gd name="T6" fmla="*/ 8 w 45"/>
                <a:gd name="T7" fmla="*/ 93 h 126"/>
                <a:gd name="T8" fmla="*/ 0 w 45"/>
                <a:gd name="T9" fmla="*/ 126 h 126"/>
              </a:gdLst>
              <a:ahLst/>
              <a:cxnLst>
                <a:cxn ang="0">
                  <a:pos x="T0" y="T1"/>
                </a:cxn>
                <a:cxn ang="0">
                  <a:pos x="T2" y="T3"/>
                </a:cxn>
                <a:cxn ang="0">
                  <a:pos x="T4" y="T5"/>
                </a:cxn>
                <a:cxn ang="0">
                  <a:pos x="T6" y="T7"/>
                </a:cxn>
                <a:cxn ang="0">
                  <a:pos x="T8" y="T9"/>
                </a:cxn>
              </a:cxnLst>
              <a:rect l="0" t="0" r="r" b="b"/>
              <a:pathLst>
                <a:path w="45" h="126">
                  <a:moveTo>
                    <a:pt x="45" y="0"/>
                  </a:moveTo>
                  <a:lnTo>
                    <a:pt x="31" y="30"/>
                  </a:lnTo>
                  <a:lnTo>
                    <a:pt x="19" y="62"/>
                  </a:lnTo>
                  <a:lnTo>
                    <a:pt x="8" y="93"/>
                  </a:lnTo>
                  <a:lnTo>
                    <a:pt x="0" y="126"/>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17" name="Freeform 14"/>
            <p:cNvSpPr>
              <a:spLocks/>
            </p:cNvSpPr>
            <p:nvPr/>
          </p:nvSpPr>
          <p:spPr bwMode="auto">
            <a:xfrm>
              <a:off x="2044" y="1573"/>
              <a:ext cx="81" cy="63"/>
            </a:xfrm>
            <a:custGeom>
              <a:avLst/>
              <a:gdLst>
                <a:gd name="T0" fmla="*/ 161 w 161"/>
                <a:gd name="T1" fmla="*/ 123 h 123"/>
                <a:gd name="T2" fmla="*/ 124 w 161"/>
                <a:gd name="T3" fmla="*/ 89 h 123"/>
                <a:gd name="T4" fmla="*/ 84 w 161"/>
                <a:gd name="T5" fmla="*/ 57 h 123"/>
                <a:gd name="T6" fmla="*/ 43 w 161"/>
                <a:gd name="T7" fmla="*/ 27 h 123"/>
                <a:gd name="T8" fmla="*/ 0 w 161"/>
                <a:gd name="T9" fmla="*/ 0 h 123"/>
              </a:gdLst>
              <a:ahLst/>
              <a:cxnLst>
                <a:cxn ang="0">
                  <a:pos x="T0" y="T1"/>
                </a:cxn>
                <a:cxn ang="0">
                  <a:pos x="T2" y="T3"/>
                </a:cxn>
                <a:cxn ang="0">
                  <a:pos x="T4" y="T5"/>
                </a:cxn>
                <a:cxn ang="0">
                  <a:pos x="T6" y="T7"/>
                </a:cxn>
                <a:cxn ang="0">
                  <a:pos x="T8" y="T9"/>
                </a:cxn>
              </a:cxnLst>
              <a:rect l="0" t="0" r="r" b="b"/>
              <a:pathLst>
                <a:path w="161" h="123">
                  <a:moveTo>
                    <a:pt x="161" y="123"/>
                  </a:moveTo>
                  <a:lnTo>
                    <a:pt x="124" y="89"/>
                  </a:lnTo>
                  <a:lnTo>
                    <a:pt x="84" y="57"/>
                  </a:lnTo>
                  <a:lnTo>
                    <a:pt x="43" y="27"/>
                  </a:lnTo>
                  <a:lnTo>
                    <a:pt x="0" y="0"/>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18" name="Freeform 15"/>
            <p:cNvSpPr>
              <a:spLocks/>
            </p:cNvSpPr>
            <p:nvPr/>
          </p:nvSpPr>
          <p:spPr bwMode="auto">
            <a:xfrm>
              <a:off x="1411" y="2004"/>
              <a:ext cx="15" cy="67"/>
            </a:xfrm>
            <a:custGeom>
              <a:avLst/>
              <a:gdLst>
                <a:gd name="T0" fmla="*/ 0 w 28"/>
                <a:gd name="T1" fmla="*/ 0 h 130"/>
                <a:gd name="T2" fmla="*/ 5 w 28"/>
                <a:gd name="T3" fmla="*/ 33 h 130"/>
                <a:gd name="T4" fmla="*/ 11 w 28"/>
                <a:gd name="T5" fmla="*/ 65 h 130"/>
                <a:gd name="T6" fmla="*/ 19 w 28"/>
                <a:gd name="T7" fmla="*/ 98 h 130"/>
                <a:gd name="T8" fmla="*/ 28 w 28"/>
                <a:gd name="T9" fmla="*/ 130 h 130"/>
              </a:gdLst>
              <a:ahLst/>
              <a:cxnLst>
                <a:cxn ang="0">
                  <a:pos x="T0" y="T1"/>
                </a:cxn>
                <a:cxn ang="0">
                  <a:pos x="T2" y="T3"/>
                </a:cxn>
                <a:cxn ang="0">
                  <a:pos x="T4" y="T5"/>
                </a:cxn>
                <a:cxn ang="0">
                  <a:pos x="T6" y="T7"/>
                </a:cxn>
                <a:cxn ang="0">
                  <a:pos x="T8" y="T9"/>
                </a:cxn>
              </a:cxnLst>
              <a:rect l="0" t="0" r="r" b="b"/>
              <a:pathLst>
                <a:path w="28" h="130">
                  <a:moveTo>
                    <a:pt x="0" y="0"/>
                  </a:moveTo>
                  <a:lnTo>
                    <a:pt x="5" y="33"/>
                  </a:lnTo>
                  <a:lnTo>
                    <a:pt x="11" y="65"/>
                  </a:lnTo>
                  <a:lnTo>
                    <a:pt x="19" y="98"/>
                  </a:lnTo>
                  <a:lnTo>
                    <a:pt x="28" y="130"/>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grpSp>
      <p:sp>
        <p:nvSpPr>
          <p:cNvPr id="19" name="Line 16"/>
          <p:cNvSpPr>
            <a:spLocks noChangeShapeType="1"/>
          </p:cNvSpPr>
          <p:nvPr/>
        </p:nvSpPr>
        <p:spPr bwMode="auto">
          <a:xfrm>
            <a:off x="2590800" y="1962150"/>
            <a:ext cx="434340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0" name="Text Box 17"/>
          <p:cNvSpPr txBox="1">
            <a:spLocks noChangeArrowheads="1"/>
          </p:cNvSpPr>
          <p:nvPr/>
        </p:nvSpPr>
        <p:spPr bwMode="auto">
          <a:xfrm>
            <a:off x="3733800" y="1601787"/>
            <a:ext cx="1123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800">
                <a:latin typeface="Comic Sans MS" pitchFamily="66" charset="0"/>
                <a:cs typeface="Arial" pitchFamily="34" charset="0"/>
              </a:rPr>
              <a:t>Internet</a:t>
            </a:r>
          </a:p>
        </p:txBody>
      </p:sp>
      <p:sp>
        <p:nvSpPr>
          <p:cNvPr id="21" name="Freeform 18"/>
          <p:cNvSpPr>
            <a:spLocks/>
          </p:cNvSpPr>
          <p:nvPr/>
        </p:nvSpPr>
        <p:spPr bwMode="auto">
          <a:xfrm>
            <a:off x="3124200" y="2114550"/>
            <a:ext cx="2514600" cy="533400"/>
          </a:xfrm>
          <a:custGeom>
            <a:avLst/>
            <a:gdLst>
              <a:gd name="T0" fmla="*/ 0 w 2976"/>
              <a:gd name="T1" fmla="*/ 48 h 336"/>
              <a:gd name="T2" fmla="*/ 0 w 2976"/>
              <a:gd name="T3" fmla="*/ 336 h 336"/>
              <a:gd name="T4" fmla="*/ 2976 w 2976"/>
              <a:gd name="T5" fmla="*/ 336 h 336"/>
              <a:gd name="T6" fmla="*/ 2976 w 2976"/>
              <a:gd name="T7" fmla="*/ 0 h 336"/>
            </a:gdLst>
            <a:ahLst/>
            <a:cxnLst>
              <a:cxn ang="0">
                <a:pos x="T0" y="T1"/>
              </a:cxn>
              <a:cxn ang="0">
                <a:pos x="T2" y="T3"/>
              </a:cxn>
              <a:cxn ang="0">
                <a:pos x="T4" y="T5"/>
              </a:cxn>
              <a:cxn ang="0">
                <a:pos x="T6" y="T7"/>
              </a:cxn>
            </a:cxnLst>
            <a:rect l="0" t="0" r="r" b="b"/>
            <a:pathLst>
              <a:path w="2976" h="336">
                <a:moveTo>
                  <a:pt x="0" y="48"/>
                </a:moveTo>
                <a:lnTo>
                  <a:pt x="0" y="336"/>
                </a:lnTo>
                <a:lnTo>
                  <a:pt x="2976" y="336"/>
                </a:lnTo>
                <a:lnTo>
                  <a:pt x="2976" y="0"/>
                </a:lnTo>
              </a:path>
            </a:pathLst>
          </a:custGeom>
          <a:noFill/>
          <a:ln w="19050" cap="flat" cmpd="sng">
            <a:solidFill>
              <a:schemeClr val="tx1"/>
            </a:solidFill>
            <a:prstDash val="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2" name="Group 19"/>
          <p:cNvGrpSpPr>
            <a:grpSpLocks/>
          </p:cNvGrpSpPr>
          <p:nvPr/>
        </p:nvGrpSpPr>
        <p:grpSpPr bwMode="auto">
          <a:xfrm>
            <a:off x="3200400" y="2495550"/>
            <a:ext cx="2362200" cy="304800"/>
            <a:chOff x="1248" y="2880"/>
            <a:chExt cx="1488" cy="192"/>
          </a:xfrm>
        </p:grpSpPr>
        <p:sp>
          <p:nvSpPr>
            <p:cNvPr id="23" name="Oval 20"/>
            <p:cNvSpPr>
              <a:spLocks noChangeArrowheads="1"/>
            </p:cNvSpPr>
            <p:nvPr/>
          </p:nvSpPr>
          <p:spPr bwMode="auto">
            <a:xfrm>
              <a:off x="1248" y="2880"/>
              <a:ext cx="96" cy="192"/>
            </a:xfrm>
            <a:prstGeom prst="ellipse">
              <a:avLst/>
            </a:prstGeom>
            <a:solidFill>
              <a:schemeClr val="hlink"/>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Rectangle 21"/>
            <p:cNvSpPr>
              <a:spLocks noChangeArrowheads="1"/>
            </p:cNvSpPr>
            <p:nvPr/>
          </p:nvSpPr>
          <p:spPr bwMode="auto">
            <a:xfrm>
              <a:off x="1296" y="2880"/>
              <a:ext cx="1392" cy="192"/>
            </a:xfrm>
            <a:prstGeom prst="rect">
              <a:avLst/>
            </a:prstGeom>
            <a:solidFill>
              <a:schemeClr val="hlink"/>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Oval 22"/>
            <p:cNvSpPr>
              <a:spLocks noChangeArrowheads="1"/>
            </p:cNvSpPr>
            <p:nvPr/>
          </p:nvSpPr>
          <p:spPr bwMode="auto">
            <a:xfrm>
              <a:off x="2640" y="2880"/>
              <a:ext cx="96" cy="192"/>
            </a:xfrm>
            <a:prstGeom prst="ellipse">
              <a:avLst/>
            </a:prstGeom>
            <a:solidFill>
              <a:schemeClr val="hlink"/>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6" name="Rectangle 23"/>
          <p:cNvSpPr>
            <a:spLocks noChangeArrowheads="1"/>
          </p:cNvSpPr>
          <p:nvPr/>
        </p:nvSpPr>
        <p:spPr bwMode="auto">
          <a:xfrm>
            <a:off x="2819400" y="1504950"/>
            <a:ext cx="533400" cy="838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1800">
                <a:solidFill>
                  <a:schemeClr val="hlink"/>
                </a:solidFill>
                <a:latin typeface="Comic Sans MS" pitchFamily="66" charset="0"/>
                <a:cs typeface="Arial" pitchFamily="34" charset="0"/>
              </a:rPr>
              <a:t>SG</a:t>
            </a:r>
          </a:p>
        </p:txBody>
      </p:sp>
      <p:sp>
        <p:nvSpPr>
          <p:cNvPr id="27" name="Rectangle 24"/>
          <p:cNvSpPr>
            <a:spLocks noChangeArrowheads="1"/>
          </p:cNvSpPr>
          <p:nvPr/>
        </p:nvSpPr>
        <p:spPr bwMode="auto">
          <a:xfrm>
            <a:off x="5334000" y="1504950"/>
            <a:ext cx="533400" cy="838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1800">
                <a:solidFill>
                  <a:schemeClr val="hlink"/>
                </a:solidFill>
                <a:latin typeface="Comic Sans MS" pitchFamily="66" charset="0"/>
                <a:cs typeface="Arial" pitchFamily="34" charset="0"/>
              </a:rPr>
              <a:t>SG</a:t>
            </a:r>
          </a:p>
        </p:txBody>
      </p:sp>
      <p:sp>
        <p:nvSpPr>
          <p:cNvPr id="28" name="Freeform 25"/>
          <p:cNvSpPr>
            <a:spLocks/>
          </p:cNvSpPr>
          <p:nvPr/>
        </p:nvSpPr>
        <p:spPr bwMode="auto">
          <a:xfrm>
            <a:off x="2057400" y="2266950"/>
            <a:ext cx="5029200" cy="990600"/>
          </a:xfrm>
          <a:custGeom>
            <a:avLst/>
            <a:gdLst>
              <a:gd name="T0" fmla="*/ 0 w 2976"/>
              <a:gd name="T1" fmla="*/ 48 h 336"/>
              <a:gd name="T2" fmla="*/ 0 w 2976"/>
              <a:gd name="T3" fmla="*/ 336 h 336"/>
              <a:gd name="T4" fmla="*/ 2976 w 2976"/>
              <a:gd name="T5" fmla="*/ 336 h 336"/>
              <a:gd name="T6" fmla="*/ 2976 w 2976"/>
              <a:gd name="T7" fmla="*/ 0 h 336"/>
            </a:gdLst>
            <a:ahLst/>
            <a:cxnLst>
              <a:cxn ang="0">
                <a:pos x="T0" y="T1"/>
              </a:cxn>
              <a:cxn ang="0">
                <a:pos x="T2" y="T3"/>
              </a:cxn>
              <a:cxn ang="0">
                <a:pos x="T4" y="T5"/>
              </a:cxn>
              <a:cxn ang="0">
                <a:pos x="T6" y="T7"/>
              </a:cxn>
            </a:cxnLst>
            <a:rect l="0" t="0" r="r" b="b"/>
            <a:pathLst>
              <a:path w="2976" h="336">
                <a:moveTo>
                  <a:pt x="0" y="48"/>
                </a:moveTo>
                <a:lnTo>
                  <a:pt x="0" y="336"/>
                </a:lnTo>
                <a:lnTo>
                  <a:pt x="2976" y="336"/>
                </a:lnTo>
                <a:lnTo>
                  <a:pt x="2976" y="0"/>
                </a:lnTo>
              </a:path>
            </a:pathLst>
          </a:custGeom>
          <a:noFill/>
          <a:ln w="19050" cap="flat" cmpd="sng">
            <a:solidFill>
              <a:schemeClr val="tx1"/>
            </a:solidFill>
            <a:prstDash val="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29" name="Group 26"/>
          <p:cNvGrpSpPr>
            <a:grpSpLocks/>
          </p:cNvGrpSpPr>
          <p:nvPr/>
        </p:nvGrpSpPr>
        <p:grpSpPr bwMode="auto">
          <a:xfrm>
            <a:off x="2590800" y="3105150"/>
            <a:ext cx="3657600" cy="304800"/>
            <a:chOff x="1248" y="2880"/>
            <a:chExt cx="1488" cy="192"/>
          </a:xfrm>
        </p:grpSpPr>
        <p:sp>
          <p:nvSpPr>
            <p:cNvPr id="30" name="Oval 27"/>
            <p:cNvSpPr>
              <a:spLocks noChangeArrowheads="1"/>
            </p:cNvSpPr>
            <p:nvPr/>
          </p:nvSpPr>
          <p:spPr bwMode="auto">
            <a:xfrm>
              <a:off x="1248" y="2880"/>
              <a:ext cx="96" cy="192"/>
            </a:xfrm>
            <a:prstGeom prst="ellipse">
              <a:avLst/>
            </a:prstGeom>
            <a:solidFill>
              <a:schemeClr val="hlink"/>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Rectangle 28"/>
            <p:cNvSpPr>
              <a:spLocks noChangeArrowheads="1"/>
            </p:cNvSpPr>
            <p:nvPr/>
          </p:nvSpPr>
          <p:spPr bwMode="auto">
            <a:xfrm>
              <a:off x="1296" y="2880"/>
              <a:ext cx="1392" cy="192"/>
            </a:xfrm>
            <a:prstGeom prst="rect">
              <a:avLst/>
            </a:prstGeom>
            <a:solidFill>
              <a:schemeClr val="hlink"/>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Oval 29"/>
            <p:cNvSpPr>
              <a:spLocks noChangeArrowheads="1"/>
            </p:cNvSpPr>
            <p:nvPr/>
          </p:nvSpPr>
          <p:spPr bwMode="auto">
            <a:xfrm>
              <a:off x="2640" y="2880"/>
              <a:ext cx="96" cy="192"/>
            </a:xfrm>
            <a:prstGeom prst="ellipse">
              <a:avLst/>
            </a:prstGeom>
            <a:solidFill>
              <a:schemeClr val="hlink"/>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1" name="Text Box 58"/>
          <p:cNvSpPr txBox="1">
            <a:spLocks noChangeArrowheads="1"/>
          </p:cNvSpPr>
          <p:nvPr/>
        </p:nvSpPr>
        <p:spPr bwMode="auto">
          <a:xfrm>
            <a:off x="1828800" y="3429000"/>
            <a:ext cx="6061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800" dirty="0">
                <a:latin typeface="Comic Sans MS" pitchFamily="66" charset="0"/>
                <a:cs typeface="Arial" pitchFamily="34" charset="0"/>
              </a:rPr>
              <a:t>End-to-end security between two hosts + two gateways</a:t>
            </a:r>
          </a:p>
        </p:txBody>
      </p:sp>
      <p:pic>
        <p:nvPicPr>
          <p:cNvPr id="63" name="Picture 6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0825" y="1295400"/>
            <a:ext cx="1146175" cy="1354137"/>
          </a:xfrm>
          <a:prstGeom prst="rect">
            <a:avLst/>
          </a:prstGeom>
          <a:noFill/>
          <a:extLst>
            <a:ext uri="{909E8E84-426E-40DD-AFC4-6F175D3DCCD1}">
              <a14:hiddenFill xmlns:a14="http://schemas.microsoft.com/office/drawing/2010/main">
                <a:solidFill>
                  <a:srgbClr val="FFFFFF"/>
                </a:solidFill>
              </a14:hiddenFill>
            </a:ext>
          </a:extLst>
        </p:spPr>
      </p:pic>
      <p:pic>
        <p:nvPicPr>
          <p:cNvPr id="64"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1295400"/>
            <a:ext cx="1146175" cy="1354137"/>
          </a:xfrm>
          <a:prstGeom prst="rect">
            <a:avLst/>
          </a:prstGeom>
          <a:noFill/>
          <a:extLst>
            <a:ext uri="{909E8E84-426E-40DD-AFC4-6F175D3DCCD1}">
              <a14:hiddenFill xmlns:a14="http://schemas.microsoft.com/office/drawing/2010/main">
                <a:solidFill>
                  <a:srgbClr val="FFFFFF"/>
                </a:solidFill>
              </a14:hiddenFill>
            </a:ext>
          </a:extLst>
        </p:spPr>
      </p:pic>
      <p:grpSp>
        <p:nvGrpSpPr>
          <p:cNvPr id="69" name="Group 68"/>
          <p:cNvGrpSpPr/>
          <p:nvPr/>
        </p:nvGrpSpPr>
        <p:grpSpPr>
          <a:xfrm>
            <a:off x="1749425" y="4019550"/>
            <a:ext cx="6403975" cy="2380026"/>
            <a:chOff x="1749425" y="4019550"/>
            <a:chExt cx="6403975" cy="2380026"/>
          </a:xfrm>
        </p:grpSpPr>
        <p:grpSp>
          <p:nvGrpSpPr>
            <p:cNvPr id="33" name="Group 30"/>
            <p:cNvGrpSpPr>
              <a:grpSpLocks/>
            </p:cNvGrpSpPr>
            <p:nvPr/>
          </p:nvGrpSpPr>
          <p:grpSpPr bwMode="auto">
            <a:xfrm>
              <a:off x="3262313" y="4019550"/>
              <a:ext cx="1752600" cy="1066800"/>
              <a:chOff x="1168" y="1328"/>
              <a:chExt cx="2704" cy="2032"/>
            </a:xfrm>
          </p:grpSpPr>
          <p:sp>
            <p:nvSpPr>
              <p:cNvPr id="34" name="Freeform 31"/>
              <p:cNvSpPr>
                <a:spLocks/>
              </p:cNvSpPr>
              <p:nvPr/>
            </p:nvSpPr>
            <p:spPr bwMode="auto">
              <a:xfrm>
                <a:off x="1168" y="1328"/>
                <a:ext cx="2704" cy="2032"/>
              </a:xfrm>
              <a:custGeom>
                <a:avLst/>
                <a:gdLst>
                  <a:gd name="T0" fmla="*/ 312 w 5328"/>
                  <a:gd name="T1" fmla="*/ 1355 h 3936"/>
                  <a:gd name="T2" fmla="*/ 56 w 5328"/>
                  <a:gd name="T3" fmla="*/ 1605 h 3936"/>
                  <a:gd name="T4" fmla="*/ 2 w 5328"/>
                  <a:gd name="T5" fmla="*/ 1795 h 3936"/>
                  <a:gd name="T6" fmla="*/ 41 w 5328"/>
                  <a:gd name="T7" fmla="*/ 2055 h 3936"/>
                  <a:gd name="T8" fmla="*/ 207 w 5328"/>
                  <a:gd name="T9" fmla="*/ 2276 h 3936"/>
                  <a:gd name="T10" fmla="*/ 175 w 5328"/>
                  <a:gd name="T11" fmla="*/ 2434 h 3936"/>
                  <a:gd name="T12" fmla="*/ 119 w 5328"/>
                  <a:gd name="T13" fmla="*/ 2627 h 3936"/>
                  <a:gd name="T14" fmla="*/ 141 w 5328"/>
                  <a:gd name="T15" fmla="*/ 2838 h 3936"/>
                  <a:gd name="T16" fmla="*/ 240 w 5328"/>
                  <a:gd name="T17" fmla="*/ 3021 h 3936"/>
                  <a:gd name="T18" fmla="*/ 446 w 5328"/>
                  <a:gd name="T19" fmla="*/ 3175 h 3936"/>
                  <a:gd name="T20" fmla="*/ 655 w 5328"/>
                  <a:gd name="T21" fmla="*/ 3217 h 3936"/>
                  <a:gd name="T22" fmla="*/ 913 w 5328"/>
                  <a:gd name="T23" fmla="*/ 3462 h 3936"/>
                  <a:gd name="T24" fmla="*/ 1322 w 5328"/>
                  <a:gd name="T25" fmla="*/ 3674 h 3936"/>
                  <a:gd name="T26" fmla="*/ 1573 w 5328"/>
                  <a:gd name="T27" fmla="*/ 3699 h 3936"/>
                  <a:gd name="T28" fmla="*/ 1826 w 5328"/>
                  <a:gd name="T29" fmla="*/ 3656 h 3936"/>
                  <a:gd name="T30" fmla="*/ 2030 w 5328"/>
                  <a:gd name="T31" fmla="*/ 3563 h 3936"/>
                  <a:gd name="T32" fmla="*/ 2330 w 5328"/>
                  <a:gd name="T33" fmla="*/ 3837 h 3936"/>
                  <a:gd name="T34" fmla="*/ 2723 w 5328"/>
                  <a:gd name="T35" fmla="*/ 3936 h 3936"/>
                  <a:gd name="T36" fmla="*/ 2987 w 5328"/>
                  <a:gd name="T37" fmla="*/ 3893 h 3936"/>
                  <a:gd name="T38" fmla="*/ 3219 w 5328"/>
                  <a:gd name="T39" fmla="*/ 3771 h 3936"/>
                  <a:gd name="T40" fmla="*/ 3439 w 5328"/>
                  <a:gd name="T41" fmla="*/ 3526 h 3936"/>
                  <a:gd name="T42" fmla="*/ 3564 w 5328"/>
                  <a:gd name="T43" fmla="*/ 3370 h 3936"/>
                  <a:gd name="T44" fmla="*/ 3936 w 5328"/>
                  <a:gd name="T45" fmla="*/ 3452 h 3936"/>
                  <a:gd name="T46" fmla="*/ 4207 w 5328"/>
                  <a:gd name="T47" fmla="*/ 3383 h 3936"/>
                  <a:gd name="T48" fmla="*/ 4425 w 5328"/>
                  <a:gd name="T49" fmla="*/ 3221 h 3936"/>
                  <a:gd name="T50" fmla="*/ 4567 w 5328"/>
                  <a:gd name="T51" fmla="*/ 2988 h 3936"/>
                  <a:gd name="T52" fmla="*/ 4611 w 5328"/>
                  <a:gd name="T53" fmla="*/ 2741 h 3936"/>
                  <a:gd name="T54" fmla="*/ 4896 w 5328"/>
                  <a:gd name="T55" fmla="*/ 2645 h 3936"/>
                  <a:gd name="T56" fmla="*/ 5124 w 5328"/>
                  <a:gd name="T57" fmla="*/ 2459 h 3936"/>
                  <a:gd name="T58" fmla="*/ 5274 w 5328"/>
                  <a:gd name="T59" fmla="*/ 2207 h 3936"/>
                  <a:gd name="T60" fmla="*/ 5328 w 5328"/>
                  <a:gd name="T61" fmla="*/ 1908 h 3936"/>
                  <a:gd name="T62" fmla="*/ 5284 w 5328"/>
                  <a:gd name="T63" fmla="*/ 1638 h 3936"/>
                  <a:gd name="T64" fmla="*/ 5155 w 5328"/>
                  <a:gd name="T65" fmla="*/ 1396 h 3936"/>
                  <a:gd name="T66" fmla="*/ 5206 w 5328"/>
                  <a:gd name="T67" fmla="*/ 1169 h 3936"/>
                  <a:gd name="T68" fmla="*/ 5180 w 5328"/>
                  <a:gd name="T69" fmla="*/ 946 h 3936"/>
                  <a:gd name="T70" fmla="*/ 5001 w 5328"/>
                  <a:gd name="T71" fmla="*/ 653 h 3936"/>
                  <a:gd name="T72" fmla="*/ 4722 w 5328"/>
                  <a:gd name="T73" fmla="*/ 495 h 3936"/>
                  <a:gd name="T74" fmla="*/ 4651 w 5328"/>
                  <a:gd name="T75" fmla="*/ 296 h 3936"/>
                  <a:gd name="T76" fmla="*/ 4366 w 5328"/>
                  <a:gd name="T77" fmla="*/ 46 h 3936"/>
                  <a:gd name="T78" fmla="*/ 4162 w 5328"/>
                  <a:gd name="T79" fmla="*/ 1 h 3936"/>
                  <a:gd name="T80" fmla="*/ 3913 w 5328"/>
                  <a:gd name="T81" fmla="*/ 43 h 3936"/>
                  <a:gd name="T82" fmla="*/ 3700 w 5328"/>
                  <a:gd name="T83" fmla="*/ 188 h 3936"/>
                  <a:gd name="T84" fmla="*/ 3543 w 5328"/>
                  <a:gd name="T85" fmla="*/ 87 h 3936"/>
                  <a:gd name="T86" fmla="*/ 3313 w 5328"/>
                  <a:gd name="T87" fmla="*/ 4 h 3936"/>
                  <a:gd name="T88" fmla="*/ 3033 w 5328"/>
                  <a:gd name="T89" fmla="*/ 46 h 3936"/>
                  <a:gd name="T90" fmla="*/ 2808 w 5328"/>
                  <a:gd name="T91" fmla="*/ 234 h 3936"/>
                  <a:gd name="T92" fmla="*/ 2643 w 5328"/>
                  <a:gd name="T93" fmla="*/ 211 h 3936"/>
                  <a:gd name="T94" fmla="*/ 2404 w 5328"/>
                  <a:gd name="T95" fmla="*/ 125 h 3936"/>
                  <a:gd name="T96" fmla="*/ 2089 w 5328"/>
                  <a:gd name="T97" fmla="*/ 156 h 3936"/>
                  <a:gd name="T98" fmla="*/ 1803 w 5328"/>
                  <a:gd name="T99" fmla="*/ 357 h 3936"/>
                  <a:gd name="T100" fmla="*/ 1522 w 5328"/>
                  <a:gd name="T101" fmla="*/ 388 h 3936"/>
                  <a:gd name="T102" fmla="*/ 1136 w 5328"/>
                  <a:gd name="T103" fmla="*/ 376 h 3936"/>
                  <a:gd name="T104" fmla="*/ 839 w 5328"/>
                  <a:gd name="T105" fmla="*/ 502 h 3936"/>
                  <a:gd name="T106" fmla="*/ 614 w 5328"/>
                  <a:gd name="T107" fmla="*/ 728 h 3936"/>
                  <a:gd name="T108" fmla="*/ 489 w 5328"/>
                  <a:gd name="T109" fmla="*/ 1028 h 3936"/>
                  <a:gd name="T110" fmla="*/ 479 w 5328"/>
                  <a:gd name="T111" fmla="*/ 1309 h 3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328" h="3936">
                    <a:moveTo>
                      <a:pt x="481" y="1308"/>
                    </a:moveTo>
                    <a:lnTo>
                      <a:pt x="456" y="1311"/>
                    </a:lnTo>
                    <a:lnTo>
                      <a:pt x="430" y="1316"/>
                    </a:lnTo>
                    <a:lnTo>
                      <a:pt x="406" y="1321"/>
                    </a:lnTo>
                    <a:lnTo>
                      <a:pt x="382" y="1328"/>
                    </a:lnTo>
                    <a:lnTo>
                      <a:pt x="358" y="1336"/>
                    </a:lnTo>
                    <a:lnTo>
                      <a:pt x="335" y="1345"/>
                    </a:lnTo>
                    <a:lnTo>
                      <a:pt x="312" y="1355"/>
                    </a:lnTo>
                    <a:lnTo>
                      <a:pt x="290" y="1365"/>
                    </a:lnTo>
                    <a:lnTo>
                      <a:pt x="248" y="1390"/>
                    </a:lnTo>
                    <a:lnTo>
                      <a:pt x="208" y="1418"/>
                    </a:lnTo>
                    <a:lnTo>
                      <a:pt x="172" y="1450"/>
                    </a:lnTo>
                    <a:lnTo>
                      <a:pt x="138" y="1484"/>
                    </a:lnTo>
                    <a:lnTo>
                      <a:pt x="107" y="1522"/>
                    </a:lnTo>
                    <a:lnTo>
                      <a:pt x="80" y="1562"/>
                    </a:lnTo>
                    <a:lnTo>
                      <a:pt x="56" y="1605"/>
                    </a:lnTo>
                    <a:lnTo>
                      <a:pt x="46" y="1627"/>
                    </a:lnTo>
                    <a:lnTo>
                      <a:pt x="37" y="1650"/>
                    </a:lnTo>
                    <a:lnTo>
                      <a:pt x="28" y="1673"/>
                    </a:lnTo>
                    <a:lnTo>
                      <a:pt x="21" y="1697"/>
                    </a:lnTo>
                    <a:lnTo>
                      <a:pt x="15" y="1721"/>
                    </a:lnTo>
                    <a:lnTo>
                      <a:pt x="9" y="1745"/>
                    </a:lnTo>
                    <a:lnTo>
                      <a:pt x="5" y="1770"/>
                    </a:lnTo>
                    <a:lnTo>
                      <a:pt x="2" y="1795"/>
                    </a:lnTo>
                    <a:lnTo>
                      <a:pt x="1" y="1821"/>
                    </a:lnTo>
                    <a:lnTo>
                      <a:pt x="0" y="1847"/>
                    </a:lnTo>
                    <a:lnTo>
                      <a:pt x="1" y="1883"/>
                    </a:lnTo>
                    <a:lnTo>
                      <a:pt x="5" y="1918"/>
                    </a:lnTo>
                    <a:lnTo>
                      <a:pt x="10" y="1953"/>
                    </a:lnTo>
                    <a:lnTo>
                      <a:pt x="18" y="1988"/>
                    </a:lnTo>
                    <a:lnTo>
                      <a:pt x="28" y="2022"/>
                    </a:lnTo>
                    <a:lnTo>
                      <a:pt x="41" y="2055"/>
                    </a:lnTo>
                    <a:lnTo>
                      <a:pt x="55" y="2086"/>
                    </a:lnTo>
                    <a:lnTo>
                      <a:pt x="71" y="2117"/>
                    </a:lnTo>
                    <a:lnTo>
                      <a:pt x="89" y="2147"/>
                    </a:lnTo>
                    <a:lnTo>
                      <a:pt x="109" y="2176"/>
                    </a:lnTo>
                    <a:lnTo>
                      <a:pt x="131" y="2203"/>
                    </a:lnTo>
                    <a:lnTo>
                      <a:pt x="154" y="2229"/>
                    </a:lnTo>
                    <a:lnTo>
                      <a:pt x="180" y="2253"/>
                    </a:lnTo>
                    <a:lnTo>
                      <a:pt x="207" y="2276"/>
                    </a:lnTo>
                    <a:lnTo>
                      <a:pt x="235" y="2297"/>
                    </a:lnTo>
                    <a:lnTo>
                      <a:pt x="265" y="2316"/>
                    </a:lnTo>
                    <a:lnTo>
                      <a:pt x="262" y="2309"/>
                    </a:lnTo>
                    <a:lnTo>
                      <a:pt x="229" y="2348"/>
                    </a:lnTo>
                    <a:lnTo>
                      <a:pt x="214" y="2368"/>
                    </a:lnTo>
                    <a:lnTo>
                      <a:pt x="200" y="2390"/>
                    </a:lnTo>
                    <a:lnTo>
                      <a:pt x="187" y="2411"/>
                    </a:lnTo>
                    <a:lnTo>
                      <a:pt x="175" y="2434"/>
                    </a:lnTo>
                    <a:lnTo>
                      <a:pt x="164" y="2456"/>
                    </a:lnTo>
                    <a:lnTo>
                      <a:pt x="155" y="2480"/>
                    </a:lnTo>
                    <a:lnTo>
                      <a:pt x="146" y="2503"/>
                    </a:lnTo>
                    <a:lnTo>
                      <a:pt x="138" y="2527"/>
                    </a:lnTo>
                    <a:lnTo>
                      <a:pt x="132" y="2552"/>
                    </a:lnTo>
                    <a:lnTo>
                      <a:pt x="127" y="2577"/>
                    </a:lnTo>
                    <a:lnTo>
                      <a:pt x="122" y="2602"/>
                    </a:lnTo>
                    <a:lnTo>
                      <a:pt x="119" y="2627"/>
                    </a:lnTo>
                    <a:lnTo>
                      <a:pt x="118" y="2652"/>
                    </a:lnTo>
                    <a:lnTo>
                      <a:pt x="117" y="2678"/>
                    </a:lnTo>
                    <a:lnTo>
                      <a:pt x="118" y="2706"/>
                    </a:lnTo>
                    <a:lnTo>
                      <a:pt x="120" y="2733"/>
                    </a:lnTo>
                    <a:lnTo>
                      <a:pt x="123" y="2760"/>
                    </a:lnTo>
                    <a:lnTo>
                      <a:pt x="128" y="2787"/>
                    </a:lnTo>
                    <a:lnTo>
                      <a:pt x="134" y="2813"/>
                    </a:lnTo>
                    <a:lnTo>
                      <a:pt x="141" y="2838"/>
                    </a:lnTo>
                    <a:lnTo>
                      <a:pt x="150" y="2863"/>
                    </a:lnTo>
                    <a:lnTo>
                      <a:pt x="159" y="2888"/>
                    </a:lnTo>
                    <a:lnTo>
                      <a:pt x="170" y="2912"/>
                    </a:lnTo>
                    <a:lnTo>
                      <a:pt x="182" y="2935"/>
                    </a:lnTo>
                    <a:lnTo>
                      <a:pt x="195" y="2958"/>
                    </a:lnTo>
                    <a:lnTo>
                      <a:pt x="209" y="2980"/>
                    </a:lnTo>
                    <a:lnTo>
                      <a:pt x="224" y="3001"/>
                    </a:lnTo>
                    <a:lnTo>
                      <a:pt x="240" y="3021"/>
                    </a:lnTo>
                    <a:lnTo>
                      <a:pt x="275" y="3059"/>
                    </a:lnTo>
                    <a:lnTo>
                      <a:pt x="313" y="3094"/>
                    </a:lnTo>
                    <a:lnTo>
                      <a:pt x="333" y="3110"/>
                    </a:lnTo>
                    <a:lnTo>
                      <a:pt x="354" y="3125"/>
                    </a:lnTo>
                    <a:lnTo>
                      <a:pt x="376" y="3139"/>
                    </a:lnTo>
                    <a:lnTo>
                      <a:pt x="399" y="3152"/>
                    </a:lnTo>
                    <a:lnTo>
                      <a:pt x="422" y="3164"/>
                    </a:lnTo>
                    <a:lnTo>
                      <a:pt x="446" y="3175"/>
                    </a:lnTo>
                    <a:lnTo>
                      <a:pt x="470" y="3184"/>
                    </a:lnTo>
                    <a:lnTo>
                      <a:pt x="495" y="3193"/>
                    </a:lnTo>
                    <a:lnTo>
                      <a:pt x="521" y="3200"/>
                    </a:lnTo>
                    <a:lnTo>
                      <a:pt x="547" y="3206"/>
                    </a:lnTo>
                    <a:lnTo>
                      <a:pt x="573" y="3211"/>
                    </a:lnTo>
                    <a:lnTo>
                      <a:pt x="600" y="3214"/>
                    </a:lnTo>
                    <a:lnTo>
                      <a:pt x="627" y="3216"/>
                    </a:lnTo>
                    <a:lnTo>
                      <a:pt x="655" y="3217"/>
                    </a:lnTo>
                    <a:lnTo>
                      <a:pt x="687" y="3216"/>
                    </a:lnTo>
                    <a:lnTo>
                      <a:pt x="718" y="3213"/>
                    </a:lnTo>
                    <a:lnTo>
                      <a:pt x="715" y="3217"/>
                    </a:lnTo>
                    <a:lnTo>
                      <a:pt x="748" y="3272"/>
                    </a:lnTo>
                    <a:lnTo>
                      <a:pt x="785" y="3324"/>
                    </a:lnTo>
                    <a:lnTo>
                      <a:pt x="825" y="3373"/>
                    </a:lnTo>
                    <a:lnTo>
                      <a:pt x="867" y="3419"/>
                    </a:lnTo>
                    <a:lnTo>
                      <a:pt x="913" y="3462"/>
                    </a:lnTo>
                    <a:lnTo>
                      <a:pt x="961" y="3501"/>
                    </a:lnTo>
                    <a:lnTo>
                      <a:pt x="1011" y="3538"/>
                    </a:lnTo>
                    <a:lnTo>
                      <a:pt x="1064" y="3571"/>
                    </a:lnTo>
                    <a:lnTo>
                      <a:pt x="1118" y="3600"/>
                    </a:lnTo>
                    <a:lnTo>
                      <a:pt x="1174" y="3626"/>
                    </a:lnTo>
                    <a:lnTo>
                      <a:pt x="1232" y="3648"/>
                    </a:lnTo>
                    <a:lnTo>
                      <a:pt x="1292" y="3667"/>
                    </a:lnTo>
                    <a:lnTo>
                      <a:pt x="1322" y="3674"/>
                    </a:lnTo>
                    <a:lnTo>
                      <a:pt x="1353" y="3681"/>
                    </a:lnTo>
                    <a:lnTo>
                      <a:pt x="1383" y="3687"/>
                    </a:lnTo>
                    <a:lnTo>
                      <a:pt x="1415" y="3692"/>
                    </a:lnTo>
                    <a:lnTo>
                      <a:pt x="1446" y="3695"/>
                    </a:lnTo>
                    <a:lnTo>
                      <a:pt x="1477" y="3698"/>
                    </a:lnTo>
                    <a:lnTo>
                      <a:pt x="1509" y="3699"/>
                    </a:lnTo>
                    <a:lnTo>
                      <a:pt x="1541" y="3700"/>
                    </a:lnTo>
                    <a:lnTo>
                      <a:pt x="1573" y="3699"/>
                    </a:lnTo>
                    <a:lnTo>
                      <a:pt x="1606" y="3698"/>
                    </a:lnTo>
                    <a:lnTo>
                      <a:pt x="1638" y="3695"/>
                    </a:lnTo>
                    <a:lnTo>
                      <a:pt x="1670" y="3691"/>
                    </a:lnTo>
                    <a:lnTo>
                      <a:pt x="1702" y="3686"/>
                    </a:lnTo>
                    <a:lnTo>
                      <a:pt x="1733" y="3680"/>
                    </a:lnTo>
                    <a:lnTo>
                      <a:pt x="1764" y="3673"/>
                    </a:lnTo>
                    <a:lnTo>
                      <a:pt x="1795" y="3665"/>
                    </a:lnTo>
                    <a:lnTo>
                      <a:pt x="1826" y="3656"/>
                    </a:lnTo>
                    <a:lnTo>
                      <a:pt x="1857" y="3646"/>
                    </a:lnTo>
                    <a:lnTo>
                      <a:pt x="1887" y="3635"/>
                    </a:lnTo>
                    <a:lnTo>
                      <a:pt x="1916" y="3622"/>
                    </a:lnTo>
                    <a:lnTo>
                      <a:pt x="1946" y="3609"/>
                    </a:lnTo>
                    <a:lnTo>
                      <a:pt x="1975" y="3595"/>
                    </a:lnTo>
                    <a:lnTo>
                      <a:pt x="2003" y="3579"/>
                    </a:lnTo>
                    <a:lnTo>
                      <a:pt x="2031" y="3563"/>
                    </a:lnTo>
                    <a:lnTo>
                      <a:pt x="2030" y="3563"/>
                    </a:lnTo>
                    <a:lnTo>
                      <a:pt x="2060" y="3606"/>
                    </a:lnTo>
                    <a:lnTo>
                      <a:pt x="2093" y="3646"/>
                    </a:lnTo>
                    <a:lnTo>
                      <a:pt x="2127" y="3684"/>
                    </a:lnTo>
                    <a:lnTo>
                      <a:pt x="2164" y="3720"/>
                    </a:lnTo>
                    <a:lnTo>
                      <a:pt x="2203" y="3753"/>
                    </a:lnTo>
                    <a:lnTo>
                      <a:pt x="2243" y="3784"/>
                    </a:lnTo>
                    <a:lnTo>
                      <a:pt x="2286" y="3812"/>
                    </a:lnTo>
                    <a:lnTo>
                      <a:pt x="2330" y="3837"/>
                    </a:lnTo>
                    <a:lnTo>
                      <a:pt x="2375" y="3860"/>
                    </a:lnTo>
                    <a:lnTo>
                      <a:pt x="2422" y="3880"/>
                    </a:lnTo>
                    <a:lnTo>
                      <a:pt x="2469" y="3897"/>
                    </a:lnTo>
                    <a:lnTo>
                      <a:pt x="2518" y="3911"/>
                    </a:lnTo>
                    <a:lnTo>
                      <a:pt x="2568" y="3922"/>
                    </a:lnTo>
                    <a:lnTo>
                      <a:pt x="2619" y="3930"/>
                    </a:lnTo>
                    <a:lnTo>
                      <a:pt x="2670" y="3934"/>
                    </a:lnTo>
                    <a:lnTo>
                      <a:pt x="2723" y="3936"/>
                    </a:lnTo>
                    <a:lnTo>
                      <a:pt x="2757" y="3935"/>
                    </a:lnTo>
                    <a:lnTo>
                      <a:pt x="2791" y="3933"/>
                    </a:lnTo>
                    <a:lnTo>
                      <a:pt x="2825" y="3930"/>
                    </a:lnTo>
                    <a:lnTo>
                      <a:pt x="2858" y="3925"/>
                    </a:lnTo>
                    <a:lnTo>
                      <a:pt x="2891" y="3919"/>
                    </a:lnTo>
                    <a:lnTo>
                      <a:pt x="2924" y="3911"/>
                    </a:lnTo>
                    <a:lnTo>
                      <a:pt x="2956" y="3903"/>
                    </a:lnTo>
                    <a:lnTo>
                      <a:pt x="2987" y="3893"/>
                    </a:lnTo>
                    <a:lnTo>
                      <a:pt x="3019" y="3881"/>
                    </a:lnTo>
                    <a:lnTo>
                      <a:pt x="3049" y="3869"/>
                    </a:lnTo>
                    <a:lnTo>
                      <a:pt x="3079" y="3856"/>
                    </a:lnTo>
                    <a:lnTo>
                      <a:pt x="3109" y="3841"/>
                    </a:lnTo>
                    <a:lnTo>
                      <a:pt x="3137" y="3825"/>
                    </a:lnTo>
                    <a:lnTo>
                      <a:pt x="3165" y="3808"/>
                    </a:lnTo>
                    <a:lnTo>
                      <a:pt x="3193" y="3790"/>
                    </a:lnTo>
                    <a:lnTo>
                      <a:pt x="3219" y="3771"/>
                    </a:lnTo>
                    <a:lnTo>
                      <a:pt x="3245" y="3751"/>
                    </a:lnTo>
                    <a:lnTo>
                      <a:pt x="3270" y="3729"/>
                    </a:lnTo>
                    <a:lnTo>
                      <a:pt x="3318" y="3684"/>
                    </a:lnTo>
                    <a:lnTo>
                      <a:pt x="3362" y="3635"/>
                    </a:lnTo>
                    <a:lnTo>
                      <a:pt x="3383" y="3609"/>
                    </a:lnTo>
                    <a:lnTo>
                      <a:pt x="3402" y="3583"/>
                    </a:lnTo>
                    <a:lnTo>
                      <a:pt x="3421" y="3555"/>
                    </a:lnTo>
                    <a:lnTo>
                      <a:pt x="3439" y="3526"/>
                    </a:lnTo>
                    <a:lnTo>
                      <a:pt x="3455" y="3497"/>
                    </a:lnTo>
                    <a:lnTo>
                      <a:pt x="3470" y="3467"/>
                    </a:lnTo>
                    <a:lnTo>
                      <a:pt x="3485" y="3437"/>
                    </a:lnTo>
                    <a:lnTo>
                      <a:pt x="3498" y="3405"/>
                    </a:lnTo>
                    <a:lnTo>
                      <a:pt x="3509" y="3373"/>
                    </a:lnTo>
                    <a:lnTo>
                      <a:pt x="3520" y="3340"/>
                    </a:lnTo>
                    <a:lnTo>
                      <a:pt x="3521" y="3345"/>
                    </a:lnTo>
                    <a:lnTo>
                      <a:pt x="3564" y="3370"/>
                    </a:lnTo>
                    <a:lnTo>
                      <a:pt x="3609" y="3392"/>
                    </a:lnTo>
                    <a:lnTo>
                      <a:pt x="3655" y="3410"/>
                    </a:lnTo>
                    <a:lnTo>
                      <a:pt x="3702" y="3426"/>
                    </a:lnTo>
                    <a:lnTo>
                      <a:pt x="3750" y="3438"/>
                    </a:lnTo>
                    <a:lnTo>
                      <a:pt x="3799" y="3446"/>
                    </a:lnTo>
                    <a:lnTo>
                      <a:pt x="3849" y="3451"/>
                    </a:lnTo>
                    <a:lnTo>
                      <a:pt x="3899" y="3453"/>
                    </a:lnTo>
                    <a:lnTo>
                      <a:pt x="3936" y="3452"/>
                    </a:lnTo>
                    <a:lnTo>
                      <a:pt x="3972" y="3449"/>
                    </a:lnTo>
                    <a:lnTo>
                      <a:pt x="4007" y="3445"/>
                    </a:lnTo>
                    <a:lnTo>
                      <a:pt x="4042" y="3439"/>
                    </a:lnTo>
                    <a:lnTo>
                      <a:pt x="4076" y="3431"/>
                    </a:lnTo>
                    <a:lnTo>
                      <a:pt x="4110" y="3421"/>
                    </a:lnTo>
                    <a:lnTo>
                      <a:pt x="4143" y="3410"/>
                    </a:lnTo>
                    <a:lnTo>
                      <a:pt x="4175" y="3397"/>
                    </a:lnTo>
                    <a:lnTo>
                      <a:pt x="4207" y="3383"/>
                    </a:lnTo>
                    <a:lnTo>
                      <a:pt x="4237" y="3368"/>
                    </a:lnTo>
                    <a:lnTo>
                      <a:pt x="4267" y="3350"/>
                    </a:lnTo>
                    <a:lnTo>
                      <a:pt x="4296" y="3332"/>
                    </a:lnTo>
                    <a:lnTo>
                      <a:pt x="4324" y="3312"/>
                    </a:lnTo>
                    <a:lnTo>
                      <a:pt x="4351" y="3291"/>
                    </a:lnTo>
                    <a:lnTo>
                      <a:pt x="4377" y="3269"/>
                    </a:lnTo>
                    <a:lnTo>
                      <a:pt x="4401" y="3245"/>
                    </a:lnTo>
                    <a:lnTo>
                      <a:pt x="4425" y="3221"/>
                    </a:lnTo>
                    <a:lnTo>
                      <a:pt x="4447" y="3195"/>
                    </a:lnTo>
                    <a:lnTo>
                      <a:pt x="4469" y="3168"/>
                    </a:lnTo>
                    <a:lnTo>
                      <a:pt x="4488" y="3140"/>
                    </a:lnTo>
                    <a:lnTo>
                      <a:pt x="4507" y="3112"/>
                    </a:lnTo>
                    <a:lnTo>
                      <a:pt x="4524" y="3082"/>
                    </a:lnTo>
                    <a:lnTo>
                      <a:pt x="4540" y="3051"/>
                    </a:lnTo>
                    <a:lnTo>
                      <a:pt x="4554" y="3020"/>
                    </a:lnTo>
                    <a:lnTo>
                      <a:pt x="4567" y="2988"/>
                    </a:lnTo>
                    <a:lnTo>
                      <a:pt x="4579" y="2954"/>
                    </a:lnTo>
                    <a:lnTo>
                      <a:pt x="4588" y="2921"/>
                    </a:lnTo>
                    <a:lnTo>
                      <a:pt x="4597" y="2886"/>
                    </a:lnTo>
                    <a:lnTo>
                      <a:pt x="4603" y="2851"/>
                    </a:lnTo>
                    <a:lnTo>
                      <a:pt x="4608" y="2816"/>
                    </a:lnTo>
                    <a:lnTo>
                      <a:pt x="4611" y="2780"/>
                    </a:lnTo>
                    <a:lnTo>
                      <a:pt x="4612" y="2743"/>
                    </a:lnTo>
                    <a:lnTo>
                      <a:pt x="4611" y="2741"/>
                    </a:lnTo>
                    <a:lnTo>
                      <a:pt x="4649" y="2735"/>
                    </a:lnTo>
                    <a:lnTo>
                      <a:pt x="4687" y="2726"/>
                    </a:lnTo>
                    <a:lnTo>
                      <a:pt x="4724" y="2717"/>
                    </a:lnTo>
                    <a:lnTo>
                      <a:pt x="4760" y="2705"/>
                    </a:lnTo>
                    <a:lnTo>
                      <a:pt x="4795" y="2692"/>
                    </a:lnTo>
                    <a:lnTo>
                      <a:pt x="4830" y="2678"/>
                    </a:lnTo>
                    <a:lnTo>
                      <a:pt x="4864" y="2662"/>
                    </a:lnTo>
                    <a:lnTo>
                      <a:pt x="4896" y="2645"/>
                    </a:lnTo>
                    <a:lnTo>
                      <a:pt x="4928" y="2626"/>
                    </a:lnTo>
                    <a:lnTo>
                      <a:pt x="4959" y="2606"/>
                    </a:lnTo>
                    <a:lnTo>
                      <a:pt x="4989" y="2584"/>
                    </a:lnTo>
                    <a:lnTo>
                      <a:pt x="5019" y="2562"/>
                    </a:lnTo>
                    <a:lnTo>
                      <a:pt x="5046" y="2538"/>
                    </a:lnTo>
                    <a:lnTo>
                      <a:pt x="5073" y="2513"/>
                    </a:lnTo>
                    <a:lnTo>
                      <a:pt x="5099" y="2487"/>
                    </a:lnTo>
                    <a:lnTo>
                      <a:pt x="5124" y="2459"/>
                    </a:lnTo>
                    <a:lnTo>
                      <a:pt x="5147" y="2431"/>
                    </a:lnTo>
                    <a:lnTo>
                      <a:pt x="5169" y="2402"/>
                    </a:lnTo>
                    <a:lnTo>
                      <a:pt x="5190" y="2371"/>
                    </a:lnTo>
                    <a:lnTo>
                      <a:pt x="5210" y="2340"/>
                    </a:lnTo>
                    <a:lnTo>
                      <a:pt x="5228" y="2308"/>
                    </a:lnTo>
                    <a:lnTo>
                      <a:pt x="5245" y="2275"/>
                    </a:lnTo>
                    <a:lnTo>
                      <a:pt x="5260" y="2241"/>
                    </a:lnTo>
                    <a:lnTo>
                      <a:pt x="5274" y="2207"/>
                    </a:lnTo>
                    <a:lnTo>
                      <a:pt x="5286" y="2172"/>
                    </a:lnTo>
                    <a:lnTo>
                      <a:pt x="5297" y="2136"/>
                    </a:lnTo>
                    <a:lnTo>
                      <a:pt x="5306" y="2099"/>
                    </a:lnTo>
                    <a:lnTo>
                      <a:pt x="5314" y="2062"/>
                    </a:lnTo>
                    <a:lnTo>
                      <a:pt x="5320" y="2025"/>
                    </a:lnTo>
                    <a:lnTo>
                      <a:pt x="5324" y="1987"/>
                    </a:lnTo>
                    <a:lnTo>
                      <a:pt x="5327" y="1947"/>
                    </a:lnTo>
                    <a:lnTo>
                      <a:pt x="5328" y="1908"/>
                    </a:lnTo>
                    <a:lnTo>
                      <a:pt x="5327" y="1873"/>
                    </a:lnTo>
                    <a:lnTo>
                      <a:pt x="5325" y="1839"/>
                    </a:lnTo>
                    <a:lnTo>
                      <a:pt x="5322" y="1805"/>
                    </a:lnTo>
                    <a:lnTo>
                      <a:pt x="5317" y="1771"/>
                    </a:lnTo>
                    <a:lnTo>
                      <a:pt x="5310" y="1737"/>
                    </a:lnTo>
                    <a:lnTo>
                      <a:pt x="5303" y="1703"/>
                    </a:lnTo>
                    <a:lnTo>
                      <a:pt x="5294" y="1670"/>
                    </a:lnTo>
                    <a:lnTo>
                      <a:pt x="5284" y="1638"/>
                    </a:lnTo>
                    <a:lnTo>
                      <a:pt x="5272" y="1606"/>
                    </a:lnTo>
                    <a:lnTo>
                      <a:pt x="5259" y="1574"/>
                    </a:lnTo>
                    <a:lnTo>
                      <a:pt x="5245" y="1543"/>
                    </a:lnTo>
                    <a:lnTo>
                      <a:pt x="5229" y="1512"/>
                    </a:lnTo>
                    <a:lnTo>
                      <a:pt x="5213" y="1482"/>
                    </a:lnTo>
                    <a:lnTo>
                      <a:pt x="5195" y="1453"/>
                    </a:lnTo>
                    <a:lnTo>
                      <a:pt x="5175" y="1424"/>
                    </a:lnTo>
                    <a:lnTo>
                      <a:pt x="5155" y="1396"/>
                    </a:lnTo>
                    <a:lnTo>
                      <a:pt x="5154" y="1396"/>
                    </a:lnTo>
                    <a:lnTo>
                      <a:pt x="5166" y="1365"/>
                    </a:lnTo>
                    <a:lnTo>
                      <a:pt x="5177" y="1333"/>
                    </a:lnTo>
                    <a:lnTo>
                      <a:pt x="5186" y="1301"/>
                    </a:lnTo>
                    <a:lnTo>
                      <a:pt x="5194" y="1268"/>
                    </a:lnTo>
                    <a:lnTo>
                      <a:pt x="5199" y="1235"/>
                    </a:lnTo>
                    <a:lnTo>
                      <a:pt x="5204" y="1202"/>
                    </a:lnTo>
                    <a:lnTo>
                      <a:pt x="5206" y="1169"/>
                    </a:lnTo>
                    <a:lnTo>
                      <a:pt x="5207" y="1135"/>
                    </a:lnTo>
                    <a:lnTo>
                      <a:pt x="5206" y="1107"/>
                    </a:lnTo>
                    <a:lnTo>
                      <a:pt x="5205" y="1079"/>
                    </a:lnTo>
                    <a:lnTo>
                      <a:pt x="5202" y="1052"/>
                    </a:lnTo>
                    <a:lnTo>
                      <a:pt x="5198" y="1025"/>
                    </a:lnTo>
                    <a:lnTo>
                      <a:pt x="5193" y="998"/>
                    </a:lnTo>
                    <a:lnTo>
                      <a:pt x="5187" y="972"/>
                    </a:lnTo>
                    <a:lnTo>
                      <a:pt x="5180" y="946"/>
                    </a:lnTo>
                    <a:lnTo>
                      <a:pt x="5171" y="920"/>
                    </a:lnTo>
                    <a:lnTo>
                      <a:pt x="5162" y="895"/>
                    </a:lnTo>
                    <a:lnTo>
                      <a:pt x="5152" y="870"/>
                    </a:lnTo>
                    <a:lnTo>
                      <a:pt x="5129" y="822"/>
                    </a:lnTo>
                    <a:lnTo>
                      <a:pt x="5102" y="776"/>
                    </a:lnTo>
                    <a:lnTo>
                      <a:pt x="5072" y="733"/>
                    </a:lnTo>
                    <a:lnTo>
                      <a:pt x="5038" y="692"/>
                    </a:lnTo>
                    <a:lnTo>
                      <a:pt x="5001" y="653"/>
                    </a:lnTo>
                    <a:lnTo>
                      <a:pt x="4961" y="618"/>
                    </a:lnTo>
                    <a:lnTo>
                      <a:pt x="4918" y="586"/>
                    </a:lnTo>
                    <a:lnTo>
                      <a:pt x="4873" y="558"/>
                    </a:lnTo>
                    <a:lnTo>
                      <a:pt x="4825" y="533"/>
                    </a:lnTo>
                    <a:lnTo>
                      <a:pt x="4800" y="522"/>
                    </a:lnTo>
                    <a:lnTo>
                      <a:pt x="4775" y="512"/>
                    </a:lnTo>
                    <a:lnTo>
                      <a:pt x="4749" y="503"/>
                    </a:lnTo>
                    <a:lnTo>
                      <a:pt x="4722" y="495"/>
                    </a:lnTo>
                    <a:lnTo>
                      <a:pt x="4724" y="494"/>
                    </a:lnTo>
                    <a:lnTo>
                      <a:pt x="4719" y="467"/>
                    </a:lnTo>
                    <a:lnTo>
                      <a:pt x="4712" y="441"/>
                    </a:lnTo>
                    <a:lnTo>
                      <a:pt x="4705" y="416"/>
                    </a:lnTo>
                    <a:lnTo>
                      <a:pt x="4696" y="391"/>
                    </a:lnTo>
                    <a:lnTo>
                      <a:pt x="4686" y="366"/>
                    </a:lnTo>
                    <a:lnTo>
                      <a:pt x="4676" y="342"/>
                    </a:lnTo>
                    <a:lnTo>
                      <a:pt x="4651" y="296"/>
                    </a:lnTo>
                    <a:lnTo>
                      <a:pt x="4623" y="253"/>
                    </a:lnTo>
                    <a:lnTo>
                      <a:pt x="4591" y="212"/>
                    </a:lnTo>
                    <a:lnTo>
                      <a:pt x="4557" y="174"/>
                    </a:lnTo>
                    <a:lnTo>
                      <a:pt x="4519" y="140"/>
                    </a:lnTo>
                    <a:lnTo>
                      <a:pt x="4478" y="109"/>
                    </a:lnTo>
                    <a:lnTo>
                      <a:pt x="4435" y="81"/>
                    </a:lnTo>
                    <a:lnTo>
                      <a:pt x="4389" y="57"/>
                    </a:lnTo>
                    <a:lnTo>
                      <a:pt x="4366" y="46"/>
                    </a:lnTo>
                    <a:lnTo>
                      <a:pt x="4342" y="37"/>
                    </a:lnTo>
                    <a:lnTo>
                      <a:pt x="4317" y="29"/>
                    </a:lnTo>
                    <a:lnTo>
                      <a:pt x="4292" y="21"/>
                    </a:lnTo>
                    <a:lnTo>
                      <a:pt x="4267" y="15"/>
                    </a:lnTo>
                    <a:lnTo>
                      <a:pt x="4241" y="10"/>
                    </a:lnTo>
                    <a:lnTo>
                      <a:pt x="4215" y="5"/>
                    </a:lnTo>
                    <a:lnTo>
                      <a:pt x="4189" y="2"/>
                    </a:lnTo>
                    <a:lnTo>
                      <a:pt x="4162" y="1"/>
                    </a:lnTo>
                    <a:lnTo>
                      <a:pt x="4135" y="0"/>
                    </a:lnTo>
                    <a:lnTo>
                      <a:pt x="4102" y="1"/>
                    </a:lnTo>
                    <a:lnTo>
                      <a:pt x="4070" y="4"/>
                    </a:lnTo>
                    <a:lnTo>
                      <a:pt x="4037" y="8"/>
                    </a:lnTo>
                    <a:lnTo>
                      <a:pt x="4005" y="14"/>
                    </a:lnTo>
                    <a:lnTo>
                      <a:pt x="3974" y="22"/>
                    </a:lnTo>
                    <a:lnTo>
                      <a:pt x="3943" y="32"/>
                    </a:lnTo>
                    <a:lnTo>
                      <a:pt x="3913" y="43"/>
                    </a:lnTo>
                    <a:lnTo>
                      <a:pt x="3883" y="56"/>
                    </a:lnTo>
                    <a:lnTo>
                      <a:pt x="3854" y="70"/>
                    </a:lnTo>
                    <a:lnTo>
                      <a:pt x="3826" y="86"/>
                    </a:lnTo>
                    <a:lnTo>
                      <a:pt x="3799" y="103"/>
                    </a:lnTo>
                    <a:lnTo>
                      <a:pt x="3773" y="122"/>
                    </a:lnTo>
                    <a:lnTo>
                      <a:pt x="3747" y="143"/>
                    </a:lnTo>
                    <a:lnTo>
                      <a:pt x="3723" y="164"/>
                    </a:lnTo>
                    <a:lnTo>
                      <a:pt x="3700" y="188"/>
                    </a:lnTo>
                    <a:lnTo>
                      <a:pt x="3678" y="212"/>
                    </a:lnTo>
                    <a:lnTo>
                      <a:pt x="3679" y="213"/>
                    </a:lnTo>
                    <a:lnTo>
                      <a:pt x="3659" y="189"/>
                    </a:lnTo>
                    <a:lnTo>
                      <a:pt x="3638" y="165"/>
                    </a:lnTo>
                    <a:lnTo>
                      <a:pt x="3616" y="144"/>
                    </a:lnTo>
                    <a:lnTo>
                      <a:pt x="3593" y="123"/>
                    </a:lnTo>
                    <a:lnTo>
                      <a:pt x="3568" y="104"/>
                    </a:lnTo>
                    <a:lnTo>
                      <a:pt x="3543" y="87"/>
                    </a:lnTo>
                    <a:lnTo>
                      <a:pt x="3517" y="71"/>
                    </a:lnTo>
                    <a:lnTo>
                      <a:pt x="3490" y="56"/>
                    </a:lnTo>
                    <a:lnTo>
                      <a:pt x="3462" y="43"/>
                    </a:lnTo>
                    <a:lnTo>
                      <a:pt x="3433" y="32"/>
                    </a:lnTo>
                    <a:lnTo>
                      <a:pt x="3404" y="22"/>
                    </a:lnTo>
                    <a:lnTo>
                      <a:pt x="3374" y="14"/>
                    </a:lnTo>
                    <a:lnTo>
                      <a:pt x="3344" y="8"/>
                    </a:lnTo>
                    <a:lnTo>
                      <a:pt x="3313" y="4"/>
                    </a:lnTo>
                    <a:lnTo>
                      <a:pt x="3282" y="1"/>
                    </a:lnTo>
                    <a:lnTo>
                      <a:pt x="3251" y="0"/>
                    </a:lnTo>
                    <a:lnTo>
                      <a:pt x="3213" y="1"/>
                    </a:lnTo>
                    <a:lnTo>
                      <a:pt x="3175" y="5"/>
                    </a:lnTo>
                    <a:lnTo>
                      <a:pt x="3139" y="12"/>
                    </a:lnTo>
                    <a:lnTo>
                      <a:pt x="3102" y="21"/>
                    </a:lnTo>
                    <a:lnTo>
                      <a:pt x="3067" y="33"/>
                    </a:lnTo>
                    <a:lnTo>
                      <a:pt x="3033" y="46"/>
                    </a:lnTo>
                    <a:lnTo>
                      <a:pt x="3000" y="63"/>
                    </a:lnTo>
                    <a:lnTo>
                      <a:pt x="2968" y="81"/>
                    </a:lnTo>
                    <a:lnTo>
                      <a:pt x="2937" y="102"/>
                    </a:lnTo>
                    <a:lnTo>
                      <a:pt x="2908" y="124"/>
                    </a:lnTo>
                    <a:lnTo>
                      <a:pt x="2880" y="149"/>
                    </a:lnTo>
                    <a:lnTo>
                      <a:pt x="2854" y="176"/>
                    </a:lnTo>
                    <a:lnTo>
                      <a:pt x="2830" y="204"/>
                    </a:lnTo>
                    <a:lnTo>
                      <a:pt x="2808" y="234"/>
                    </a:lnTo>
                    <a:lnTo>
                      <a:pt x="2787" y="266"/>
                    </a:lnTo>
                    <a:lnTo>
                      <a:pt x="2769" y="300"/>
                    </a:lnTo>
                    <a:lnTo>
                      <a:pt x="2771" y="309"/>
                    </a:lnTo>
                    <a:lnTo>
                      <a:pt x="2747" y="287"/>
                    </a:lnTo>
                    <a:lnTo>
                      <a:pt x="2723" y="266"/>
                    </a:lnTo>
                    <a:lnTo>
                      <a:pt x="2698" y="246"/>
                    </a:lnTo>
                    <a:lnTo>
                      <a:pt x="2670" y="228"/>
                    </a:lnTo>
                    <a:lnTo>
                      <a:pt x="2643" y="211"/>
                    </a:lnTo>
                    <a:lnTo>
                      <a:pt x="2615" y="195"/>
                    </a:lnTo>
                    <a:lnTo>
                      <a:pt x="2587" y="181"/>
                    </a:lnTo>
                    <a:lnTo>
                      <a:pt x="2558" y="168"/>
                    </a:lnTo>
                    <a:lnTo>
                      <a:pt x="2528" y="156"/>
                    </a:lnTo>
                    <a:lnTo>
                      <a:pt x="2498" y="146"/>
                    </a:lnTo>
                    <a:lnTo>
                      <a:pt x="2467" y="138"/>
                    </a:lnTo>
                    <a:lnTo>
                      <a:pt x="2436" y="131"/>
                    </a:lnTo>
                    <a:lnTo>
                      <a:pt x="2404" y="125"/>
                    </a:lnTo>
                    <a:lnTo>
                      <a:pt x="2373" y="121"/>
                    </a:lnTo>
                    <a:lnTo>
                      <a:pt x="2340" y="119"/>
                    </a:lnTo>
                    <a:lnTo>
                      <a:pt x="2308" y="118"/>
                    </a:lnTo>
                    <a:lnTo>
                      <a:pt x="2263" y="120"/>
                    </a:lnTo>
                    <a:lnTo>
                      <a:pt x="2218" y="124"/>
                    </a:lnTo>
                    <a:lnTo>
                      <a:pt x="2174" y="132"/>
                    </a:lnTo>
                    <a:lnTo>
                      <a:pt x="2131" y="143"/>
                    </a:lnTo>
                    <a:lnTo>
                      <a:pt x="2089" y="156"/>
                    </a:lnTo>
                    <a:lnTo>
                      <a:pt x="2048" y="172"/>
                    </a:lnTo>
                    <a:lnTo>
                      <a:pt x="2008" y="191"/>
                    </a:lnTo>
                    <a:lnTo>
                      <a:pt x="1970" y="213"/>
                    </a:lnTo>
                    <a:lnTo>
                      <a:pt x="1933" y="237"/>
                    </a:lnTo>
                    <a:lnTo>
                      <a:pt x="1897" y="263"/>
                    </a:lnTo>
                    <a:lnTo>
                      <a:pt x="1864" y="292"/>
                    </a:lnTo>
                    <a:lnTo>
                      <a:pt x="1832" y="323"/>
                    </a:lnTo>
                    <a:lnTo>
                      <a:pt x="1803" y="357"/>
                    </a:lnTo>
                    <a:lnTo>
                      <a:pt x="1775" y="393"/>
                    </a:lnTo>
                    <a:lnTo>
                      <a:pt x="1750" y="430"/>
                    </a:lnTo>
                    <a:lnTo>
                      <a:pt x="1727" y="470"/>
                    </a:lnTo>
                    <a:lnTo>
                      <a:pt x="1725" y="474"/>
                    </a:lnTo>
                    <a:lnTo>
                      <a:pt x="1677" y="448"/>
                    </a:lnTo>
                    <a:lnTo>
                      <a:pt x="1626" y="424"/>
                    </a:lnTo>
                    <a:lnTo>
                      <a:pt x="1575" y="405"/>
                    </a:lnTo>
                    <a:lnTo>
                      <a:pt x="1522" y="388"/>
                    </a:lnTo>
                    <a:lnTo>
                      <a:pt x="1469" y="376"/>
                    </a:lnTo>
                    <a:lnTo>
                      <a:pt x="1414" y="366"/>
                    </a:lnTo>
                    <a:lnTo>
                      <a:pt x="1359" y="361"/>
                    </a:lnTo>
                    <a:lnTo>
                      <a:pt x="1304" y="359"/>
                    </a:lnTo>
                    <a:lnTo>
                      <a:pt x="1261" y="360"/>
                    </a:lnTo>
                    <a:lnTo>
                      <a:pt x="1219" y="363"/>
                    </a:lnTo>
                    <a:lnTo>
                      <a:pt x="1177" y="369"/>
                    </a:lnTo>
                    <a:lnTo>
                      <a:pt x="1136" y="376"/>
                    </a:lnTo>
                    <a:lnTo>
                      <a:pt x="1096" y="385"/>
                    </a:lnTo>
                    <a:lnTo>
                      <a:pt x="1056" y="397"/>
                    </a:lnTo>
                    <a:lnTo>
                      <a:pt x="1018" y="410"/>
                    </a:lnTo>
                    <a:lnTo>
                      <a:pt x="980" y="425"/>
                    </a:lnTo>
                    <a:lnTo>
                      <a:pt x="943" y="442"/>
                    </a:lnTo>
                    <a:lnTo>
                      <a:pt x="907" y="460"/>
                    </a:lnTo>
                    <a:lnTo>
                      <a:pt x="872" y="480"/>
                    </a:lnTo>
                    <a:lnTo>
                      <a:pt x="839" y="502"/>
                    </a:lnTo>
                    <a:lnTo>
                      <a:pt x="806" y="525"/>
                    </a:lnTo>
                    <a:lnTo>
                      <a:pt x="775" y="550"/>
                    </a:lnTo>
                    <a:lnTo>
                      <a:pt x="744" y="577"/>
                    </a:lnTo>
                    <a:lnTo>
                      <a:pt x="716" y="604"/>
                    </a:lnTo>
                    <a:lnTo>
                      <a:pt x="688" y="634"/>
                    </a:lnTo>
                    <a:lnTo>
                      <a:pt x="662" y="664"/>
                    </a:lnTo>
                    <a:lnTo>
                      <a:pt x="637" y="696"/>
                    </a:lnTo>
                    <a:lnTo>
                      <a:pt x="614" y="728"/>
                    </a:lnTo>
                    <a:lnTo>
                      <a:pt x="592" y="762"/>
                    </a:lnTo>
                    <a:lnTo>
                      <a:pt x="572" y="798"/>
                    </a:lnTo>
                    <a:lnTo>
                      <a:pt x="554" y="834"/>
                    </a:lnTo>
                    <a:lnTo>
                      <a:pt x="537" y="871"/>
                    </a:lnTo>
                    <a:lnTo>
                      <a:pt x="522" y="909"/>
                    </a:lnTo>
                    <a:lnTo>
                      <a:pt x="509" y="948"/>
                    </a:lnTo>
                    <a:lnTo>
                      <a:pt x="498" y="988"/>
                    </a:lnTo>
                    <a:lnTo>
                      <a:pt x="489" y="1028"/>
                    </a:lnTo>
                    <a:lnTo>
                      <a:pt x="482" y="1069"/>
                    </a:lnTo>
                    <a:lnTo>
                      <a:pt x="476" y="1111"/>
                    </a:lnTo>
                    <a:lnTo>
                      <a:pt x="473" y="1154"/>
                    </a:lnTo>
                    <a:lnTo>
                      <a:pt x="472" y="1197"/>
                    </a:lnTo>
                    <a:lnTo>
                      <a:pt x="472" y="1225"/>
                    </a:lnTo>
                    <a:lnTo>
                      <a:pt x="473" y="1253"/>
                    </a:lnTo>
                    <a:lnTo>
                      <a:pt x="476" y="1281"/>
                    </a:lnTo>
                    <a:lnTo>
                      <a:pt x="479" y="1309"/>
                    </a:lnTo>
                    <a:lnTo>
                      <a:pt x="481" y="1308"/>
                    </a:lnTo>
                    <a:close/>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 name="Freeform 32"/>
              <p:cNvSpPr>
                <a:spLocks/>
              </p:cNvSpPr>
              <p:nvPr/>
            </p:nvSpPr>
            <p:spPr bwMode="auto">
              <a:xfrm>
                <a:off x="1168" y="1328"/>
                <a:ext cx="2704" cy="2032"/>
              </a:xfrm>
              <a:custGeom>
                <a:avLst/>
                <a:gdLst>
                  <a:gd name="T0" fmla="*/ 312 w 5328"/>
                  <a:gd name="T1" fmla="*/ 1355 h 3936"/>
                  <a:gd name="T2" fmla="*/ 56 w 5328"/>
                  <a:gd name="T3" fmla="*/ 1605 h 3936"/>
                  <a:gd name="T4" fmla="*/ 2 w 5328"/>
                  <a:gd name="T5" fmla="*/ 1795 h 3936"/>
                  <a:gd name="T6" fmla="*/ 41 w 5328"/>
                  <a:gd name="T7" fmla="*/ 2055 h 3936"/>
                  <a:gd name="T8" fmla="*/ 207 w 5328"/>
                  <a:gd name="T9" fmla="*/ 2276 h 3936"/>
                  <a:gd name="T10" fmla="*/ 175 w 5328"/>
                  <a:gd name="T11" fmla="*/ 2434 h 3936"/>
                  <a:gd name="T12" fmla="*/ 119 w 5328"/>
                  <a:gd name="T13" fmla="*/ 2627 h 3936"/>
                  <a:gd name="T14" fmla="*/ 141 w 5328"/>
                  <a:gd name="T15" fmla="*/ 2838 h 3936"/>
                  <a:gd name="T16" fmla="*/ 240 w 5328"/>
                  <a:gd name="T17" fmla="*/ 3021 h 3936"/>
                  <a:gd name="T18" fmla="*/ 446 w 5328"/>
                  <a:gd name="T19" fmla="*/ 3175 h 3936"/>
                  <a:gd name="T20" fmla="*/ 655 w 5328"/>
                  <a:gd name="T21" fmla="*/ 3217 h 3936"/>
                  <a:gd name="T22" fmla="*/ 913 w 5328"/>
                  <a:gd name="T23" fmla="*/ 3462 h 3936"/>
                  <a:gd name="T24" fmla="*/ 1322 w 5328"/>
                  <a:gd name="T25" fmla="*/ 3674 h 3936"/>
                  <a:gd name="T26" fmla="*/ 1573 w 5328"/>
                  <a:gd name="T27" fmla="*/ 3699 h 3936"/>
                  <a:gd name="T28" fmla="*/ 1826 w 5328"/>
                  <a:gd name="T29" fmla="*/ 3656 h 3936"/>
                  <a:gd name="T30" fmla="*/ 2030 w 5328"/>
                  <a:gd name="T31" fmla="*/ 3563 h 3936"/>
                  <a:gd name="T32" fmla="*/ 2330 w 5328"/>
                  <a:gd name="T33" fmla="*/ 3837 h 3936"/>
                  <a:gd name="T34" fmla="*/ 2723 w 5328"/>
                  <a:gd name="T35" fmla="*/ 3936 h 3936"/>
                  <a:gd name="T36" fmla="*/ 2987 w 5328"/>
                  <a:gd name="T37" fmla="*/ 3893 h 3936"/>
                  <a:gd name="T38" fmla="*/ 3219 w 5328"/>
                  <a:gd name="T39" fmla="*/ 3771 h 3936"/>
                  <a:gd name="T40" fmla="*/ 3439 w 5328"/>
                  <a:gd name="T41" fmla="*/ 3526 h 3936"/>
                  <a:gd name="T42" fmla="*/ 3564 w 5328"/>
                  <a:gd name="T43" fmla="*/ 3370 h 3936"/>
                  <a:gd name="T44" fmla="*/ 3936 w 5328"/>
                  <a:gd name="T45" fmla="*/ 3452 h 3936"/>
                  <a:gd name="T46" fmla="*/ 4207 w 5328"/>
                  <a:gd name="T47" fmla="*/ 3383 h 3936"/>
                  <a:gd name="T48" fmla="*/ 4425 w 5328"/>
                  <a:gd name="T49" fmla="*/ 3221 h 3936"/>
                  <a:gd name="T50" fmla="*/ 4567 w 5328"/>
                  <a:gd name="T51" fmla="*/ 2988 h 3936"/>
                  <a:gd name="T52" fmla="*/ 4611 w 5328"/>
                  <a:gd name="T53" fmla="*/ 2741 h 3936"/>
                  <a:gd name="T54" fmla="*/ 4896 w 5328"/>
                  <a:gd name="T55" fmla="*/ 2645 h 3936"/>
                  <a:gd name="T56" fmla="*/ 5124 w 5328"/>
                  <a:gd name="T57" fmla="*/ 2459 h 3936"/>
                  <a:gd name="T58" fmla="*/ 5274 w 5328"/>
                  <a:gd name="T59" fmla="*/ 2207 h 3936"/>
                  <a:gd name="T60" fmla="*/ 5328 w 5328"/>
                  <a:gd name="T61" fmla="*/ 1908 h 3936"/>
                  <a:gd name="T62" fmla="*/ 5284 w 5328"/>
                  <a:gd name="T63" fmla="*/ 1638 h 3936"/>
                  <a:gd name="T64" fmla="*/ 5155 w 5328"/>
                  <a:gd name="T65" fmla="*/ 1396 h 3936"/>
                  <a:gd name="T66" fmla="*/ 5206 w 5328"/>
                  <a:gd name="T67" fmla="*/ 1169 h 3936"/>
                  <a:gd name="T68" fmla="*/ 5180 w 5328"/>
                  <a:gd name="T69" fmla="*/ 946 h 3936"/>
                  <a:gd name="T70" fmla="*/ 5001 w 5328"/>
                  <a:gd name="T71" fmla="*/ 653 h 3936"/>
                  <a:gd name="T72" fmla="*/ 4722 w 5328"/>
                  <a:gd name="T73" fmla="*/ 495 h 3936"/>
                  <a:gd name="T74" fmla="*/ 4651 w 5328"/>
                  <a:gd name="T75" fmla="*/ 296 h 3936"/>
                  <a:gd name="T76" fmla="*/ 4366 w 5328"/>
                  <a:gd name="T77" fmla="*/ 46 h 3936"/>
                  <a:gd name="T78" fmla="*/ 4162 w 5328"/>
                  <a:gd name="T79" fmla="*/ 1 h 3936"/>
                  <a:gd name="T80" fmla="*/ 3913 w 5328"/>
                  <a:gd name="T81" fmla="*/ 43 h 3936"/>
                  <a:gd name="T82" fmla="*/ 3700 w 5328"/>
                  <a:gd name="T83" fmla="*/ 188 h 3936"/>
                  <a:gd name="T84" fmla="*/ 3543 w 5328"/>
                  <a:gd name="T85" fmla="*/ 87 h 3936"/>
                  <a:gd name="T86" fmla="*/ 3313 w 5328"/>
                  <a:gd name="T87" fmla="*/ 4 h 3936"/>
                  <a:gd name="T88" fmla="*/ 3033 w 5328"/>
                  <a:gd name="T89" fmla="*/ 46 h 3936"/>
                  <a:gd name="T90" fmla="*/ 2808 w 5328"/>
                  <a:gd name="T91" fmla="*/ 234 h 3936"/>
                  <a:gd name="T92" fmla="*/ 2643 w 5328"/>
                  <a:gd name="T93" fmla="*/ 211 h 3936"/>
                  <a:gd name="T94" fmla="*/ 2404 w 5328"/>
                  <a:gd name="T95" fmla="*/ 125 h 3936"/>
                  <a:gd name="T96" fmla="*/ 2089 w 5328"/>
                  <a:gd name="T97" fmla="*/ 156 h 3936"/>
                  <a:gd name="T98" fmla="*/ 1803 w 5328"/>
                  <a:gd name="T99" fmla="*/ 357 h 3936"/>
                  <a:gd name="T100" fmla="*/ 1522 w 5328"/>
                  <a:gd name="T101" fmla="*/ 388 h 3936"/>
                  <a:gd name="T102" fmla="*/ 1136 w 5328"/>
                  <a:gd name="T103" fmla="*/ 376 h 3936"/>
                  <a:gd name="T104" fmla="*/ 839 w 5328"/>
                  <a:gd name="T105" fmla="*/ 502 h 3936"/>
                  <a:gd name="T106" fmla="*/ 614 w 5328"/>
                  <a:gd name="T107" fmla="*/ 728 h 3936"/>
                  <a:gd name="T108" fmla="*/ 489 w 5328"/>
                  <a:gd name="T109" fmla="*/ 1028 h 3936"/>
                  <a:gd name="T110" fmla="*/ 479 w 5328"/>
                  <a:gd name="T111" fmla="*/ 1309 h 3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328" h="3936">
                    <a:moveTo>
                      <a:pt x="481" y="1308"/>
                    </a:moveTo>
                    <a:lnTo>
                      <a:pt x="456" y="1311"/>
                    </a:lnTo>
                    <a:lnTo>
                      <a:pt x="430" y="1316"/>
                    </a:lnTo>
                    <a:lnTo>
                      <a:pt x="406" y="1321"/>
                    </a:lnTo>
                    <a:lnTo>
                      <a:pt x="382" y="1328"/>
                    </a:lnTo>
                    <a:lnTo>
                      <a:pt x="358" y="1336"/>
                    </a:lnTo>
                    <a:lnTo>
                      <a:pt x="335" y="1345"/>
                    </a:lnTo>
                    <a:lnTo>
                      <a:pt x="312" y="1355"/>
                    </a:lnTo>
                    <a:lnTo>
                      <a:pt x="290" y="1365"/>
                    </a:lnTo>
                    <a:lnTo>
                      <a:pt x="248" y="1390"/>
                    </a:lnTo>
                    <a:lnTo>
                      <a:pt x="208" y="1418"/>
                    </a:lnTo>
                    <a:lnTo>
                      <a:pt x="172" y="1450"/>
                    </a:lnTo>
                    <a:lnTo>
                      <a:pt x="138" y="1484"/>
                    </a:lnTo>
                    <a:lnTo>
                      <a:pt x="107" y="1522"/>
                    </a:lnTo>
                    <a:lnTo>
                      <a:pt x="80" y="1562"/>
                    </a:lnTo>
                    <a:lnTo>
                      <a:pt x="56" y="1605"/>
                    </a:lnTo>
                    <a:lnTo>
                      <a:pt x="46" y="1627"/>
                    </a:lnTo>
                    <a:lnTo>
                      <a:pt x="37" y="1650"/>
                    </a:lnTo>
                    <a:lnTo>
                      <a:pt x="28" y="1673"/>
                    </a:lnTo>
                    <a:lnTo>
                      <a:pt x="21" y="1697"/>
                    </a:lnTo>
                    <a:lnTo>
                      <a:pt x="15" y="1721"/>
                    </a:lnTo>
                    <a:lnTo>
                      <a:pt x="9" y="1745"/>
                    </a:lnTo>
                    <a:lnTo>
                      <a:pt x="5" y="1770"/>
                    </a:lnTo>
                    <a:lnTo>
                      <a:pt x="2" y="1795"/>
                    </a:lnTo>
                    <a:lnTo>
                      <a:pt x="1" y="1821"/>
                    </a:lnTo>
                    <a:lnTo>
                      <a:pt x="0" y="1847"/>
                    </a:lnTo>
                    <a:lnTo>
                      <a:pt x="1" y="1883"/>
                    </a:lnTo>
                    <a:lnTo>
                      <a:pt x="5" y="1918"/>
                    </a:lnTo>
                    <a:lnTo>
                      <a:pt x="10" y="1953"/>
                    </a:lnTo>
                    <a:lnTo>
                      <a:pt x="18" y="1988"/>
                    </a:lnTo>
                    <a:lnTo>
                      <a:pt x="28" y="2022"/>
                    </a:lnTo>
                    <a:lnTo>
                      <a:pt x="41" y="2055"/>
                    </a:lnTo>
                    <a:lnTo>
                      <a:pt x="55" y="2086"/>
                    </a:lnTo>
                    <a:lnTo>
                      <a:pt x="71" y="2117"/>
                    </a:lnTo>
                    <a:lnTo>
                      <a:pt x="89" y="2147"/>
                    </a:lnTo>
                    <a:lnTo>
                      <a:pt x="109" y="2176"/>
                    </a:lnTo>
                    <a:lnTo>
                      <a:pt x="131" y="2203"/>
                    </a:lnTo>
                    <a:lnTo>
                      <a:pt x="154" y="2229"/>
                    </a:lnTo>
                    <a:lnTo>
                      <a:pt x="180" y="2253"/>
                    </a:lnTo>
                    <a:lnTo>
                      <a:pt x="207" y="2276"/>
                    </a:lnTo>
                    <a:lnTo>
                      <a:pt x="235" y="2297"/>
                    </a:lnTo>
                    <a:lnTo>
                      <a:pt x="265" y="2316"/>
                    </a:lnTo>
                    <a:lnTo>
                      <a:pt x="262" y="2309"/>
                    </a:lnTo>
                    <a:lnTo>
                      <a:pt x="229" y="2348"/>
                    </a:lnTo>
                    <a:lnTo>
                      <a:pt x="214" y="2368"/>
                    </a:lnTo>
                    <a:lnTo>
                      <a:pt x="200" y="2390"/>
                    </a:lnTo>
                    <a:lnTo>
                      <a:pt x="187" y="2411"/>
                    </a:lnTo>
                    <a:lnTo>
                      <a:pt x="175" y="2434"/>
                    </a:lnTo>
                    <a:lnTo>
                      <a:pt x="164" y="2456"/>
                    </a:lnTo>
                    <a:lnTo>
                      <a:pt x="155" y="2480"/>
                    </a:lnTo>
                    <a:lnTo>
                      <a:pt x="146" y="2503"/>
                    </a:lnTo>
                    <a:lnTo>
                      <a:pt x="138" y="2527"/>
                    </a:lnTo>
                    <a:lnTo>
                      <a:pt x="132" y="2552"/>
                    </a:lnTo>
                    <a:lnTo>
                      <a:pt x="127" y="2577"/>
                    </a:lnTo>
                    <a:lnTo>
                      <a:pt x="122" y="2602"/>
                    </a:lnTo>
                    <a:lnTo>
                      <a:pt x="119" y="2627"/>
                    </a:lnTo>
                    <a:lnTo>
                      <a:pt x="118" y="2652"/>
                    </a:lnTo>
                    <a:lnTo>
                      <a:pt x="117" y="2678"/>
                    </a:lnTo>
                    <a:lnTo>
                      <a:pt x="118" y="2706"/>
                    </a:lnTo>
                    <a:lnTo>
                      <a:pt x="120" y="2733"/>
                    </a:lnTo>
                    <a:lnTo>
                      <a:pt x="123" y="2760"/>
                    </a:lnTo>
                    <a:lnTo>
                      <a:pt x="128" y="2787"/>
                    </a:lnTo>
                    <a:lnTo>
                      <a:pt x="134" y="2813"/>
                    </a:lnTo>
                    <a:lnTo>
                      <a:pt x="141" y="2838"/>
                    </a:lnTo>
                    <a:lnTo>
                      <a:pt x="150" y="2863"/>
                    </a:lnTo>
                    <a:lnTo>
                      <a:pt x="159" y="2888"/>
                    </a:lnTo>
                    <a:lnTo>
                      <a:pt x="170" y="2912"/>
                    </a:lnTo>
                    <a:lnTo>
                      <a:pt x="182" y="2935"/>
                    </a:lnTo>
                    <a:lnTo>
                      <a:pt x="195" y="2958"/>
                    </a:lnTo>
                    <a:lnTo>
                      <a:pt x="209" y="2980"/>
                    </a:lnTo>
                    <a:lnTo>
                      <a:pt x="224" y="3001"/>
                    </a:lnTo>
                    <a:lnTo>
                      <a:pt x="240" y="3021"/>
                    </a:lnTo>
                    <a:lnTo>
                      <a:pt x="275" y="3059"/>
                    </a:lnTo>
                    <a:lnTo>
                      <a:pt x="313" y="3094"/>
                    </a:lnTo>
                    <a:lnTo>
                      <a:pt x="333" y="3110"/>
                    </a:lnTo>
                    <a:lnTo>
                      <a:pt x="354" y="3125"/>
                    </a:lnTo>
                    <a:lnTo>
                      <a:pt x="376" y="3139"/>
                    </a:lnTo>
                    <a:lnTo>
                      <a:pt x="399" y="3152"/>
                    </a:lnTo>
                    <a:lnTo>
                      <a:pt x="422" y="3164"/>
                    </a:lnTo>
                    <a:lnTo>
                      <a:pt x="446" y="3175"/>
                    </a:lnTo>
                    <a:lnTo>
                      <a:pt x="470" y="3184"/>
                    </a:lnTo>
                    <a:lnTo>
                      <a:pt x="495" y="3193"/>
                    </a:lnTo>
                    <a:lnTo>
                      <a:pt x="521" y="3200"/>
                    </a:lnTo>
                    <a:lnTo>
                      <a:pt x="547" y="3206"/>
                    </a:lnTo>
                    <a:lnTo>
                      <a:pt x="573" y="3211"/>
                    </a:lnTo>
                    <a:lnTo>
                      <a:pt x="600" y="3214"/>
                    </a:lnTo>
                    <a:lnTo>
                      <a:pt x="627" y="3216"/>
                    </a:lnTo>
                    <a:lnTo>
                      <a:pt x="655" y="3217"/>
                    </a:lnTo>
                    <a:lnTo>
                      <a:pt x="687" y="3216"/>
                    </a:lnTo>
                    <a:lnTo>
                      <a:pt x="718" y="3213"/>
                    </a:lnTo>
                    <a:lnTo>
                      <a:pt x="715" y="3217"/>
                    </a:lnTo>
                    <a:lnTo>
                      <a:pt x="748" y="3272"/>
                    </a:lnTo>
                    <a:lnTo>
                      <a:pt x="785" y="3324"/>
                    </a:lnTo>
                    <a:lnTo>
                      <a:pt x="825" y="3373"/>
                    </a:lnTo>
                    <a:lnTo>
                      <a:pt x="867" y="3419"/>
                    </a:lnTo>
                    <a:lnTo>
                      <a:pt x="913" y="3462"/>
                    </a:lnTo>
                    <a:lnTo>
                      <a:pt x="961" y="3501"/>
                    </a:lnTo>
                    <a:lnTo>
                      <a:pt x="1011" y="3538"/>
                    </a:lnTo>
                    <a:lnTo>
                      <a:pt x="1064" y="3571"/>
                    </a:lnTo>
                    <a:lnTo>
                      <a:pt x="1118" y="3600"/>
                    </a:lnTo>
                    <a:lnTo>
                      <a:pt x="1174" y="3626"/>
                    </a:lnTo>
                    <a:lnTo>
                      <a:pt x="1232" y="3648"/>
                    </a:lnTo>
                    <a:lnTo>
                      <a:pt x="1292" y="3667"/>
                    </a:lnTo>
                    <a:lnTo>
                      <a:pt x="1322" y="3674"/>
                    </a:lnTo>
                    <a:lnTo>
                      <a:pt x="1353" y="3681"/>
                    </a:lnTo>
                    <a:lnTo>
                      <a:pt x="1383" y="3687"/>
                    </a:lnTo>
                    <a:lnTo>
                      <a:pt x="1415" y="3692"/>
                    </a:lnTo>
                    <a:lnTo>
                      <a:pt x="1446" y="3695"/>
                    </a:lnTo>
                    <a:lnTo>
                      <a:pt x="1477" y="3698"/>
                    </a:lnTo>
                    <a:lnTo>
                      <a:pt x="1509" y="3699"/>
                    </a:lnTo>
                    <a:lnTo>
                      <a:pt x="1541" y="3700"/>
                    </a:lnTo>
                    <a:lnTo>
                      <a:pt x="1573" y="3699"/>
                    </a:lnTo>
                    <a:lnTo>
                      <a:pt x="1606" y="3698"/>
                    </a:lnTo>
                    <a:lnTo>
                      <a:pt x="1638" y="3695"/>
                    </a:lnTo>
                    <a:lnTo>
                      <a:pt x="1670" y="3691"/>
                    </a:lnTo>
                    <a:lnTo>
                      <a:pt x="1702" y="3686"/>
                    </a:lnTo>
                    <a:lnTo>
                      <a:pt x="1733" y="3680"/>
                    </a:lnTo>
                    <a:lnTo>
                      <a:pt x="1764" y="3673"/>
                    </a:lnTo>
                    <a:lnTo>
                      <a:pt x="1795" y="3665"/>
                    </a:lnTo>
                    <a:lnTo>
                      <a:pt x="1826" y="3656"/>
                    </a:lnTo>
                    <a:lnTo>
                      <a:pt x="1857" y="3646"/>
                    </a:lnTo>
                    <a:lnTo>
                      <a:pt x="1887" y="3635"/>
                    </a:lnTo>
                    <a:lnTo>
                      <a:pt x="1916" y="3622"/>
                    </a:lnTo>
                    <a:lnTo>
                      <a:pt x="1946" y="3609"/>
                    </a:lnTo>
                    <a:lnTo>
                      <a:pt x="1975" y="3595"/>
                    </a:lnTo>
                    <a:lnTo>
                      <a:pt x="2003" y="3579"/>
                    </a:lnTo>
                    <a:lnTo>
                      <a:pt x="2031" y="3563"/>
                    </a:lnTo>
                    <a:lnTo>
                      <a:pt x="2030" y="3563"/>
                    </a:lnTo>
                    <a:lnTo>
                      <a:pt x="2060" y="3606"/>
                    </a:lnTo>
                    <a:lnTo>
                      <a:pt x="2093" y="3646"/>
                    </a:lnTo>
                    <a:lnTo>
                      <a:pt x="2127" y="3684"/>
                    </a:lnTo>
                    <a:lnTo>
                      <a:pt x="2164" y="3720"/>
                    </a:lnTo>
                    <a:lnTo>
                      <a:pt x="2203" y="3753"/>
                    </a:lnTo>
                    <a:lnTo>
                      <a:pt x="2243" y="3784"/>
                    </a:lnTo>
                    <a:lnTo>
                      <a:pt x="2286" y="3812"/>
                    </a:lnTo>
                    <a:lnTo>
                      <a:pt x="2330" y="3837"/>
                    </a:lnTo>
                    <a:lnTo>
                      <a:pt x="2375" y="3860"/>
                    </a:lnTo>
                    <a:lnTo>
                      <a:pt x="2422" y="3880"/>
                    </a:lnTo>
                    <a:lnTo>
                      <a:pt x="2469" y="3897"/>
                    </a:lnTo>
                    <a:lnTo>
                      <a:pt x="2518" y="3911"/>
                    </a:lnTo>
                    <a:lnTo>
                      <a:pt x="2568" y="3922"/>
                    </a:lnTo>
                    <a:lnTo>
                      <a:pt x="2619" y="3930"/>
                    </a:lnTo>
                    <a:lnTo>
                      <a:pt x="2670" y="3934"/>
                    </a:lnTo>
                    <a:lnTo>
                      <a:pt x="2723" y="3936"/>
                    </a:lnTo>
                    <a:lnTo>
                      <a:pt x="2757" y="3935"/>
                    </a:lnTo>
                    <a:lnTo>
                      <a:pt x="2791" y="3933"/>
                    </a:lnTo>
                    <a:lnTo>
                      <a:pt x="2825" y="3930"/>
                    </a:lnTo>
                    <a:lnTo>
                      <a:pt x="2858" y="3925"/>
                    </a:lnTo>
                    <a:lnTo>
                      <a:pt x="2891" y="3919"/>
                    </a:lnTo>
                    <a:lnTo>
                      <a:pt x="2924" y="3911"/>
                    </a:lnTo>
                    <a:lnTo>
                      <a:pt x="2956" y="3903"/>
                    </a:lnTo>
                    <a:lnTo>
                      <a:pt x="2987" y="3893"/>
                    </a:lnTo>
                    <a:lnTo>
                      <a:pt x="3019" y="3881"/>
                    </a:lnTo>
                    <a:lnTo>
                      <a:pt x="3049" y="3869"/>
                    </a:lnTo>
                    <a:lnTo>
                      <a:pt x="3079" y="3856"/>
                    </a:lnTo>
                    <a:lnTo>
                      <a:pt x="3109" y="3841"/>
                    </a:lnTo>
                    <a:lnTo>
                      <a:pt x="3137" y="3825"/>
                    </a:lnTo>
                    <a:lnTo>
                      <a:pt x="3165" y="3808"/>
                    </a:lnTo>
                    <a:lnTo>
                      <a:pt x="3193" y="3790"/>
                    </a:lnTo>
                    <a:lnTo>
                      <a:pt x="3219" y="3771"/>
                    </a:lnTo>
                    <a:lnTo>
                      <a:pt x="3245" y="3751"/>
                    </a:lnTo>
                    <a:lnTo>
                      <a:pt x="3270" y="3729"/>
                    </a:lnTo>
                    <a:lnTo>
                      <a:pt x="3318" y="3684"/>
                    </a:lnTo>
                    <a:lnTo>
                      <a:pt x="3362" y="3635"/>
                    </a:lnTo>
                    <a:lnTo>
                      <a:pt x="3383" y="3609"/>
                    </a:lnTo>
                    <a:lnTo>
                      <a:pt x="3402" y="3583"/>
                    </a:lnTo>
                    <a:lnTo>
                      <a:pt x="3421" y="3555"/>
                    </a:lnTo>
                    <a:lnTo>
                      <a:pt x="3439" y="3526"/>
                    </a:lnTo>
                    <a:lnTo>
                      <a:pt x="3455" y="3497"/>
                    </a:lnTo>
                    <a:lnTo>
                      <a:pt x="3470" y="3467"/>
                    </a:lnTo>
                    <a:lnTo>
                      <a:pt x="3485" y="3437"/>
                    </a:lnTo>
                    <a:lnTo>
                      <a:pt x="3498" y="3405"/>
                    </a:lnTo>
                    <a:lnTo>
                      <a:pt x="3509" y="3373"/>
                    </a:lnTo>
                    <a:lnTo>
                      <a:pt x="3520" y="3340"/>
                    </a:lnTo>
                    <a:lnTo>
                      <a:pt x="3521" y="3345"/>
                    </a:lnTo>
                    <a:lnTo>
                      <a:pt x="3564" y="3370"/>
                    </a:lnTo>
                    <a:lnTo>
                      <a:pt x="3609" y="3392"/>
                    </a:lnTo>
                    <a:lnTo>
                      <a:pt x="3655" y="3410"/>
                    </a:lnTo>
                    <a:lnTo>
                      <a:pt x="3702" y="3426"/>
                    </a:lnTo>
                    <a:lnTo>
                      <a:pt x="3750" y="3438"/>
                    </a:lnTo>
                    <a:lnTo>
                      <a:pt x="3799" y="3446"/>
                    </a:lnTo>
                    <a:lnTo>
                      <a:pt x="3849" y="3451"/>
                    </a:lnTo>
                    <a:lnTo>
                      <a:pt x="3899" y="3453"/>
                    </a:lnTo>
                    <a:lnTo>
                      <a:pt x="3936" y="3452"/>
                    </a:lnTo>
                    <a:lnTo>
                      <a:pt x="3972" y="3449"/>
                    </a:lnTo>
                    <a:lnTo>
                      <a:pt x="4007" y="3445"/>
                    </a:lnTo>
                    <a:lnTo>
                      <a:pt x="4042" y="3439"/>
                    </a:lnTo>
                    <a:lnTo>
                      <a:pt x="4076" y="3431"/>
                    </a:lnTo>
                    <a:lnTo>
                      <a:pt x="4110" y="3421"/>
                    </a:lnTo>
                    <a:lnTo>
                      <a:pt x="4143" y="3410"/>
                    </a:lnTo>
                    <a:lnTo>
                      <a:pt x="4175" y="3397"/>
                    </a:lnTo>
                    <a:lnTo>
                      <a:pt x="4207" y="3383"/>
                    </a:lnTo>
                    <a:lnTo>
                      <a:pt x="4237" y="3368"/>
                    </a:lnTo>
                    <a:lnTo>
                      <a:pt x="4267" y="3350"/>
                    </a:lnTo>
                    <a:lnTo>
                      <a:pt x="4296" y="3332"/>
                    </a:lnTo>
                    <a:lnTo>
                      <a:pt x="4324" y="3312"/>
                    </a:lnTo>
                    <a:lnTo>
                      <a:pt x="4351" y="3291"/>
                    </a:lnTo>
                    <a:lnTo>
                      <a:pt x="4377" y="3269"/>
                    </a:lnTo>
                    <a:lnTo>
                      <a:pt x="4401" y="3245"/>
                    </a:lnTo>
                    <a:lnTo>
                      <a:pt x="4425" y="3221"/>
                    </a:lnTo>
                    <a:lnTo>
                      <a:pt x="4447" y="3195"/>
                    </a:lnTo>
                    <a:lnTo>
                      <a:pt x="4469" y="3168"/>
                    </a:lnTo>
                    <a:lnTo>
                      <a:pt x="4488" y="3140"/>
                    </a:lnTo>
                    <a:lnTo>
                      <a:pt x="4507" y="3112"/>
                    </a:lnTo>
                    <a:lnTo>
                      <a:pt x="4524" y="3082"/>
                    </a:lnTo>
                    <a:lnTo>
                      <a:pt x="4540" y="3051"/>
                    </a:lnTo>
                    <a:lnTo>
                      <a:pt x="4554" y="3020"/>
                    </a:lnTo>
                    <a:lnTo>
                      <a:pt x="4567" y="2988"/>
                    </a:lnTo>
                    <a:lnTo>
                      <a:pt x="4579" y="2954"/>
                    </a:lnTo>
                    <a:lnTo>
                      <a:pt x="4588" y="2921"/>
                    </a:lnTo>
                    <a:lnTo>
                      <a:pt x="4597" y="2886"/>
                    </a:lnTo>
                    <a:lnTo>
                      <a:pt x="4603" y="2851"/>
                    </a:lnTo>
                    <a:lnTo>
                      <a:pt x="4608" y="2816"/>
                    </a:lnTo>
                    <a:lnTo>
                      <a:pt x="4611" y="2780"/>
                    </a:lnTo>
                    <a:lnTo>
                      <a:pt x="4612" y="2743"/>
                    </a:lnTo>
                    <a:lnTo>
                      <a:pt x="4611" y="2741"/>
                    </a:lnTo>
                    <a:lnTo>
                      <a:pt x="4649" y="2735"/>
                    </a:lnTo>
                    <a:lnTo>
                      <a:pt x="4687" y="2726"/>
                    </a:lnTo>
                    <a:lnTo>
                      <a:pt x="4724" y="2717"/>
                    </a:lnTo>
                    <a:lnTo>
                      <a:pt x="4760" y="2705"/>
                    </a:lnTo>
                    <a:lnTo>
                      <a:pt x="4795" y="2692"/>
                    </a:lnTo>
                    <a:lnTo>
                      <a:pt x="4830" y="2678"/>
                    </a:lnTo>
                    <a:lnTo>
                      <a:pt x="4864" y="2662"/>
                    </a:lnTo>
                    <a:lnTo>
                      <a:pt x="4896" y="2645"/>
                    </a:lnTo>
                    <a:lnTo>
                      <a:pt x="4928" y="2626"/>
                    </a:lnTo>
                    <a:lnTo>
                      <a:pt x="4959" y="2606"/>
                    </a:lnTo>
                    <a:lnTo>
                      <a:pt x="4989" y="2584"/>
                    </a:lnTo>
                    <a:lnTo>
                      <a:pt x="5019" y="2562"/>
                    </a:lnTo>
                    <a:lnTo>
                      <a:pt x="5046" y="2538"/>
                    </a:lnTo>
                    <a:lnTo>
                      <a:pt x="5073" y="2513"/>
                    </a:lnTo>
                    <a:lnTo>
                      <a:pt x="5099" y="2487"/>
                    </a:lnTo>
                    <a:lnTo>
                      <a:pt x="5124" y="2459"/>
                    </a:lnTo>
                    <a:lnTo>
                      <a:pt x="5147" y="2431"/>
                    </a:lnTo>
                    <a:lnTo>
                      <a:pt x="5169" y="2402"/>
                    </a:lnTo>
                    <a:lnTo>
                      <a:pt x="5190" y="2371"/>
                    </a:lnTo>
                    <a:lnTo>
                      <a:pt x="5210" y="2340"/>
                    </a:lnTo>
                    <a:lnTo>
                      <a:pt x="5228" y="2308"/>
                    </a:lnTo>
                    <a:lnTo>
                      <a:pt x="5245" y="2275"/>
                    </a:lnTo>
                    <a:lnTo>
                      <a:pt x="5260" y="2241"/>
                    </a:lnTo>
                    <a:lnTo>
                      <a:pt x="5274" y="2207"/>
                    </a:lnTo>
                    <a:lnTo>
                      <a:pt x="5286" y="2172"/>
                    </a:lnTo>
                    <a:lnTo>
                      <a:pt x="5297" y="2136"/>
                    </a:lnTo>
                    <a:lnTo>
                      <a:pt x="5306" y="2099"/>
                    </a:lnTo>
                    <a:lnTo>
                      <a:pt x="5314" y="2062"/>
                    </a:lnTo>
                    <a:lnTo>
                      <a:pt x="5320" y="2025"/>
                    </a:lnTo>
                    <a:lnTo>
                      <a:pt x="5324" y="1987"/>
                    </a:lnTo>
                    <a:lnTo>
                      <a:pt x="5327" y="1947"/>
                    </a:lnTo>
                    <a:lnTo>
                      <a:pt x="5328" y="1908"/>
                    </a:lnTo>
                    <a:lnTo>
                      <a:pt x="5327" y="1873"/>
                    </a:lnTo>
                    <a:lnTo>
                      <a:pt x="5325" y="1839"/>
                    </a:lnTo>
                    <a:lnTo>
                      <a:pt x="5322" y="1805"/>
                    </a:lnTo>
                    <a:lnTo>
                      <a:pt x="5317" y="1771"/>
                    </a:lnTo>
                    <a:lnTo>
                      <a:pt x="5310" y="1737"/>
                    </a:lnTo>
                    <a:lnTo>
                      <a:pt x="5303" y="1703"/>
                    </a:lnTo>
                    <a:lnTo>
                      <a:pt x="5294" y="1670"/>
                    </a:lnTo>
                    <a:lnTo>
                      <a:pt x="5284" y="1638"/>
                    </a:lnTo>
                    <a:lnTo>
                      <a:pt x="5272" y="1606"/>
                    </a:lnTo>
                    <a:lnTo>
                      <a:pt x="5259" y="1574"/>
                    </a:lnTo>
                    <a:lnTo>
                      <a:pt x="5245" y="1543"/>
                    </a:lnTo>
                    <a:lnTo>
                      <a:pt x="5229" y="1512"/>
                    </a:lnTo>
                    <a:lnTo>
                      <a:pt x="5213" y="1482"/>
                    </a:lnTo>
                    <a:lnTo>
                      <a:pt x="5195" y="1453"/>
                    </a:lnTo>
                    <a:lnTo>
                      <a:pt x="5175" y="1424"/>
                    </a:lnTo>
                    <a:lnTo>
                      <a:pt x="5155" y="1396"/>
                    </a:lnTo>
                    <a:lnTo>
                      <a:pt x="5154" y="1396"/>
                    </a:lnTo>
                    <a:lnTo>
                      <a:pt x="5166" y="1365"/>
                    </a:lnTo>
                    <a:lnTo>
                      <a:pt x="5177" y="1333"/>
                    </a:lnTo>
                    <a:lnTo>
                      <a:pt x="5186" y="1301"/>
                    </a:lnTo>
                    <a:lnTo>
                      <a:pt x="5194" y="1268"/>
                    </a:lnTo>
                    <a:lnTo>
                      <a:pt x="5199" y="1235"/>
                    </a:lnTo>
                    <a:lnTo>
                      <a:pt x="5204" y="1202"/>
                    </a:lnTo>
                    <a:lnTo>
                      <a:pt x="5206" y="1169"/>
                    </a:lnTo>
                    <a:lnTo>
                      <a:pt x="5207" y="1135"/>
                    </a:lnTo>
                    <a:lnTo>
                      <a:pt x="5206" y="1107"/>
                    </a:lnTo>
                    <a:lnTo>
                      <a:pt x="5205" y="1079"/>
                    </a:lnTo>
                    <a:lnTo>
                      <a:pt x="5202" y="1052"/>
                    </a:lnTo>
                    <a:lnTo>
                      <a:pt x="5198" y="1025"/>
                    </a:lnTo>
                    <a:lnTo>
                      <a:pt x="5193" y="998"/>
                    </a:lnTo>
                    <a:lnTo>
                      <a:pt x="5187" y="972"/>
                    </a:lnTo>
                    <a:lnTo>
                      <a:pt x="5180" y="946"/>
                    </a:lnTo>
                    <a:lnTo>
                      <a:pt x="5171" y="920"/>
                    </a:lnTo>
                    <a:lnTo>
                      <a:pt x="5162" y="895"/>
                    </a:lnTo>
                    <a:lnTo>
                      <a:pt x="5152" y="870"/>
                    </a:lnTo>
                    <a:lnTo>
                      <a:pt x="5129" y="822"/>
                    </a:lnTo>
                    <a:lnTo>
                      <a:pt x="5102" y="776"/>
                    </a:lnTo>
                    <a:lnTo>
                      <a:pt x="5072" y="733"/>
                    </a:lnTo>
                    <a:lnTo>
                      <a:pt x="5038" y="692"/>
                    </a:lnTo>
                    <a:lnTo>
                      <a:pt x="5001" y="653"/>
                    </a:lnTo>
                    <a:lnTo>
                      <a:pt x="4961" y="618"/>
                    </a:lnTo>
                    <a:lnTo>
                      <a:pt x="4918" y="586"/>
                    </a:lnTo>
                    <a:lnTo>
                      <a:pt x="4873" y="558"/>
                    </a:lnTo>
                    <a:lnTo>
                      <a:pt x="4825" y="533"/>
                    </a:lnTo>
                    <a:lnTo>
                      <a:pt x="4800" y="522"/>
                    </a:lnTo>
                    <a:lnTo>
                      <a:pt x="4775" y="512"/>
                    </a:lnTo>
                    <a:lnTo>
                      <a:pt x="4749" y="503"/>
                    </a:lnTo>
                    <a:lnTo>
                      <a:pt x="4722" y="495"/>
                    </a:lnTo>
                    <a:lnTo>
                      <a:pt x="4724" y="494"/>
                    </a:lnTo>
                    <a:lnTo>
                      <a:pt x="4719" y="467"/>
                    </a:lnTo>
                    <a:lnTo>
                      <a:pt x="4712" y="441"/>
                    </a:lnTo>
                    <a:lnTo>
                      <a:pt x="4705" y="416"/>
                    </a:lnTo>
                    <a:lnTo>
                      <a:pt x="4696" y="391"/>
                    </a:lnTo>
                    <a:lnTo>
                      <a:pt x="4686" y="366"/>
                    </a:lnTo>
                    <a:lnTo>
                      <a:pt x="4676" y="342"/>
                    </a:lnTo>
                    <a:lnTo>
                      <a:pt x="4651" y="296"/>
                    </a:lnTo>
                    <a:lnTo>
                      <a:pt x="4623" y="253"/>
                    </a:lnTo>
                    <a:lnTo>
                      <a:pt x="4591" y="212"/>
                    </a:lnTo>
                    <a:lnTo>
                      <a:pt x="4557" y="174"/>
                    </a:lnTo>
                    <a:lnTo>
                      <a:pt x="4519" y="140"/>
                    </a:lnTo>
                    <a:lnTo>
                      <a:pt x="4478" y="109"/>
                    </a:lnTo>
                    <a:lnTo>
                      <a:pt x="4435" y="81"/>
                    </a:lnTo>
                    <a:lnTo>
                      <a:pt x="4389" y="57"/>
                    </a:lnTo>
                    <a:lnTo>
                      <a:pt x="4366" y="46"/>
                    </a:lnTo>
                    <a:lnTo>
                      <a:pt x="4342" y="37"/>
                    </a:lnTo>
                    <a:lnTo>
                      <a:pt x="4317" y="29"/>
                    </a:lnTo>
                    <a:lnTo>
                      <a:pt x="4292" y="21"/>
                    </a:lnTo>
                    <a:lnTo>
                      <a:pt x="4267" y="15"/>
                    </a:lnTo>
                    <a:lnTo>
                      <a:pt x="4241" y="10"/>
                    </a:lnTo>
                    <a:lnTo>
                      <a:pt x="4215" y="5"/>
                    </a:lnTo>
                    <a:lnTo>
                      <a:pt x="4189" y="2"/>
                    </a:lnTo>
                    <a:lnTo>
                      <a:pt x="4162" y="1"/>
                    </a:lnTo>
                    <a:lnTo>
                      <a:pt x="4135" y="0"/>
                    </a:lnTo>
                    <a:lnTo>
                      <a:pt x="4102" y="1"/>
                    </a:lnTo>
                    <a:lnTo>
                      <a:pt x="4070" y="4"/>
                    </a:lnTo>
                    <a:lnTo>
                      <a:pt x="4037" y="8"/>
                    </a:lnTo>
                    <a:lnTo>
                      <a:pt x="4005" y="14"/>
                    </a:lnTo>
                    <a:lnTo>
                      <a:pt x="3974" y="22"/>
                    </a:lnTo>
                    <a:lnTo>
                      <a:pt x="3943" y="32"/>
                    </a:lnTo>
                    <a:lnTo>
                      <a:pt x="3913" y="43"/>
                    </a:lnTo>
                    <a:lnTo>
                      <a:pt x="3883" y="56"/>
                    </a:lnTo>
                    <a:lnTo>
                      <a:pt x="3854" y="70"/>
                    </a:lnTo>
                    <a:lnTo>
                      <a:pt x="3826" y="86"/>
                    </a:lnTo>
                    <a:lnTo>
                      <a:pt x="3799" y="103"/>
                    </a:lnTo>
                    <a:lnTo>
                      <a:pt x="3773" y="122"/>
                    </a:lnTo>
                    <a:lnTo>
                      <a:pt x="3747" y="143"/>
                    </a:lnTo>
                    <a:lnTo>
                      <a:pt x="3723" y="164"/>
                    </a:lnTo>
                    <a:lnTo>
                      <a:pt x="3700" y="188"/>
                    </a:lnTo>
                    <a:lnTo>
                      <a:pt x="3678" y="212"/>
                    </a:lnTo>
                    <a:lnTo>
                      <a:pt x="3679" y="213"/>
                    </a:lnTo>
                    <a:lnTo>
                      <a:pt x="3659" y="189"/>
                    </a:lnTo>
                    <a:lnTo>
                      <a:pt x="3638" y="165"/>
                    </a:lnTo>
                    <a:lnTo>
                      <a:pt x="3616" y="144"/>
                    </a:lnTo>
                    <a:lnTo>
                      <a:pt x="3593" y="123"/>
                    </a:lnTo>
                    <a:lnTo>
                      <a:pt x="3568" y="104"/>
                    </a:lnTo>
                    <a:lnTo>
                      <a:pt x="3543" y="87"/>
                    </a:lnTo>
                    <a:lnTo>
                      <a:pt x="3517" y="71"/>
                    </a:lnTo>
                    <a:lnTo>
                      <a:pt x="3490" y="56"/>
                    </a:lnTo>
                    <a:lnTo>
                      <a:pt x="3462" y="43"/>
                    </a:lnTo>
                    <a:lnTo>
                      <a:pt x="3433" y="32"/>
                    </a:lnTo>
                    <a:lnTo>
                      <a:pt x="3404" y="22"/>
                    </a:lnTo>
                    <a:lnTo>
                      <a:pt x="3374" y="14"/>
                    </a:lnTo>
                    <a:lnTo>
                      <a:pt x="3344" y="8"/>
                    </a:lnTo>
                    <a:lnTo>
                      <a:pt x="3313" y="4"/>
                    </a:lnTo>
                    <a:lnTo>
                      <a:pt x="3282" y="1"/>
                    </a:lnTo>
                    <a:lnTo>
                      <a:pt x="3251" y="0"/>
                    </a:lnTo>
                    <a:lnTo>
                      <a:pt x="3213" y="1"/>
                    </a:lnTo>
                    <a:lnTo>
                      <a:pt x="3175" y="5"/>
                    </a:lnTo>
                    <a:lnTo>
                      <a:pt x="3139" y="12"/>
                    </a:lnTo>
                    <a:lnTo>
                      <a:pt x="3102" y="21"/>
                    </a:lnTo>
                    <a:lnTo>
                      <a:pt x="3067" y="33"/>
                    </a:lnTo>
                    <a:lnTo>
                      <a:pt x="3033" y="46"/>
                    </a:lnTo>
                    <a:lnTo>
                      <a:pt x="3000" y="63"/>
                    </a:lnTo>
                    <a:lnTo>
                      <a:pt x="2968" y="81"/>
                    </a:lnTo>
                    <a:lnTo>
                      <a:pt x="2937" y="102"/>
                    </a:lnTo>
                    <a:lnTo>
                      <a:pt x="2908" y="124"/>
                    </a:lnTo>
                    <a:lnTo>
                      <a:pt x="2880" y="149"/>
                    </a:lnTo>
                    <a:lnTo>
                      <a:pt x="2854" y="176"/>
                    </a:lnTo>
                    <a:lnTo>
                      <a:pt x="2830" y="204"/>
                    </a:lnTo>
                    <a:lnTo>
                      <a:pt x="2808" y="234"/>
                    </a:lnTo>
                    <a:lnTo>
                      <a:pt x="2787" y="266"/>
                    </a:lnTo>
                    <a:lnTo>
                      <a:pt x="2769" y="300"/>
                    </a:lnTo>
                    <a:lnTo>
                      <a:pt x="2771" y="309"/>
                    </a:lnTo>
                    <a:lnTo>
                      <a:pt x="2747" y="287"/>
                    </a:lnTo>
                    <a:lnTo>
                      <a:pt x="2723" y="266"/>
                    </a:lnTo>
                    <a:lnTo>
                      <a:pt x="2698" y="246"/>
                    </a:lnTo>
                    <a:lnTo>
                      <a:pt x="2670" y="228"/>
                    </a:lnTo>
                    <a:lnTo>
                      <a:pt x="2643" y="211"/>
                    </a:lnTo>
                    <a:lnTo>
                      <a:pt x="2615" y="195"/>
                    </a:lnTo>
                    <a:lnTo>
                      <a:pt x="2587" y="181"/>
                    </a:lnTo>
                    <a:lnTo>
                      <a:pt x="2558" y="168"/>
                    </a:lnTo>
                    <a:lnTo>
                      <a:pt x="2528" y="156"/>
                    </a:lnTo>
                    <a:lnTo>
                      <a:pt x="2498" y="146"/>
                    </a:lnTo>
                    <a:lnTo>
                      <a:pt x="2467" y="138"/>
                    </a:lnTo>
                    <a:lnTo>
                      <a:pt x="2436" y="131"/>
                    </a:lnTo>
                    <a:lnTo>
                      <a:pt x="2404" y="125"/>
                    </a:lnTo>
                    <a:lnTo>
                      <a:pt x="2373" y="121"/>
                    </a:lnTo>
                    <a:lnTo>
                      <a:pt x="2340" y="119"/>
                    </a:lnTo>
                    <a:lnTo>
                      <a:pt x="2308" y="118"/>
                    </a:lnTo>
                    <a:lnTo>
                      <a:pt x="2263" y="120"/>
                    </a:lnTo>
                    <a:lnTo>
                      <a:pt x="2218" y="124"/>
                    </a:lnTo>
                    <a:lnTo>
                      <a:pt x="2174" y="132"/>
                    </a:lnTo>
                    <a:lnTo>
                      <a:pt x="2131" y="143"/>
                    </a:lnTo>
                    <a:lnTo>
                      <a:pt x="2089" y="156"/>
                    </a:lnTo>
                    <a:lnTo>
                      <a:pt x="2048" y="172"/>
                    </a:lnTo>
                    <a:lnTo>
                      <a:pt x="2008" y="191"/>
                    </a:lnTo>
                    <a:lnTo>
                      <a:pt x="1970" y="213"/>
                    </a:lnTo>
                    <a:lnTo>
                      <a:pt x="1933" y="237"/>
                    </a:lnTo>
                    <a:lnTo>
                      <a:pt x="1897" y="263"/>
                    </a:lnTo>
                    <a:lnTo>
                      <a:pt x="1864" y="292"/>
                    </a:lnTo>
                    <a:lnTo>
                      <a:pt x="1832" y="323"/>
                    </a:lnTo>
                    <a:lnTo>
                      <a:pt x="1803" y="357"/>
                    </a:lnTo>
                    <a:lnTo>
                      <a:pt x="1775" y="393"/>
                    </a:lnTo>
                    <a:lnTo>
                      <a:pt x="1750" y="430"/>
                    </a:lnTo>
                    <a:lnTo>
                      <a:pt x="1727" y="470"/>
                    </a:lnTo>
                    <a:lnTo>
                      <a:pt x="1725" y="474"/>
                    </a:lnTo>
                    <a:lnTo>
                      <a:pt x="1677" y="448"/>
                    </a:lnTo>
                    <a:lnTo>
                      <a:pt x="1626" y="424"/>
                    </a:lnTo>
                    <a:lnTo>
                      <a:pt x="1575" y="405"/>
                    </a:lnTo>
                    <a:lnTo>
                      <a:pt x="1522" y="388"/>
                    </a:lnTo>
                    <a:lnTo>
                      <a:pt x="1469" y="376"/>
                    </a:lnTo>
                    <a:lnTo>
                      <a:pt x="1414" y="366"/>
                    </a:lnTo>
                    <a:lnTo>
                      <a:pt x="1359" y="361"/>
                    </a:lnTo>
                    <a:lnTo>
                      <a:pt x="1304" y="359"/>
                    </a:lnTo>
                    <a:lnTo>
                      <a:pt x="1261" y="360"/>
                    </a:lnTo>
                    <a:lnTo>
                      <a:pt x="1219" y="363"/>
                    </a:lnTo>
                    <a:lnTo>
                      <a:pt x="1177" y="369"/>
                    </a:lnTo>
                    <a:lnTo>
                      <a:pt x="1136" y="376"/>
                    </a:lnTo>
                    <a:lnTo>
                      <a:pt x="1096" y="385"/>
                    </a:lnTo>
                    <a:lnTo>
                      <a:pt x="1056" y="397"/>
                    </a:lnTo>
                    <a:lnTo>
                      <a:pt x="1018" y="410"/>
                    </a:lnTo>
                    <a:lnTo>
                      <a:pt x="980" y="425"/>
                    </a:lnTo>
                    <a:lnTo>
                      <a:pt x="943" y="442"/>
                    </a:lnTo>
                    <a:lnTo>
                      <a:pt x="907" y="460"/>
                    </a:lnTo>
                    <a:lnTo>
                      <a:pt x="872" y="480"/>
                    </a:lnTo>
                    <a:lnTo>
                      <a:pt x="839" y="502"/>
                    </a:lnTo>
                    <a:lnTo>
                      <a:pt x="806" y="525"/>
                    </a:lnTo>
                    <a:lnTo>
                      <a:pt x="775" y="550"/>
                    </a:lnTo>
                    <a:lnTo>
                      <a:pt x="744" y="577"/>
                    </a:lnTo>
                    <a:lnTo>
                      <a:pt x="716" y="604"/>
                    </a:lnTo>
                    <a:lnTo>
                      <a:pt x="688" y="634"/>
                    </a:lnTo>
                    <a:lnTo>
                      <a:pt x="662" y="664"/>
                    </a:lnTo>
                    <a:lnTo>
                      <a:pt x="637" y="696"/>
                    </a:lnTo>
                    <a:lnTo>
                      <a:pt x="614" y="728"/>
                    </a:lnTo>
                    <a:lnTo>
                      <a:pt x="592" y="762"/>
                    </a:lnTo>
                    <a:lnTo>
                      <a:pt x="572" y="798"/>
                    </a:lnTo>
                    <a:lnTo>
                      <a:pt x="554" y="834"/>
                    </a:lnTo>
                    <a:lnTo>
                      <a:pt x="537" y="871"/>
                    </a:lnTo>
                    <a:lnTo>
                      <a:pt x="522" y="909"/>
                    </a:lnTo>
                    <a:lnTo>
                      <a:pt x="509" y="948"/>
                    </a:lnTo>
                    <a:lnTo>
                      <a:pt x="498" y="988"/>
                    </a:lnTo>
                    <a:lnTo>
                      <a:pt x="489" y="1028"/>
                    </a:lnTo>
                    <a:lnTo>
                      <a:pt x="482" y="1069"/>
                    </a:lnTo>
                    <a:lnTo>
                      <a:pt x="476" y="1111"/>
                    </a:lnTo>
                    <a:lnTo>
                      <a:pt x="473" y="1154"/>
                    </a:lnTo>
                    <a:lnTo>
                      <a:pt x="472" y="1197"/>
                    </a:lnTo>
                    <a:lnTo>
                      <a:pt x="472" y="1225"/>
                    </a:lnTo>
                    <a:lnTo>
                      <a:pt x="473" y="1253"/>
                    </a:lnTo>
                    <a:lnTo>
                      <a:pt x="476" y="1281"/>
                    </a:lnTo>
                    <a:lnTo>
                      <a:pt x="479" y="1309"/>
                    </a:lnTo>
                    <a:lnTo>
                      <a:pt x="481" y="1308"/>
                    </a:lnTo>
                    <a:close/>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36" name="Freeform 33"/>
              <p:cNvSpPr>
                <a:spLocks/>
              </p:cNvSpPr>
              <p:nvPr/>
            </p:nvSpPr>
            <p:spPr bwMode="auto">
              <a:xfrm>
                <a:off x="1303" y="2524"/>
                <a:ext cx="158" cy="38"/>
              </a:xfrm>
              <a:custGeom>
                <a:avLst/>
                <a:gdLst>
                  <a:gd name="T0" fmla="*/ 0 w 312"/>
                  <a:gd name="T1" fmla="*/ 0 h 74"/>
                  <a:gd name="T2" fmla="*/ 31 w 312"/>
                  <a:gd name="T3" fmla="*/ 17 h 74"/>
                  <a:gd name="T4" fmla="*/ 64 w 312"/>
                  <a:gd name="T5" fmla="*/ 32 h 74"/>
                  <a:gd name="T6" fmla="*/ 97 w 312"/>
                  <a:gd name="T7" fmla="*/ 45 h 74"/>
                  <a:gd name="T8" fmla="*/ 131 w 312"/>
                  <a:gd name="T9" fmla="*/ 55 h 74"/>
                  <a:gd name="T10" fmla="*/ 165 w 312"/>
                  <a:gd name="T11" fmla="*/ 63 h 74"/>
                  <a:gd name="T12" fmla="*/ 200 w 312"/>
                  <a:gd name="T13" fmla="*/ 69 h 74"/>
                  <a:gd name="T14" fmla="*/ 235 w 312"/>
                  <a:gd name="T15" fmla="*/ 73 h 74"/>
                  <a:gd name="T16" fmla="*/ 271 w 312"/>
                  <a:gd name="T17" fmla="*/ 74 h 74"/>
                  <a:gd name="T18" fmla="*/ 292 w 312"/>
                  <a:gd name="T19" fmla="*/ 73 h 74"/>
                  <a:gd name="T20" fmla="*/ 312 w 312"/>
                  <a:gd name="T21" fmla="*/ 72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2" h="74">
                    <a:moveTo>
                      <a:pt x="0" y="0"/>
                    </a:moveTo>
                    <a:lnTo>
                      <a:pt x="31" y="17"/>
                    </a:lnTo>
                    <a:lnTo>
                      <a:pt x="64" y="32"/>
                    </a:lnTo>
                    <a:lnTo>
                      <a:pt x="97" y="45"/>
                    </a:lnTo>
                    <a:lnTo>
                      <a:pt x="131" y="55"/>
                    </a:lnTo>
                    <a:lnTo>
                      <a:pt x="165" y="63"/>
                    </a:lnTo>
                    <a:lnTo>
                      <a:pt x="200" y="69"/>
                    </a:lnTo>
                    <a:lnTo>
                      <a:pt x="235" y="73"/>
                    </a:lnTo>
                    <a:lnTo>
                      <a:pt x="271" y="74"/>
                    </a:lnTo>
                    <a:lnTo>
                      <a:pt x="292" y="73"/>
                    </a:lnTo>
                    <a:lnTo>
                      <a:pt x="312" y="72"/>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37" name="Freeform 34"/>
              <p:cNvSpPr>
                <a:spLocks/>
              </p:cNvSpPr>
              <p:nvPr/>
            </p:nvSpPr>
            <p:spPr bwMode="auto">
              <a:xfrm>
                <a:off x="1533" y="2969"/>
                <a:ext cx="69" cy="18"/>
              </a:xfrm>
              <a:custGeom>
                <a:avLst/>
                <a:gdLst>
                  <a:gd name="T0" fmla="*/ 0 w 136"/>
                  <a:gd name="T1" fmla="*/ 34 h 34"/>
                  <a:gd name="T2" fmla="*/ 35 w 136"/>
                  <a:gd name="T3" fmla="*/ 29 h 34"/>
                  <a:gd name="T4" fmla="*/ 69 w 136"/>
                  <a:gd name="T5" fmla="*/ 22 h 34"/>
                  <a:gd name="T6" fmla="*/ 103 w 136"/>
                  <a:gd name="T7" fmla="*/ 12 h 34"/>
                  <a:gd name="T8" fmla="*/ 136 w 136"/>
                  <a:gd name="T9" fmla="*/ 0 h 34"/>
                </a:gdLst>
                <a:ahLst/>
                <a:cxnLst>
                  <a:cxn ang="0">
                    <a:pos x="T0" y="T1"/>
                  </a:cxn>
                  <a:cxn ang="0">
                    <a:pos x="T2" y="T3"/>
                  </a:cxn>
                  <a:cxn ang="0">
                    <a:pos x="T4" y="T5"/>
                  </a:cxn>
                  <a:cxn ang="0">
                    <a:pos x="T6" y="T7"/>
                  </a:cxn>
                  <a:cxn ang="0">
                    <a:pos x="T8" y="T9"/>
                  </a:cxn>
                </a:cxnLst>
                <a:rect l="0" t="0" r="r" b="b"/>
                <a:pathLst>
                  <a:path w="136" h="34">
                    <a:moveTo>
                      <a:pt x="0" y="34"/>
                    </a:moveTo>
                    <a:lnTo>
                      <a:pt x="35" y="29"/>
                    </a:lnTo>
                    <a:lnTo>
                      <a:pt x="69" y="22"/>
                    </a:lnTo>
                    <a:lnTo>
                      <a:pt x="103" y="12"/>
                    </a:lnTo>
                    <a:lnTo>
                      <a:pt x="136" y="0"/>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38" name="Freeform 35"/>
              <p:cNvSpPr>
                <a:spLocks/>
              </p:cNvSpPr>
              <p:nvPr/>
            </p:nvSpPr>
            <p:spPr bwMode="auto">
              <a:xfrm>
                <a:off x="2156" y="3086"/>
                <a:ext cx="42" cy="81"/>
              </a:xfrm>
              <a:custGeom>
                <a:avLst/>
                <a:gdLst>
                  <a:gd name="T0" fmla="*/ 0 w 83"/>
                  <a:gd name="T1" fmla="*/ 0 h 158"/>
                  <a:gd name="T2" fmla="*/ 18 w 83"/>
                  <a:gd name="T3" fmla="*/ 41 h 158"/>
                  <a:gd name="T4" fmla="*/ 37 w 83"/>
                  <a:gd name="T5" fmla="*/ 81 h 158"/>
                  <a:gd name="T6" fmla="*/ 59 w 83"/>
                  <a:gd name="T7" fmla="*/ 120 h 158"/>
                  <a:gd name="T8" fmla="*/ 83 w 83"/>
                  <a:gd name="T9" fmla="*/ 158 h 158"/>
                </a:gdLst>
                <a:ahLst/>
                <a:cxnLst>
                  <a:cxn ang="0">
                    <a:pos x="T0" y="T1"/>
                  </a:cxn>
                  <a:cxn ang="0">
                    <a:pos x="T2" y="T3"/>
                  </a:cxn>
                  <a:cxn ang="0">
                    <a:pos x="T4" y="T5"/>
                  </a:cxn>
                  <a:cxn ang="0">
                    <a:pos x="T6" y="T7"/>
                  </a:cxn>
                  <a:cxn ang="0">
                    <a:pos x="T8" y="T9"/>
                  </a:cxn>
                </a:cxnLst>
                <a:rect l="0" t="0" r="r" b="b"/>
                <a:pathLst>
                  <a:path w="83" h="158">
                    <a:moveTo>
                      <a:pt x="0" y="0"/>
                    </a:moveTo>
                    <a:lnTo>
                      <a:pt x="18" y="41"/>
                    </a:lnTo>
                    <a:lnTo>
                      <a:pt x="37" y="81"/>
                    </a:lnTo>
                    <a:lnTo>
                      <a:pt x="59" y="120"/>
                    </a:lnTo>
                    <a:lnTo>
                      <a:pt x="83" y="158"/>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39" name="Freeform 36"/>
              <p:cNvSpPr>
                <a:spLocks/>
              </p:cNvSpPr>
              <p:nvPr/>
            </p:nvSpPr>
            <p:spPr bwMode="auto">
              <a:xfrm>
                <a:off x="2955" y="2962"/>
                <a:ext cx="16" cy="90"/>
              </a:xfrm>
              <a:custGeom>
                <a:avLst/>
                <a:gdLst>
                  <a:gd name="T0" fmla="*/ 0 w 33"/>
                  <a:gd name="T1" fmla="*/ 174 h 174"/>
                  <a:gd name="T2" fmla="*/ 12 w 33"/>
                  <a:gd name="T3" fmla="*/ 131 h 174"/>
                  <a:gd name="T4" fmla="*/ 21 w 33"/>
                  <a:gd name="T5" fmla="*/ 88 h 174"/>
                  <a:gd name="T6" fmla="*/ 28 w 33"/>
                  <a:gd name="T7" fmla="*/ 44 h 174"/>
                  <a:gd name="T8" fmla="*/ 33 w 33"/>
                  <a:gd name="T9" fmla="*/ 0 h 174"/>
                </a:gdLst>
                <a:ahLst/>
                <a:cxnLst>
                  <a:cxn ang="0">
                    <a:pos x="T0" y="T1"/>
                  </a:cxn>
                  <a:cxn ang="0">
                    <a:pos x="T2" y="T3"/>
                  </a:cxn>
                  <a:cxn ang="0">
                    <a:pos x="T4" y="T5"/>
                  </a:cxn>
                  <a:cxn ang="0">
                    <a:pos x="T6" y="T7"/>
                  </a:cxn>
                  <a:cxn ang="0">
                    <a:pos x="T8" y="T9"/>
                  </a:cxn>
                </a:cxnLst>
                <a:rect l="0" t="0" r="r" b="b"/>
                <a:pathLst>
                  <a:path w="33" h="174">
                    <a:moveTo>
                      <a:pt x="0" y="174"/>
                    </a:moveTo>
                    <a:lnTo>
                      <a:pt x="12" y="131"/>
                    </a:lnTo>
                    <a:lnTo>
                      <a:pt x="21" y="88"/>
                    </a:lnTo>
                    <a:lnTo>
                      <a:pt x="28" y="44"/>
                    </a:lnTo>
                    <a:lnTo>
                      <a:pt x="33" y="0"/>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40" name="Freeform 37"/>
              <p:cNvSpPr>
                <a:spLocks/>
              </p:cNvSpPr>
              <p:nvPr/>
            </p:nvSpPr>
            <p:spPr bwMode="auto">
              <a:xfrm>
                <a:off x="3305" y="2408"/>
                <a:ext cx="204" cy="336"/>
              </a:xfrm>
              <a:custGeom>
                <a:avLst/>
                <a:gdLst>
                  <a:gd name="T0" fmla="*/ 401 w 401"/>
                  <a:gd name="T1" fmla="*/ 651 h 651"/>
                  <a:gd name="T2" fmla="*/ 401 w 401"/>
                  <a:gd name="T3" fmla="*/ 645 h 651"/>
                  <a:gd name="T4" fmla="*/ 399 w 401"/>
                  <a:gd name="T5" fmla="*/ 594 h 651"/>
                  <a:gd name="T6" fmla="*/ 394 w 401"/>
                  <a:gd name="T7" fmla="*/ 543 h 651"/>
                  <a:gd name="T8" fmla="*/ 385 w 401"/>
                  <a:gd name="T9" fmla="*/ 494 h 651"/>
                  <a:gd name="T10" fmla="*/ 373 w 401"/>
                  <a:gd name="T11" fmla="*/ 445 h 651"/>
                  <a:gd name="T12" fmla="*/ 358 w 401"/>
                  <a:gd name="T13" fmla="*/ 398 h 651"/>
                  <a:gd name="T14" fmla="*/ 339 w 401"/>
                  <a:gd name="T15" fmla="*/ 352 h 651"/>
                  <a:gd name="T16" fmla="*/ 317 w 401"/>
                  <a:gd name="T17" fmla="*/ 307 h 651"/>
                  <a:gd name="T18" fmla="*/ 293 w 401"/>
                  <a:gd name="T19" fmla="*/ 264 h 651"/>
                  <a:gd name="T20" fmla="*/ 265 w 401"/>
                  <a:gd name="T21" fmla="*/ 223 h 651"/>
                  <a:gd name="T22" fmla="*/ 235 w 401"/>
                  <a:gd name="T23" fmla="*/ 184 h 651"/>
                  <a:gd name="T24" fmla="*/ 202 w 401"/>
                  <a:gd name="T25" fmla="*/ 147 h 651"/>
                  <a:gd name="T26" fmla="*/ 166 w 401"/>
                  <a:gd name="T27" fmla="*/ 113 h 651"/>
                  <a:gd name="T28" fmla="*/ 128 w 401"/>
                  <a:gd name="T29" fmla="*/ 81 h 651"/>
                  <a:gd name="T30" fmla="*/ 88 w 401"/>
                  <a:gd name="T31" fmla="*/ 51 h 651"/>
                  <a:gd name="T32" fmla="*/ 45 w 401"/>
                  <a:gd name="T33" fmla="*/ 24 h 651"/>
                  <a:gd name="T34" fmla="*/ 0 w 401"/>
                  <a:gd name="T35" fmla="*/ 0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1" h="651">
                    <a:moveTo>
                      <a:pt x="401" y="651"/>
                    </a:moveTo>
                    <a:lnTo>
                      <a:pt x="401" y="645"/>
                    </a:lnTo>
                    <a:lnTo>
                      <a:pt x="399" y="594"/>
                    </a:lnTo>
                    <a:lnTo>
                      <a:pt x="394" y="543"/>
                    </a:lnTo>
                    <a:lnTo>
                      <a:pt x="385" y="494"/>
                    </a:lnTo>
                    <a:lnTo>
                      <a:pt x="373" y="445"/>
                    </a:lnTo>
                    <a:lnTo>
                      <a:pt x="358" y="398"/>
                    </a:lnTo>
                    <a:lnTo>
                      <a:pt x="339" y="352"/>
                    </a:lnTo>
                    <a:lnTo>
                      <a:pt x="317" y="307"/>
                    </a:lnTo>
                    <a:lnTo>
                      <a:pt x="293" y="264"/>
                    </a:lnTo>
                    <a:lnTo>
                      <a:pt x="265" y="223"/>
                    </a:lnTo>
                    <a:lnTo>
                      <a:pt x="235" y="184"/>
                    </a:lnTo>
                    <a:lnTo>
                      <a:pt x="202" y="147"/>
                    </a:lnTo>
                    <a:lnTo>
                      <a:pt x="166" y="113"/>
                    </a:lnTo>
                    <a:lnTo>
                      <a:pt x="128" y="81"/>
                    </a:lnTo>
                    <a:lnTo>
                      <a:pt x="88" y="51"/>
                    </a:lnTo>
                    <a:lnTo>
                      <a:pt x="45" y="24"/>
                    </a:lnTo>
                    <a:lnTo>
                      <a:pt x="0" y="0"/>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41" name="Freeform 38"/>
              <p:cNvSpPr>
                <a:spLocks/>
              </p:cNvSpPr>
              <p:nvPr/>
            </p:nvSpPr>
            <p:spPr bwMode="auto">
              <a:xfrm>
                <a:off x="3693" y="2049"/>
                <a:ext cx="91" cy="126"/>
              </a:xfrm>
              <a:custGeom>
                <a:avLst/>
                <a:gdLst>
                  <a:gd name="T0" fmla="*/ 0 w 179"/>
                  <a:gd name="T1" fmla="*/ 244 h 244"/>
                  <a:gd name="T2" fmla="*/ 28 w 179"/>
                  <a:gd name="T3" fmla="*/ 218 h 244"/>
                  <a:gd name="T4" fmla="*/ 55 w 179"/>
                  <a:gd name="T5" fmla="*/ 191 h 244"/>
                  <a:gd name="T6" fmla="*/ 80 w 179"/>
                  <a:gd name="T7" fmla="*/ 162 h 244"/>
                  <a:gd name="T8" fmla="*/ 103 w 179"/>
                  <a:gd name="T9" fmla="*/ 132 h 244"/>
                  <a:gd name="T10" fmla="*/ 125 w 179"/>
                  <a:gd name="T11" fmla="*/ 101 h 244"/>
                  <a:gd name="T12" fmla="*/ 145 w 179"/>
                  <a:gd name="T13" fmla="*/ 68 h 244"/>
                  <a:gd name="T14" fmla="*/ 163 w 179"/>
                  <a:gd name="T15" fmla="*/ 35 h 244"/>
                  <a:gd name="T16" fmla="*/ 179 w 179"/>
                  <a:gd name="T17" fmla="*/ 0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9" h="244">
                    <a:moveTo>
                      <a:pt x="0" y="244"/>
                    </a:moveTo>
                    <a:lnTo>
                      <a:pt x="28" y="218"/>
                    </a:lnTo>
                    <a:lnTo>
                      <a:pt x="55" y="191"/>
                    </a:lnTo>
                    <a:lnTo>
                      <a:pt x="80" y="162"/>
                    </a:lnTo>
                    <a:lnTo>
                      <a:pt x="103" y="132"/>
                    </a:lnTo>
                    <a:lnTo>
                      <a:pt x="125" y="101"/>
                    </a:lnTo>
                    <a:lnTo>
                      <a:pt x="145" y="68"/>
                    </a:lnTo>
                    <a:lnTo>
                      <a:pt x="163" y="35"/>
                    </a:lnTo>
                    <a:lnTo>
                      <a:pt x="179" y="0"/>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42" name="Freeform 39"/>
              <p:cNvSpPr>
                <a:spLocks/>
              </p:cNvSpPr>
              <p:nvPr/>
            </p:nvSpPr>
            <p:spPr bwMode="auto">
              <a:xfrm>
                <a:off x="3566" y="1583"/>
                <a:ext cx="5" cy="59"/>
              </a:xfrm>
              <a:custGeom>
                <a:avLst/>
                <a:gdLst>
                  <a:gd name="T0" fmla="*/ 10 w 10"/>
                  <a:gd name="T1" fmla="*/ 115 h 115"/>
                  <a:gd name="T2" fmla="*/ 10 w 10"/>
                  <a:gd name="T3" fmla="*/ 111 h 115"/>
                  <a:gd name="T4" fmla="*/ 10 w 10"/>
                  <a:gd name="T5" fmla="*/ 107 h 115"/>
                  <a:gd name="T6" fmla="*/ 9 w 10"/>
                  <a:gd name="T7" fmla="*/ 80 h 115"/>
                  <a:gd name="T8" fmla="*/ 8 w 10"/>
                  <a:gd name="T9" fmla="*/ 53 h 115"/>
                  <a:gd name="T10" fmla="*/ 5 w 10"/>
                  <a:gd name="T11" fmla="*/ 26 h 115"/>
                  <a:gd name="T12" fmla="*/ 0 w 10"/>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10" h="115">
                    <a:moveTo>
                      <a:pt x="10" y="115"/>
                    </a:moveTo>
                    <a:lnTo>
                      <a:pt x="10" y="111"/>
                    </a:lnTo>
                    <a:lnTo>
                      <a:pt x="10" y="107"/>
                    </a:lnTo>
                    <a:lnTo>
                      <a:pt x="9" y="80"/>
                    </a:lnTo>
                    <a:lnTo>
                      <a:pt x="8" y="53"/>
                    </a:lnTo>
                    <a:lnTo>
                      <a:pt x="5" y="26"/>
                    </a:lnTo>
                    <a:lnTo>
                      <a:pt x="0" y="0"/>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43" name="Freeform 40"/>
              <p:cNvSpPr>
                <a:spLocks/>
              </p:cNvSpPr>
              <p:nvPr/>
            </p:nvSpPr>
            <p:spPr bwMode="auto">
              <a:xfrm>
                <a:off x="2988" y="1437"/>
                <a:ext cx="47" cy="76"/>
              </a:xfrm>
              <a:custGeom>
                <a:avLst/>
                <a:gdLst>
                  <a:gd name="T0" fmla="*/ 92 w 92"/>
                  <a:gd name="T1" fmla="*/ 0 h 147"/>
                  <a:gd name="T2" fmla="*/ 65 w 92"/>
                  <a:gd name="T3" fmla="*/ 35 h 147"/>
                  <a:gd name="T4" fmla="*/ 40 w 92"/>
                  <a:gd name="T5" fmla="*/ 71 h 147"/>
                  <a:gd name="T6" fmla="*/ 19 w 92"/>
                  <a:gd name="T7" fmla="*/ 108 h 147"/>
                  <a:gd name="T8" fmla="*/ 0 w 92"/>
                  <a:gd name="T9" fmla="*/ 147 h 147"/>
                </a:gdLst>
                <a:ahLst/>
                <a:cxnLst>
                  <a:cxn ang="0">
                    <a:pos x="T0" y="T1"/>
                  </a:cxn>
                  <a:cxn ang="0">
                    <a:pos x="T2" y="T3"/>
                  </a:cxn>
                  <a:cxn ang="0">
                    <a:pos x="T4" y="T5"/>
                  </a:cxn>
                  <a:cxn ang="0">
                    <a:pos x="T6" y="T7"/>
                  </a:cxn>
                  <a:cxn ang="0">
                    <a:pos x="T8" y="T9"/>
                  </a:cxn>
                </a:cxnLst>
                <a:rect l="0" t="0" r="r" b="b"/>
                <a:pathLst>
                  <a:path w="92" h="147">
                    <a:moveTo>
                      <a:pt x="92" y="0"/>
                    </a:moveTo>
                    <a:lnTo>
                      <a:pt x="65" y="35"/>
                    </a:lnTo>
                    <a:lnTo>
                      <a:pt x="40" y="71"/>
                    </a:lnTo>
                    <a:lnTo>
                      <a:pt x="19" y="108"/>
                    </a:lnTo>
                    <a:lnTo>
                      <a:pt x="0" y="147"/>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44" name="Freeform 41"/>
              <p:cNvSpPr>
                <a:spLocks/>
              </p:cNvSpPr>
              <p:nvPr/>
            </p:nvSpPr>
            <p:spPr bwMode="auto">
              <a:xfrm>
                <a:off x="2551" y="1483"/>
                <a:ext cx="22" cy="65"/>
              </a:xfrm>
              <a:custGeom>
                <a:avLst/>
                <a:gdLst>
                  <a:gd name="T0" fmla="*/ 45 w 45"/>
                  <a:gd name="T1" fmla="*/ 0 h 126"/>
                  <a:gd name="T2" fmla="*/ 31 w 45"/>
                  <a:gd name="T3" fmla="*/ 30 h 126"/>
                  <a:gd name="T4" fmla="*/ 19 w 45"/>
                  <a:gd name="T5" fmla="*/ 62 h 126"/>
                  <a:gd name="T6" fmla="*/ 8 w 45"/>
                  <a:gd name="T7" fmla="*/ 93 h 126"/>
                  <a:gd name="T8" fmla="*/ 0 w 45"/>
                  <a:gd name="T9" fmla="*/ 126 h 126"/>
                </a:gdLst>
                <a:ahLst/>
                <a:cxnLst>
                  <a:cxn ang="0">
                    <a:pos x="T0" y="T1"/>
                  </a:cxn>
                  <a:cxn ang="0">
                    <a:pos x="T2" y="T3"/>
                  </a:cxn>
                  <a:cxn ang="0">
                    <a:pos x="T4" y="T5"/>
                  </a:cxn>
                  <a:cxn ang="0">
                    <a:pos x="T6" y="T7"/>
                  </a:cxn>
                  <a:cxn ang="0">
                    <a:pos x="T8" y="T9"/>
                  </a:cxn>
                </a:cxnLst>
                <a:rect l="0" t="0" r="r" b="b"/>
                <a:pathLst>
                  <a:path w="45" h="126">
                    <a:moveTo>
                      <a:pt x="45" y="0"/>
                    </a:moveTo>
                    <a:lnTo>
                      <a:pt x="31" y="30"/>
                    </a:lnTo>
                    <a:lnTo>
                      <a:pt x="19" y="62"/>
                    </a:lnTo>
                    <a:lnTo>
                      <a:pt x="8" y="93"/>
                    </a:lnTo>
                    <a:lnTo>
                      <a:pt x="0" y="126"/>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45" name="Freeform 42"/>
              <p:cNvSpPr>
                <a:spLocks/>
              </p:cNvSpPr>
              <p:nvPr/>
            </p:nvSpPr>
            <p:spPr bwMode="auto">
              <a:xfrm>
                <a:off x="2044" y="1573"/>
                <a:ext cx="81" cy="63"/>
              </a:xfrm>
              <a:custGeom>
                <a:avLst/>
                <a:gdLst>
                  <a:gd name="T0" fmla="*/ 161 w 161"/>
                  <a:gd name="T1" fmla="*/ 123 h 123"/>
                  <a:gd name="T2" fmla="*/ 124 w 161"/>
                  <a:gd name="T3" fmla="*/ 89 h 123"/>
                  <a:gd name="T4" fmla="*/ 84 w 161"/>
                  <a:gd name="T5" fmla="*/ 57 h 123"/>
                  <a:gd name="T6" fmla="*/ 43 w 161"/>
                  <a:gd name="T7" fmla="*/ 27 h 123"/>
                  <a:gd name="T8" fmla="*/ 0 w 161"/>
                  <a:gd name="T9" fmla="*/ 0 h 123"/>
                </a:gdLst>
                <a:ahLst/>
                <a:cxnLst>
                  <a:cxn ang="0">
                    <a:pos x="T0" y="T1"/>
                  </a:cxn>
                  <a:cxn ang="0">
                    <a:pos x="T2" y="T3"/>
                  </a:cxn>
                  <a:cxn ang="0">
                    <a:pos x="T4" y="T5"/>
                  </a:cxn>
                  <a:cxn ang="0">
                    <a:pos x="T6" y="T7"/>
                  </a:cxn>
                  <a:cxn ang="0">
                    <a:pos x="T8" y="T9"/>
                  </a:cxn>
                </a:cxnLst>
                <a:rect l="0" t="0" r="r" b="b"/>
                <a:pathLst>
                  <a:path w="161" h="123">
                    <a:moveTo>
                      <a:pt x="161" y="123"/>
                    </a:moveTo>
                    <a:lnTo>
                      <a:pt x="124" y="89"/>
                    </a:lnTo>
                    <a:lnTo>
                      <a:pt x="84" y="57"/>
                    </a:lnTo>
                    <a:lnTo>
                      <a:pt x="43" y="27"/>
                    </a:lnTo>
                    <a:lnTo>
                      <a:pt x="0" y="0"/>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sp>
            <p:nvSpPr>
              <p:cNvPr id="46" name="Freeform 43"/>
              <p:cNvSpPr>
                <a:spLocks/>
              </p:cNvSpPr>
              <p:nvPr/>
            </p:nvSpPr>
            <p:spPr bwMode="auto">
              <a:xfrm>
                <a:off x="1411" y="2004"/>
                <a:ext cx="15" cy="67"/>
              </a:xfrm>
              <a:custGeom>
                <a:avLst/>
                <a:gdLst>
                  <a:gd name="T0" fmla="*/ 0 w 28"/>
                  <a:gd name="T1" fmla="*/ 0 h 130"/>
                  <a:gd name="T2" fmla="*/ 5 w 28"/>
                  <a:gd name="T3" fmla="*/ 33 h 130"/>
                  <a:gd name="T4" fmla="*/ 11 w 28"/>
                  <a:gd name="T5" fmla="*/ 65 h 130"/>
                  <a:gd name="T6" fmla="*/ 19 w 28"/>
                  <a:gd name="T7" fmla="*/ 98 h 130"/>
                  <a:gd name="T8" fmla="*/ 28 w 28"/>
                  <a:gd name="T9" fmla="*/ 130 h 130"/>
                </a:gdLst>
                <a:ahLst/>
                <a:cxnLst>
                  <a:cxn ang="0">
                    <a:pos x="T0" y="T1"/>
                  </a:cxn>
                  <a:cxn ang="0">
                    <a:pos x="T2" y="T3"/>
                  </a:cxn>
                  <a:cxn ang="0">
                    <a:pos x="T4" y="T5"/>
                  </a:cxn>
                  <a:cxn ang="0">
                    <a:pos x="T6" y="T7"/>
                  </a:cxn>
                  <a:cxn ang="0">
                    <a:pos x="T8" y="T9"/>
                  </a:cxn>
                </a:cxnLst>
                <a:rect l="0" t="0" r="r" b="b"/>
                <a:pathLst>
                  <a:path w="28" h="130">
                    <a:moveTo>
                      <a:pt x="0" y="0"/>
                    </a:moveTo>
                    <a:lnTo>
                      <a:pt x="5" y="33"/>
                    </a:lnTo>
                    <a:lnTo>
                      <a:pt x="11" y="65"/>
                    </a:lnTo>
                    <a:lnTo>
                      <a:pt x="19" y="98"/>
                    </a:lnTo>
                    <a:lnTo>
                      <a:pt x="28" y="130"/>
                    </a:lnTo>
                  </a:path>
                </a:pathLst>
              </a:custGeom>
              <a:solidFill>
                <a:schemeClr val="bg2">
                  <a:alpha val="50000"/>
                </a:schemeClr>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rgbClr val="000000"/>
                    </a:solidFill>
                    <a:prstDash val="solid"/>
                    <a:round/>
                    <a:headEnd/>
                    <a:tailEnd/>
                  </a14:hiddenLine>
                </a:ext>
              </a:extLst>
            </p:spPr>
            <p:txBody>
              <a:bodyPr/>
              <a:lstStyle/>
              <a:p>
                <a:endParaRPr lang="en-US"/>
              </a:p>
            </p:txBody>
          </p:sp>
        </p:grpSp>
        <p:sp>
          <p:nvSpPr>
            <p:cNvPr id="47" name="Line 44"/>
            <p:cNvSpPr>
              <a:spLocks noChangeShapeType="1"/>
            </p:cNvSpPr>
            <p:nvPr/>
          </p:nvSpPr>
          <p:spPr bwMode="auto">
            <a:xfrm>
              <a:off x="2743200" y="4629150"/>
              <a:ext cx="434340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8" name="Text Box 45"/>
            <p:cNvSpPr txBox="1">
              <a:spLocks noChangeArrowheads="1"/>
            </p:cNvSpPr>
            <p:nvPr/>
          </p:nvSpPr>
          <p:spPr bwMode="auto">
            <a:xfrm>
              <a:off x="3567113" y="4268787"/>
              <a:ext cx="1123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800">
                  <a:latin typeface="Comic Sans MS" pitchFamily="66" charset="0"/>
                  <a:cs typeface="Arial" pitchFamily="34" charset="0"/>
                </a:rPr>
                <a:t>Internet</a:t>
              </a:r>
            </a:p>
          </p:txBody>
        </p:sp>
        <p:sp>
          <p:nvSpPr>
            <p:cNvPr id="49" name="Freeform 46"/>
            <p:cNvSpPr>
              <a:spLocks/>
            </p:cNvSpPr>
            <p:nvPr/>
          </p:nvSpPr>
          <p:spPr bwMode="auto">
            <a:xfrm>
              <a:off x="2500313" y="4781550"/>
              <a:ext cx="3290887" cy="533400"/>
            </a:xfrm>
            <a:custGeom>
              <a:avLst/>
              <a:gdLst>
                <a:gd name="T0" fmla="*/ 0 w 2976"/>
                <a:gd name="T1" fmla="*/ 48 h 336"/>
                <a:gd name="T2" fmla="*/ 0 w 2976"/>
                <a:gd name="T3" fmla="*/ 336 h 336"/>
                <a:gd name="T4" fmla="*/ 2976 w 2976"/>
                <a:gd name="T5" fmla="*/ 336 h 336"/>
                <a:gd name="T6" fmla="*/ 2976 w 2976"/>
                <a:gd name="T7" fmla="*/ 0 h 336"/>
              </a:gdLst>
              <a:ahLst/>
              <a:cxnLst>
                <a:cxn ang="0">
                  <a:pos x="T0" y="T1"/>
                </a:cxn>
                <a:cxn ang="0">
                  <a:pos x="T2" y="T3"/>
                </a:cxn>
                <a:cxn ang="0">
                  <a:pos x="T4" y="T5"/>
                </a:cxn>
                <a:cxn ang="0">
                  <a:pos x="T6" y="T7"/>
                </a:cxn>
              </a:cxnLst>
              <a:rect l="0" t="0" r="r" b="b"/>
              <a:pathLst>
                <a:path w="2976" h="336">
                  <a:moveTo>
                    <a:pt x="0" y="48"/>
                  </a:moveTo>
                  <a:lnTo>
                    <a:pt x="0" y="336"/>
                  </a:lnTo>
                  <a:lnTo>
                    <a:pt x="2976" y="336"/>
                  </a:lnTo>
                  <a:lnTo>
                    <a:pt x="2976" y="0"/>
                  </a:lnTo>
                </a:path>
              </a:pathLst>
            </a:custGeom>
            <a:noFill/>
            <a:ln w="19050" cap="flat" cmpd="sng">
              <a:solidFill>
                <a:schemeClr val="tx1"/>
              </a:solidFill>
              <a:prstDash val="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50" name="Group 47"/>
            <p:cNvGrpSpPr>
              <a:grpSpLocks/>
            </p:cNvGrpSpPr>
            <p:nvPr/>
          </p:nvGrpSpPr>
          <p:grpSpPr bwMode="auto">
            <a:xfrm>
              <a:off x="3352800" y="5162550"/>
              <a:ext cx="2362200" cy="304800"/>
              <a:chOff x="1248" y="2880"/>
              <a:chExt cx="1488" cy="192"/>
            </a:xfrm>
          </p:grpSpPr>
          <p:sp>
            <p:nvSpPr>
              <p:cNvPr id="51" name="Oval 48"/>
              <p:cNvSpPr>
                <a:spLocks noChangeArrowheads="1"/>
              </p:cNvSpPr>
              <p:nvPr/>
            </p:nvSpPr>
            <p:spPr bwMode="auto">
              <a:xfrm>
                <a:off x="1248" y="2880"/>
                <a:ext cx="96" cy="192"/>
              </a:xfrm>
              <a:prstGeom prst="ellipse">
                <a:avLst/>
              </a:prstGeom>
              <a:solidFill>
                <a:schemeClr val="hlink"/>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 name="Rectangle 49"/>
              <p:cNvSpPr>
                <a:spLocks noChangeArrowheads="1"/>
              </p:cNvSpPr>
              <p:nvPr/>
            </p:nvSpPr>
            <p:spPr bwMode="auto">
              <a:xfrm>
                <a:off x="1296" y="2880"/>
                <a:ext cx="1392" cy="192"/>
              </a:xfrm>
              <a:prstGeom prst="rect">
                <a:avLst/>
              </a:prstGeom>
              <a:solidFill>
                <a:schemeClr val="hlink"/>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 name="Oval 50"/>
              <p:cNvSpPr>
                <a:spLocks noChangeArrowheads="1"/>
              </p:cNvSpPr>
              <p:nvPr/>
            </p:nvSpPr>
            <p:spPr bwMode="auto">
              <a:xfrm>
                <a:off x="2640" y="2880"/>
                <a:ext cx="96" cy="192"/>
              </a:xfrm>
              <a:prstGeom prst="ellipse">
                <a:avLst/>
              </a:prstGeom>
              <a:solidFill>
                <a:schemeClr val="hlink"/>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4" name="Rectangle 51"/>
            <p:cNvSpPr>
              <a:spLocks noChangeArrowheads="1"/>
            </p:cNvSpPr>
            <p:nvPr/>
          </p:nvSpPr>
          <p:spPr bwMode="auto">
            <a:xfrm>
              <a:off x="5486400" y="4171950"/>
              <a:ext cx="533400" cy="838200"/>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1800">
                  <a:solidFill>
                    <a:schemeClr val="hlink"/>
                  </a:solidFill>
                  <a:latin typeface="Comic Sans MS" pitchFamily="66" charset="0"/>
                  <a:cs typeface="Arial" pitchFamily="34" charset="0"/>
                </a:rPr>
                <a:t>SG</a:t>
              </a:r>
            </a:p>
          </p:txBody>
        </p:sp>
        <p:sp>
          <p:nvSpPr>
            <p:cNvPr id="55" name="Freeform 52"/>
            <p:cNvSpPr>
              <a:spLocks/>
            </p:cNvSpPr>
            <p:nvPr/>
          </p:nvSpPr>
          <p:spPr bwMode="auto">
            <a:xfrm>
              <a:off x="2209800" y="4933950"/>
              <a:ext cx="5029200" cy="990600"/>
            </a:xfrm>
            <a:custGeom>
              <a:avLst/>
              <a:gdLst>
                <a:gd name="T0" fmla="*/ 0 w 2976"/>
                <a:gd name="T1" fmla="*/ 48 h 336"/>
                <a:gd name="T2" fmla="*/ 0 w 2976"/>
                <a:gd name="T3" fmla="*/ 336 h 336"/>
                <a:gd name="T4" fmla="*/ 2976 w 2976"/>
                <a:gd name="T5" fmla="*/ 336 h 336"/>
                <a:gd name="T6" fmla="*/ 2976 w 2976"/>
                <a:gd name="T7" fmla="*/ 0 h 336"/>
              </a:gdLst>
              <a:ahLst/>
              <a:cxnLst>
                <a:cxn ang="0">
                  <a:pos x="T0" y="T1"/>
                </a:cxn>
                <a:cxn ang="0">
                  <a:pos x="T2" y="T3"/>
                </a:cxn>
                <a:cxn ang="0">
                  <a:pos x="T4" y="T5"/>
                </a:cxn>
                <a:cxn ang="0">
                  <a:pos x="T6" y="T7"/>
                </a:cxn>
              </a:cxnLst>
              <a:rect l="0" t="0" r="r" b="b"/>
              <a:pathLst>
                <a:path w="2976" h="336">
                  <a:moveTo>
                    <a:pt x="0" y="48"/>
                  </a:moveTo>
                  <a:lnTo>
                    <a:pt x="0" y="336"/>
                  </a:lnTo>
                  <a:lnTo>
                    <a:pt x="2976" y="336"/>
                  </a:lnTo>
                  <a:lnTo>
                    <a:pt x="2976" y="0"/>
                  </a:lnTo>
                </a:path>
              </a:pathLst>
            </a:custGeom>
            <a:noFill/>
            <a:ln w="19050" cap="flat" cmpd="sng">
              <a:solidFill>
                <a:schemeClr val="tx1"/>
              </a:solidFill>
              <a:prstDash val="dash"/>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nvGrpSpPr>
            <p:cNvPr id="56" name="Group 53"/>
            <p:cNvGrpSpPr>
              <a:grpSpLocks/>
            </p:cNvGrpSpPr>
            <p:nvPr/>
          </p:nvGrpSpPr>
          <p:grpSpPr bwMode="auto">
            <a:xfrm>
              <a:off x="2743200" y="5772150"/>
              <a:ext cx="3657600" cy="304800"/>
              <a:chOff x="1248" y="2880"/>
              <a:chExt cx="1488" cy="192"/>
            </a:xfrm>
          </p:grpSpPr>
          <p:sp>
            <p:nvSpPr>
              <p:cNvPr id="57" name="Oval 54"/>
              <p:cNvSpPr>
                <a:spLocks noChangeArrowheads="1"/>
              </p:cNvSpPr>
              <p:nvPr/>
            </p:nvSpPr>
            <p:spPr bwMode="auto">
              <a:xfrm>
                <a:off x="1248" y="2880"/>
                <a:ext cx="96" cy="192"/>
              </a:xfrm>
              <a:prstGeom prst="ellipse">
                <a:avLst/>
              </a:prstGeom>
              <a:solidFill>
                <a:schemeClr val="hlink"/>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 name="Rectangle 55"/>
              <p:cNvSpPr>
                <a:spLocks noChangeArrowheads="1"/>
              </p:cNvSpPr>
              <p:nvPr/>
            </p:nvSpPr>
            <p:spPr bwMode="auto">
              <a:xfrm>
                <a:off x="1296" y="2880"/>
                <a:ext cx="1392" cy="192"/>
              </a:xfrm>
              <a:prstGeom prst="rect">
                <a:avLst/>
              </a:prstGeom>
              <a:solidFill>
                <a:schemeClr val="hlink"/>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 name="Oval 56"/>
              <p:cNvSpPr>
                <a:spLocks noChangeArrowheads="1"/>
              </p:cNvSpPr>
              <p:nvPr/>
            </p:nvSpPr>
            <p:spPr bwMode="auto">
              <a:xfrm>
                <a:off x="2640" y="2880"/>
                <a:ext cx="96" cy="192"/>
              </a:xfrm>
              <a:prstGeom prst="ellipse">
                <a:avLst/>
              </a:prstGeom>
              <a:solidFill>
                <a:schemeClr val="hlink"/>
              </a:solidFill>
              <a:ln w="12700" cap="sq">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0" name="Text Box 57"/>
            <p:cNvSpPr txBox="1">
              <a:spLocks noChangeArrowheads="1"/>
            </p:cNvSpPr>
            <p:nvPr/>
          </p:nvSpPr>
          <p:spPr bwMode="auto">
            <a:xfrm>
              <a:off x="6019800" y="4910137"/>
              <a:ext cx="11160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800">
                  <a:latin typeface="Comic Sans MS" pitchFamily="66" charset="0"/>
                  <a:cs typeface="Arial" pitchFamily="34" charset="0"/>
                </a:rPr>
                <a:t>Intranet</a:t>
              </a:r>
            </a:p>
          </p:txBody>
        </p:sp>
        <p:sp>
          <p:nvSpPr>
            <p:cNvPr id="62" name="Text Box 59"/>
            <p:cNvSpPr txBox="1">
              <a:spLocks noChangeArrowheads="1"/>
            </p:cNvSpPr>
            <p:nvPr/>
          </p:nvSpPr>
          <p:spPr bwMode="auto">
            <a:xfrm>
              <a:off x="2030516" y="6032863"/>
              <a:ext cx="5905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800" dirty="0">
                  <a:latin typeface="Comic Sans MS" pitchFamily="66" charset="0"/>
                  <a:cs typeface="Arial" pitchFamily="34" charset="0"/>
                </a:rPr>
                <a:t>End-to-end security between two hosts during dial-up</a:t>
              </a:r>
            </a:p>
          </p:txBody>
        </p:sp>
        <p:pic>
          <p:nvPicPr>
            <p:cNvPr id="65" name="Picture 6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07225" y="4038600"/>
              <a:ext cx="1146175" cy="1354137"/>
            </a:xfrm>
            <a:prstGeom prst="rect">
              <a:avLst/>
            </a:prstGeom>
            <a:noFill/>
            <a:extLst>
              <a:ext uri="{909E8E84-426E-40DD-AFC4-6F175D3DCCD1}">
                <a14:hiddenFill xmlns:a14="http://schemas.microsoft.com/office/drawing/2010/main">
                  <a:solidFill>
                    <a:srgbClr val="FFFFFF"/>
                  </a:solidFill>
                </a14:hiddenFill>
              </a:ext>
            </a:extLst>
          </p:spPr>
        </p:pic>
        <p:pic>
          <p:nvPicPr>
            <p:cNvPr id="66" name="Picture 6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49425" y="4038600"/>
              <a:ext cx="1146175" cy="1354137"/>
            </a:xfrm>
            <a:prstGeom prst="rect">
              <a:avLst/>
            </a:prstGeom>
            <a:noFill/>
            <a:extLst>
              <a:ext uri="{909E8E84-426E-40DD-AFC4-6F175D3DCCD1}">
                <a14:hiddenFill xmlns:a14="http://schemas.microsoft.com/office/drawing/2010/main">
                  <a:solidFill>
                    <a:srgbClr val="FFFFFF"/>
                  </a:solidFill>
                </a14:hiddenFill>
              </a:ext>
            </a:extLst>
          </p:spPr>
        </p:pic>
      </p:grpSp>
      <p:sp>
        <p:nvSpPr>
          <p:cNvPr id="67" name="Text Box 65"/>
          <p:cNvSpPr txBox="1">
            <a:spLocks noChangeArrowheads="1"/>
          </p:cNvSpPr>
          <p:nvPr/>
        </p:nvSpPr>
        <p:spPr bwMode="auto">
          <a:xfrm>
            <a:off x="762000" y="2725737"/>
            <a:ext cx="11160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800">
                <a:latin typeface="Comic Sans MS" pitchFamily="66" charset="0"/>
                <a:cs typeface="Arial" pitchFamily="34" charset="0"/>
              </a:rPr>
              <a:t>Intranet</a:t>
            </a:r>
          </a:p>
        </p:txBody>
      </p:sp>
      <p:sp>
        <p:nvSpPr>
          <p:cNvPr id="68" name="Text Box 66"/>
          <p:cNvSpPr txBox="1">
            <a:spLocks noChangeArrowheads="1"/>
          </p:cNvSpPr>
          <p:nvPr/>
        </p:nvSpPr>
        <p:spPr bwMode="auto">
          <a:xfrm>
            <a:off x="7239000" y="2649537"/>
            <a:ext cx="11160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1800">
                <a:latin typeface="Comic Sans MS" pitchFamily="66" charset="0"/>
                <a:cs typeface="Arial" pitchFamily="34" charset="0"/>
              </a:rPr>
              <a:t>Intranet</a:t>
            </a:r>
          </a:p>
        </p:txBody>
      </p:sp>
    </p:spTree>
    <p:extLst>
      <p:ext uri="{BB962C8B-B14F-4D97-AF65-F5344CB8AC3E}">
        <p14:creationId xmlns:p14="http://schemas.microsoft.com/office/powerpoint/2010/main" val="2676965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fade">
                                      <p:cBhvr>
                                        <p:cTn id="7"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Protocols in </a:t>
            </a:r>
            <a:r>
              <a:rPr lang="en-US" dirty="0" smtClean="0"/>
              <a:t>IPsec</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
        <p:nvSpPr>
          <p:cNvPr id="4" name="Content Placeholder 3"/>
          <p:cNvSpPr>
            <a:spLocks noGrp="1"/>
          </p:cNvSpPr>
          <p:nvPr>
            <p:ph sz="quarter" idx="1"/>
          </p:nvPr>
        </p:nvSpPr>
        <p:spPr/>
        <p:txBody>
          <a:bodyPr>
            <a:normAutofit lnSpcReduction="10000"/>
          </a:bodyPr>
          <a:lstStyle/>
          <a:p>
            <a:r>
              <a:rPr lang="en-US" dirty="0"/>
              <a:t>Authentication Header (AH)</a:t>
            </a:r>
          </a:p>
          <a:p>
            <a:pPr lvl="1"/>
            <a:r>
              <a:rPr lang="en-US" dirty="0"/>
              <a:t>Ensures authentication and integrity of IP datagrams</a:t>
            </a:r>
          </a:p>
          <a:p>
            <a:pPr lvl="1"/>
            <a:r>
              <a:rPr lang="en-US" dirty="0"/>
              <a:t>Adds an additional field to the IP packet to ensure and check the authenticity of data</a:t>
            </a:r>
          </a:p>
          <a:p>
            <a:pPr lvl="1"/>
            <a:r>
              <a:rPr lang="en-US" dirty="0"/>
              <a:t>Uses sequence numbers to prevent/reject replayed datagrams</a:t>
            </a:r>
          </a:p>
          <a:p>
            <a:r>
              <a:rPr lang="en-US" dirty="0"/>
              <a:t>Encapsulating security payload (ESP)</a:t>
            </a:r>
          </a:p>
          <a:p>
            <a:pPr lvl="1"/>
            <a:r>
              <a:rPr lang="en-US" dirty="0"/>
              <a:t>Primarily designed for confidentiality</a:t>
            </a:r>
          </a:p>
          <a:p>
            <a:pPr lvl="1"/>
            <a:r>
              <a:rPr lang="en-US" dirty="0"/>
              <a:t>May also be employed for </a:t>
            </a:r>
            <a:r>
              <a:rPr lang="en-US" dirty="0" smtClean="0"/>
              <a:t>authentication</a:t>
            </a:r>
          </a:p>
          <a:p>
            <a:r>
              <a:rPr lang="en-US" dirty="0" smtClean="0"/>
              <a:t>Internet </a:t>
            </a:r>
            <a:r>
              <a:rPr lang="en-US" dirty="0"/>
              <a:t>Key Exchange (IKE)</a:t>
            </a:r>
          </a:p>
          <a:p>
            <a:pPr lvl="1"/>
            <a:r>
              <a:rPr lang="en-US" dirty="0"/>
              <a:t>Exchanging keys between entities that need to communicate over the Internet</a:t>
            </a:r>
          </a:p>
          <a:p>
            <a:pPr lvl="1"/>
            <a:r>
              <a:rPr lang="en-US" dirty="0"/>
              <a:t>What authentication methods to use, how long to use the keys, etc.</a:t>
            </a:r>
          </a:p>
          <a:p>
            <a:endParaRPr lang="en-US" dirty="0"/>
          </a:p>
        </p:txBody>
      </p:sp>
    </p:spTree>
    <p:extLst>
      <p:ext uri="{BB962C8B-B14F-4D97-AF65-F5344CB8AC3E}">
        <p14:creationId xmlns:p14="http://schemas.microsoft.com/office/powerpoint/2010/main" val="2676965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5" end="5"/>
                                            </p:txEl>
                                          </p:spTgt>
                                        </p:tgtEl>
                                        <p:attrNameLst>
                                          <p:attrName>style.visibility</p:attrName>
                                        </p:attrNameLst>
                                      </p:cBhvr>
                                      <p:to>
                                        <p:strVal val="visible"/>
                                      </p:to>
                                    </p:set>
                                    <p:animEffect transition="in" filter="fade">
                                      <p:cBhvr>
                                        <p:cTn id="10" dur="500"/>
                                        <p:tgtEl>
                                          <p:spTgt spid="4">
                                            <p:txEl>
                                              <p:pRg st="5" end="5"/>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animEffect transition="in" filter="fade">
                                      <p:cBhvr>
                                        <p:cTn id="13" dur="500"/>
                                        <p:tgtEl>
                                          <p:spTgt spid="4">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xEl>
                                              <p:pRg st="7" end="7"/>
                                            </p:txEl>
                                          </p:spTgt>
                                        </p:tgtEl>
                                        <p:attrNameLst>
                                          <p:attrName>style.visibility</p:attrName>
                                        </p:attrNameLst>
                                      </p:cBhvr>
                                      <p:to>
                                        <p:strVal val="visible"/>
                                      </p:to>
                                    </p:set>
                                    <p:animEffect transition="in" filter="fade">
                                      <p:cBhvr>
                                        <p:cTn id="18" dur="500"/>
                                        <p:tgtEl>
                                          <p:spTgt spid="4">
                                            <p:txEl>
                                              <p:pRg st="7" end="7"/>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animEffect transition="in" filter="fade">
                                      <p:cBhvr>
                                        <p:cTn id="21" dur="500"/>
                                        <p:tgtEl>
                                          <p:spTgt spid="4">
                                            <p:txEl>
                                              <p:pRg st="8" end="8"/>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9" end="9"/>
                                            </p:txEl>
                                          </p:spTgt>
                                        </p:tgtEl>
                                        <p:attrNameLst>
                                          <p:attrName>style.visibility</p:attrName>
                                        </p:attrNameLst>
                                      </p:cBhvr>
                                      <p:to>
                                        <p:strVal val="visible"/>
                                      </p:to>
                                    </p:set>
                                    <p:animEffect transition="in" filter="fade">
                                      <p:cBhvr>
                                        <p:cTn id="24"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3233</TotalTime>
  <Words>3782</Words>
  <Application>Microsoft Office PowerPoint</Application>
  <PresentationFormat>On-screen Show (4:3)</PresentationFormat>
  <Paragraphs>684</Paragraphs>
  <Slides>54</Slides>
  <Notes>2</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Origin</vt:lpstr>
      <vt:lpstr>Internet Protocol Security (IPsec) &amp; Secure Sockets Layer (SSL) </vt:lpstr>
      <vt:lpstr>Review</vt:lpstr>
      <vt:lpstr>Application-Transparent Security</vt:lpstr>
      <vt:lpstr>At What Layer Should We Implement Security Services?</vt:lpstr>
      <vt:lpstr>Layering Implications</vt:lpstr>
      <vt:lpstr>IPsec - Network Layer Security</vt:lpstr>
      <vt:lpstr>Cases where IPsec can be used</vt:lpstr>
      <vt:lpstr>Cases where IPsec can be used (cont.)</vt:lpstr>
      <vt:lpstr>Protocols in IPsec</vt:lpstr>
      <vt:lpstr>Security Association (SA)</vt:lpstr>
      <vt:lpstr>Security Association (cont.)</vt:lpstr>
      <vt:lpstr>Transport Mode</vt:lpstr>
      <vt:lpstr>Tunnel Mode</vt:lpstr>
      <vt:lpstr>Authentication Header (AH)</vt:lpstr>
      <vt:lpstr>AH Details</vt:lpstr>
      <vt:lpstr>AH: Preventing Replay</vt:lpstr>
      <vt:lpstr>AH: Transport Mode vs. Tunnel Mode </vt:lpstr>
      <vt:lpstr>Transport Mode AH</vt:lpstr>
      <vt:lpstr>Transport Mode AH (cont.)</vt:lpstr>
      <vt:lpstr>Tunnel Mode AH</vt:lpstr>
      <vt:lpstr>Tunnel Mode AH (cont.)</vt:lpstr>
      <vt:lpstr>Encapsulating Security Payload (ESP)</vt:lpstr>
      <vt:lpstr>ESP Details</vt:lpstr>
      <vt:lpstr>ESP: Transport Mode vs. Tunnel Mode</vt:lpstr>
      <vt:lpstr>Transport Mode ESP</vt:lpstr>
      <vt:lpstr>Transport Mode ESP (cont.)</vt:lpstr>
      <vt:lpstr>Encryption and Authentication Algorithms for ESP</vt:lpstr>
      <vt:lpstr>Tunnel Mode ESP</vt:lpstr>
      <vt:lpstr>Tunnel Mode ESP (cont.)</vt:lpstr>
      <vt:lpstr>Combining Security Associations</vt:lpstr>
      <vt:lpstr>Security Association Bundles</vt:lpstr>
      <vt:lpstr>Security Association Bundles: Examples</vt:lpstr>
      <vt:lpstr>Internet Key Exchange (IKE)</vt:lpstr>
      <vt:lpstr>Secure Sockets Layer (SSL)</vt:lpstr>
      <vt:lpstr>SSL (cont.)</vt:lpstr>
      <vt:lpstr>SSL: Simplified Protocol</vt:lpstr>
      <vt:lpstr>SSL: Simplified Protocol (More Details)</vt:lpstr>
      <vt:lpstr>SSL: Phase 1 – Handshake</vt:lpstr>
      <vt:lpstr>SSL: Phase 2 – Key Derivation</vt:lpstr>
      <vt:lpstr>SSL: Phase 3 – Data Transfer</vt:lpstr>
      <vt:lpstr>SSL Connections and Sessions</vt:lpstr>
      <vt:lpstr>SSL Architecture</vt:lpstr>
      <vt:lpstr>SSL Architecture (cont.)</vt:lpstr>
      <vt:lpstr>SSL Record Protocol</vt:lpstr>
      <vt:lpstr>SSL Record Protocol – Operation</vt:lpstr>
      <vt:lpstr>SSL Change Cipher Spec Protocol</vt:lpstr>
      <vt:lpstr>SSL Alert Protocol</vt:lpstr>
      <vt:lpstr>SSL Handshake Protocol</vt:lpstr>
      <vt:lpstr>SSL Handshake Protocol – Phase I</vt:lpstr>
      <vt:lpstr>SSL Handshake Protocol – Phase II</vt:lpstr>
      <vt:lpstr>SSL Handshake Protocol – Phase III</vt:lpstr>
      <vt:lpstr>SSL Handshake Protocol – Phase IV</vt:lpstr>
      <vt:lpstr>SSL Handshake: Remarks</vt:lpstr>
      <vt:lpstr>TLS (Transport Layer Security)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Introduction</dc:title>
  <dc:creator>Amir</dc:creator>
  <cp:lastModifiedBy>Amir</cp:lastModifiedBy>
  <cp:revision>504</cp:revision>
  <dcterms:created xsi:type="dcterms:W3CDTF">2006-08-16T00:00:00Z</dcterms:created>
  <dcterms:modified xsi:type="dcterms:W3CDTF">2013-03-26T14:43:41Z</dcterms:modified>
</cp:coreProperties>
</file>