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56"/>
  </p:notesMasterIdLst>
  <p:sldIdLst>
    <p:sldId id="256" r:id="rId2"/>
    <p:sldId id="290" r:id="rId3"/>
    <p:sldId id="291" r:id="rId4"/>
    <p:sldId id="292" r:id="rId5"/>
    <p:sldId id="293" r:id="rId6"/>
    <p:sldId id="294" r:id="rId7"/>
    <p:sldId id="295" r:id="rId8"/>
    <p:sldId id="296" r:id="rId9"/>
    <p:sldId id="297" r:id="rId10"/>
    <p:sldId id="298" r:id="rId11"/>
    <p:sldId id="299" r:id="rId12"/>
    <p:sldId id="300" r:id="rId13"/>
    <p:sldId id="301" r:id="rId14"/>
    <p:sldId id="304" r:id="rId15"/>
    <p:sldId id="303" r:id="rId16"/>
    <p:sldId id="305" r:id="rId17"/>
    <p:sldId id="346" r:id="rId18"/>
    <p:sldId id="306" r:id="rId19"/>
    <p:sldId id="307" r:id="rId20"/>
    <p:sldId id="308" r:id="rId21"/>
    <p:sldId id="309" r:id="rId22"/>
    <p:sldId id="310" r:id="rId23"/>
    <p:sldId id="311" r:id="rId24"/>
    <p:sldId id="347" r:id="rId25"/>
    <p:sldId id="312" r:id="rId26"/>
    <p:sldId id="313" r:id="rId27"/>
    <p:sldId id="314" r:id="rId28"/>
    <p:sldId id="315" r:id="rId29"/>
    <p:sldId id="316" r:id="rId30"/>
    <p:sldId id="319" r:id="rId31"/>
    <p:sldId id="320" r:id="rId32"/>
    <p:sldId id="348" r:id="rId33"/>
    <p:sldId id="321" r:id="rId34"/>
    <p:sldId id="322" r:id="rId35"/>
    <p:sldId id="343" r:id="rId36"/>
    <p:sldId id="344" r:id="rId37"/>
    <p:sldId id="345" r:id="rId38"/>
    <p:sldId id="323" r:id="rId39"/>
    <p:sldId id="324" r:id="rId40"/>
    <p:sldId id="325" r:id="rId41"/>
    <p:sldId id="326" r:id="rId42"/>
    <p:sldId id="327" r:id="rId43"/>
    <p:sldId id="328" r:id="rId44"/>
    <p:sldId id="329" r:id="rId45"/>
    <p:sldId id="330" r:id="rId46"/>
    <p:sldId id="331" r:id="rId47"/>
    <p:sldId id="332" r:id="rId48"/>
    <p:sldId id="333" r:id="rId49"/>
    <p:sldId id="334" r:id="rId50"/>
    <p:sldId id="335" r:id="rId51"/>
    <p:sldId id="336" r:id="rId52"/>
    <p:sldId id="337" r:id="rId53"/>
    <p:sldId id="338" r:id="rId54"/>
    <p:sldId id="33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84" autoAdjust="0"/>
  </p:normalViewPr>
  <p:slideViewPr>
    <p:cSldViewPr>
      <p:cViewPr varScale="1">
        <p:scale>
          <a:sx n="99" d="100"/>
          <a:sy n="99" d="100"/>
        </p:scale>
        <p:origin x="-78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7F5470-D612-44A3-89DE-AA28BE727109}" type="datetimeFigureOut">
              <a:rPr lang="en-US" smtClean="0"/>
              <a:t>3/26/2013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53AE46-F31B-4508-AFB1-52947E48F744}" type="slidenum">
              <a:rPr lang="en-US" smtClean="0"/>
              <a:t>‹#›</a:t>
            </a:fld>
            <a:endParaRPr lang="en-US"/>
          </a:p>
        </p:txBody>
      </p:sp>
    </p:spTree>
    <p:extLst>
      <p:ext uri="{BB962C8B-B14F-4D97-AF65-F5344CB8AC3E}">
        <p14:creationId xmlns:p14="http://schemas.microsoft.com/office/powerpoint/2010/main" val="208513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a:t>
            </a:r>
            <a:r>
              <a:rPr lang="en-US" dirty="0" smtClean="0">
                <a:latin typeface="Helvetica" pitchFamily="-96" charset="0"/>
              </a:rPr>
              <a:t> </a:t>
            </a:r>
            <a:r>
              <a:rPr lang="en-US" dirty="0" smtClean="0">
                <a:latin typeface="Times-Roman" charset="0"/>
              </a:rPr>
              <a:t>Next Header (8 bits):</a:t>
            </a:r>
            <a:r>
              <a:rPr lang="en-US" dirty="0" smtClean="0">
                <a:latin typeface="Helvetica" pitchFamily="-96" charset="0"/>
              </a:rPr>
              <a:t> </a:t>
            </a:r>
            <a:r>
              <a:rPr lang="en-US" dirty="0" smtClean="0">
                <a:latin typeface="Times-Roman" charset="0"/>
              </a:rPr>
              <a:t>Identifies the type of header immediately following this header</a:t>
            </a:r>
          </a:p>
          <a:p>
            <a:pPr eaLnBrk="1" hangingPunct="1"/>
            <a:r>
              <a:rPr lang="en-US" dirty="0" smtClean="0"/>
              <a:t>•</a:t>
            </a:r>
            <a:r>
              <a:rPr lang="en-US" dirty="0" smtClean="0">
                <a:latin typeface="Helvetica" pitchFamily="-96" charset="0"/>
              </a:rPr>
              <a:t> </a:t>
            </a:r>
            <a:r>
              <a:rPr lang="en-US" dirty="0" smtClean="0">
                <a:latin typeface="Times-Roman" charset="0"/>
              </a:rPr>
              <a:t>Payload Length (8 bits):</a:t>
            </a:r>
            <a:r>
              <a:rPr lang="en-US" dirty="0" smtClean="0">
                <a:latin typeface="Helvetica" pitchFamily="-96" charset="0"/>
              </a:rPr>
              <a:t> </a:t>
            </a:r>
            <a:r>
              <a:rPr lang="en-US" dirty="0" smtClean="0">
                <a:latin typeface="Times-Roman" charset="0"/>
              </a:rPr>
              <a:t>Length of Authentication Header in 32-bit words, minus 2. </a:t>
            </a:r>
          </a:p>
          <a:p>
            <a:pPr eaLnBrk="1" hangingPunct="1"/>
            <a:r>
              <a:rPr lang="en-US" dirty="0" smtClean="0"/>
              <a:t>•</a:t>
            </a:r>
            <a:r>
              <a:rPr lang="en-US" dirty="0" smtClean="0">
                <a:latin typeface="Helvetica" pitchFamily="-96" charset="0"/>
              </a:rPr>
              <a:t> </a:t>
            </a:r>
            <a:r>
              <a:rPr lang="en-US" dirty="0" smtClean="0">
                <a:latin typeface="Times-Roman" charset="0"/>
              </a:rPr>
              <a:t>Reserved (16 bits):</a:t>
            </a:r>
            <a:r>
              <a:rPr lang="en-US" dirty="0" smtClean="0">
                <a:latin typeface="Helvetica" pitchFamily="-96" charset="0"/>
              </a:rPr>
              <a:t> </a:t>
            </a:r>
            <a:r>
              <a:rPr lang="en-US" dirty="0" smtClean="0">
                <a:latin typeface="Times-Roman" charset="0"/>
              </a:rPr>
              <a:t>For future use</a:t>
            </a:r>
          </a:p>
          <a:p>
            <a:pPr eaLnBrk="1" hangingPunct="1"/>
            <a:r>
              <a:rPr lang="en-US" dirty="0" smtClean="0"/>
              <a:t>•</a:t>
            </a:r>
            <a:r>
              <a:rPr lang="en-US" dirty="0" smtClean="0">
                <a:latin typeface="Helvetica" pitchFamily="-96" charset="0"/>
              </a:rPr>
              <a:t> </a:t>
            </a:r>
            <a:r>
              <a:rPr lang="en-US" dirty="0" smtClean="0">
                <a:latin typeface="Times-Roman" charset="0"/>
              </a:rPr>
              <a:t>Security Parameters Index (32 bits):</a:t>
            </a:r>
            <a:r>
              <a:rPr lang="en-US" dirty="0" smtClean="0">
                <a:latin typeface="Helvetica" pitchFamily="-96" charset="0"/>
              </a:rPr>
              <a:t> </a:t>
            </a:r>
            <a:r>
              <a:rPr lang="en-US" dirty="0" smtClean="0">
                <a:latin typeface="Times-Roman" charset="0"/>
              </a:rPr>
              <a:t>Identifies a security association</a:t>
            </a:r>
          </a:p>
          <a:p>
            <a:pPr eaLnBrk="1" hangingPunct="1"/>
            <a:r>
              <a:rPr lang="en-US" dirty="0" smtClean="0"/>
              <a:t>•</a:t>
            </a:r>
            <a:r>
              <a:rPr lang="en-US" dirty="0" smtClean="0">
                <a:latin typeface="Helvetica" pitchFamily="-96" charset="0"/>
              </a:rPr>
              <a:t> </a:t>
            </a:r>
            <a:r>
              <a:rPr lang="en-US" dirty="0" smtClean="0">
                <a:latin typeface="Times-Roman" charset="0"/>
              </a:rPr>
              <a:t>Sequence Number (32 bits):</a:t>
            </a:r>
            <a:r>
              <a:rPr lang="en-US" dirty="0" smtClean="0">
                <a:latin typeface="Helvetica" pitchFamily="-96" charset="0"/>
              </a:rPr>
              <a:t> </a:t>
            </a:r>
            <a:r>
              <a:rPr lang="en-US" dirty="0" smtClean="0">
                <a:latin typeface="Times-Roman" charset="0"/>
              </a:rPr>
              <a:t>A monotonically increasing counter value</a:t>
            </a:r>
          </a:p>
          <a:p>
            <a:pPr eaLnBrk="1" hangingPunct="1"/>
            <a:r>
              <a:rPr lang="en-US" dirty="0" smtClean="0"/>
              <a:t>•</a:t>
            </a:r>
            <a:r>
              <a:rPr lang="en-US" dirty="0" smtClean="0">
                <a:latin typeface="Helvetica" pitchFamily="-96" charset="0"/>
              </a:rPr>
              <a:t> </a:t>
            </a:r>
            <a:r>
              <a:rPr lang="en-US" dirty="0" smtClean="0">
                <a:latin typeface="Times-Roman" charset="0"/>
              </a:rPr>
              <a:t>Authentication Data (variable):</a:t>
            </a:r>
            <a:r>
              <a:rPr lang="en-US" dirty="0" smtClean="0">
                <a:latin typeface="Helvetica" pitchFamily="-96" charset="0"/>
              </a:rPr>
              <a:t> </a:t>
            </a:r>
            <a:r>
              <a:rPr lang="en-US" dirty="0" smtClean="0">
                <a:latin typeface="Times-Roman" charset="0"/>
              </a:rPr>
              <a:t>A variable-length field (must be an integral number of 32-bit words) that contains the Integrity Check Value (ICV), or </a:t>
            </a:r>
            <a:r>
              <a:rPr lang="en-US" dirty="0" err="1" smtClean="0">
                <a:latin typeface="Times-Roman" charset="0"/>
              </a:rPr>
              <a:t>MAC,for</a:t>
            </a:r>
            <a:r>
              <a:rPr lang="en-US" dirty="0" smtClean="0">
                <a:latin typeface="Times-Roman" charset="0"/>
              </a:rPr>
              <a:t> this packet</a:t>
            </a:r>
            <a:endParaRPr lang="en-AU" dirty="0" smtClean="0">
              <a:latin typeface="Times-Roman" charset="0"/>
            </a:endParaRPr>
          </a:p>
          <a:p>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15</a:t>
            </a:fld>
            <a:endParaRPr lang="en-US"/>
          </a:p>
        </p:txBody>
      </p:sp>
    </p:spTree>
    <p:extLst>
      <p:ext uri="{BB962C8B-B14F-4D97-AF65-F5344CB8AC3E}">
        <p14:creationId xmlns:p14="http://schemas.microsoft.com/office/powerpoint/2010/main" val="2353186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a:t>
            </a:r>
            <a:r>
              <a:rPr lang="en-US" dirty="0" smtClean="0">
                <a:latin typeface="Helvetica" pitchFamily="-96" charset="0"/>
              </a:rPr>
              <a:t> </a:t>
            </a:r>
            <a:r>
              <a:rPr lang="en-US" dirty="0" smtClean="0">
                <a:latin typeface="Times-Roman" charset="0"/>
              </a:rPr>
              <a:t>Security Parameters Index (32 bits):</a:t>
            </a:r>
            <a:r>
              <a:rPr lang="en-US" dirty="0" smtClean="0">
                <a:latin typeface="Helvetica" pitchFamily="-96" charset="0"/>
              </a:rPr>
              <a:t> </a:t>
            </a:r>
            <a:r>
              <a:rPr lang="en-US" dirty="0" smtClean="0">
                <a:latin typeface="Times-Roman" charset="0"/>
              </a:rPr>
              <a:t>Identifies a security association</a:t>
            </a:r>
          </a:p>
          <a:p>
            <a:pPr eaLnBrk="1" hangingPunct="1"/>
            <a:r>
              <a:rPr lang="en-US" dirty="0" smtClean="0"/>
              <a:t>•</a:t>
            </a:r>
            <a:r>
              <a:rPr lang="en-US" dirty="0" smtClean="0">
                <a:latin typeface="Helvetica" pitchFamily="-96" charset="0"/>
              </a:rPr>
              <a:t> </a:t>
            </a:r>
            <a:r>
              <a:rPr lang="en-US" dirty="0" smtClean="0">
                <a:latin typeface="Times-Roman" charset="0"/>
              </a:rPr>
              <a:t>Sequence Number (32 bits):</a:t>
            </a:r>
            <a:r>
              <a:rPr lang="en-US" dirty="0" smtClean="0">
                <a:latin typeface="Helvetica" pitchFamily="-96" charset="0"/>
              </a:rPr>
              <a:t> </a:t>
            </a:r>
            <a:r>
              <a:rPr lang="en-US" dirty="0" smtClean="0">
                <a:latin typeface="Times-Roman" charset="0"/>
              </a:rPr>
              <a:t>A monotonically increasing counter value; this provides an anti-replay function ,as discussed for AH</a:t>
            </a:r>
          </a:p>
          <a:p>
            <a:pPr eaLnBrk="1" hangingPunct="1"/>
            <a:r>
              <a:rPr lang="en-US" dirty="0" smtClean="0"/>
              <a:t>•</a:t>
            </a:r>
            <a:r>
              <a:rPr lang="en-US" dirty="0" smtClean="0">
                <a:latin typeface="Helvetica" pitchFamily="-96" charset="0"/>
              </a:rPr>
              <a:t> </a:t>
            </a:r>
            <a:r>
              <a:rPr lang="en-US" dirty="0" smtClean="0">
                <a:latin typeface="Times-Roman" charset="0"/>
              </a:rPr>
              <a:t>Payload Data (variable): This is a transport-level segment (transport mode) or IP packet (tunnel mode) that is protected by encryption</a:t>
            </a:r>
          </a:p>
          <a:p>
            <a:pPr eaLnBrk="1" hangingPunct="1"/>
            <a:r>
              <a:rPr lang="en-US" dirty="0" smtClean="0"/>
              <a:t>•</a:t>
            </a:r>
            <a:r>
              <a:rPr lang="en-US" dirty="0" smtClean="0">
                <a:latin typeface="Helvetica" pitchFamily="-96" charset="0"/>
              </a:rPr>
              <a:t> </a:t>
            </a:r>
            <a:r>
              <a:rPr lang="en-US" dirty="0" smtClean="0">
                <a:latin typeface="Times-Roman" charset="0"/>
              </a:rPr>
              <a:t>Padding (0</a:t>
            </a:r>
            <a:r>
              <a:rPr lang="en-US" dirty="0" smtClean="0"/>
              <a:t>–</a:t>
            </a:r>
            <a:r>
              <a:rPr lang="en-US" dirty="0" smtClean="0">
                <a:latin typeface="Times-Roman" charset="0"/>
              </a:rPr>
              <a:t>255 bytes):</a:t>
            </a:r>
            <a:r>
              <a:rPr lang="en-US" dirty="0" smtClean="0">
                <a:latin typeface="Helvetica" pitchFamily="-96" charset="0"/>
              </a:rPr>
              <a:t> </a:t>
            </a:r>
            <a:r>
              <a:rPr lang="en-US" dirty="0" smtClean="0">
                <a:latin typeface="Times-Roman" charset="0"/>
              </a:rPr>
              <a:t>for various reasons</a:t>
            </a:r>
          </a:p>
          <a:p>
            <a:pPr eaLnBrk="1" hangingPunct="1"/>
            <a:r>
              <a:rPr lang="en-US" dirty="0" smtClean="0"/>
              <a:t>•</a:t>
            </a:r>
            <a:r>
              <a:rPr lang="en-US" dirty="0" smtClean="0">
                <a:latin typeface="Helvetica" pitchFamily="-96" charset="0"/>
              </a:rPr>
              <a:t> </a:t>
            </a:r>
            <a:r>
              <a:rPr lang="en-US" dirty="0" smtClean="0">
                <a:latin typeface="Times-Roman" charset="0"/>
              </a:rPr>
              <a:t>Pad Length (8 bits): Indicates the number of pad bytes immediately preceding this field</a:t>
            </a:r>
          </a:p>
          <a:p>
            <a:pPr eaLnBrk="1" hangingPunct="1"/>
            <a:r>
              <a:rPr lang="en-US" dirty="0" smtClean="0"/>
              <a:t>•</a:t>
            </a:r>
            <a:r>
              <a:rPr lang="en-US" dirty="0" smtClean="0">
                <a:latin typeface="Helvetica" pitchFamily="-96" charset="0"/>
              </a:rPr>
              <a:t> </a:t>
            </a:r>
            <a:r>
              <a:rPr lang="en-US" dirty="0" smtClean="0">
                <a:latin typeface="Times-Roman" charset="0"/>
              </a:rPr>
              <a:t>Next Header (8 bits): Identifies the type of data contained in the payload data field by identifying the first header in that payload </a:t>
            </a:r>
          </a:p>
          <a:p>
            <a:pPr eaLnBrk="1" hangingPunct="1"/>
            <a:r>
              <a:rPr lang="en-US" dirty="0" smtClean="0"/>
              <a:t>•</a:t>
            </a:r>
            <a:r>
              <a:rPr lang="en-US" dirty="0" smtClean="0">
                <a:latin typeface="Helvetica" pitchFamily="-96" charset="0"/>
              </a:rPr>
              <a:t> </a:t>
            </a:r>
            <a:r>
              <a:rPr lang="en-US" dirty="0" smtClean="0">
                <a:latin typeface="Times-Roman" charset="0"/>
              </a:rPr>
              <a:t>Authentication Data (variable):</a:t>
            </a:r>
            <a:r>
              <a:rPr lang="en-US" dirty="0" smtClean="0">
                <a:latin typeface="Helvetica" pitchFamily="-96" charset="0"/>
              </a:rPr>
              <a:t> </a:t>
            </a:r>
            <a:r>
              <a:rPr lang="en-US" dirty="0" smtClean="0">
                <a:latin typeface="Times-Roman" charset="0"/>
              </a:rPr>
              <a:t>A variable-length field that contains the Integrity Check Value computed over the ESP packet minus the Authentication Data field</a:t>
            </a:r>
            <a:endParaRPr lang="en-AU" dirty="0" smtClean="0">
              <a:latin typeface="Helvetica" pitchFamily="-96" charset="0"/>
            </a:endParaRPr>
          </a:p>
          <a:p>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23</a:t>
            </a:fld>
            <a:endParaRPr lang="en-US"/>
          </a:p>
        </p:txBody>
      </p:sp>
    </p:spTree>
    <p:extLst>
      <p:ext uri="{BB962C8B-B14F-4D97-AF65-F5344CB8AC3E}">
        <p14:creationId xmlns:p14="http://schemas.microsoft.com/office/powerpoint/2010/main" val="609096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AF90F72-CA8D-4954-8F0C-4A99B7766A4C}" type="datetime1">
              <a:rPr lang="en-US" smtClean="0"/>
              <a:t>3/26/2013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1DABED-BF09-4D77-A7C3-9C9DB984A092}" type="datetime1">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9787D2-5B5A-486D-8F14-8475A9B5356B}" type="datetime1">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7FD8D63-74EA-4D01-B313-030F36B2AC63}" type="datetime1">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5AB193A-8C5E-491D-8AB6-0B3C5167AB92}" type="datetime1">
              <a:rPr lang="en-US" smtClean="0"/>
              <a:t>3/26/2013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9D0D065-CD6C-40A1-A5A0-5487B2995FC3}" type="datetime1">
              <a:rPr lang="en-US" smtClean="0"/>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487F4CB-4144-4306-93BC-A3E0F3C4C96F}" type="datetime1">
              <a:rPr lang="en-US" smtClean="0"/>
              <a:t>3/26/2013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C921D9-928F-46C2-AE46-86493B31D084}" type="datetime1">
              <a:rPr lang="en-US" smtClean="0"/>
              <a:t>3/26/2013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69688-4263-418B-892A-95B39A845A1D}" type="datetime1">
              <a:rPr lang="en-US" smtClean="0"/>
              <a:t>3/26/2013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AFF5731-B950-4D37-9FB6-15878DEB9581}" type="datetime1">
              <a:rPr lang="en-US" smtClean="0"/>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F0295A-BB9F-4C98-A968-4A570DC26C2A}" type="datetime1">
              <a:rPr lang="en-US" smtClean="0"/>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1B421F7-827D-4411-94DA-6ED61583EBF9}" type="datetime1">
              <a:rPr lang="en-US" smtClean="0"/>
              <a:t>3/26/2013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Internet Protocol Security (IPsec) </a:t>
            </a:r>
            <a:r>
              <a:rPr lang="en-US" dirty="0"/>
              <a:t>&amp; Secure Sockets Layer (SSL) </a:t>
            </a:r>
          </a:p>
        </p:txBody>
      </p:sp>
      <p:sp>
        <p:nvSpPr>
          <p:cNvPr id="3" name="Subtitle 2"/>
          <p:cNvSpPr>
            <a:spLocks noGrp="1"/>
          </p:cNvSpPr>
          <p:nvPr>
            <p:ph type="subTitle" idx="1"/>
          </p:nvPr>
        </p:nvSpPr>
        <p:spPr/>
        <p:txBody>
          <a:bodyPr>
            <a:normAutofit fontScale="70000" lnSpcReduction="20000"/>
          </a:bodyPr>
          <a:lstStyle/>
          <a:p>
            <a:r>
              <a:rPr lang="en-US" dirty="0" smtClean="0"/>
              <a:t>INFSCI 1075: </a:t>
            </a:r>
            <a:r>
              <a:rPr lang="en-US" smtClean="0"/>
              <a:t>Network Security  </a:t>
            </a:r>
            <a:r>
              <a:rPr lang="en-US"/>
              <a:t>–  Spring 2013</a:t>
            </a:r>
            <a:endParaRPr lang="en-US" dirty="0" smtClean="0"/>
          </a:p>
          <a:p>
            <a:r>
              <a:rPr lang="en-US" dirty="0" smtClean="0"/>
              <a:t>Amir </a:t>
            </a:r>
            <a:r>
              <a:rPr lang="en-US" dirty="0" err="1" smtClean="0"/>
              <a:t>Masoumzadeh</a:t>
            </a:r>
            <a:endParaRPr lang="en-US" dirty="0"/>
          </a:p>
        </p:txBody>
      </p:sp>
    </p:spTree>
    <p:extLst>
      <p:ext uri="{BB962C8B-B14F-4D97-AF65-F5344CB8AC3E}">
        <p14:creationId xmlns:p14="http://schemas.microsoft.com/office/powerpoint/2010/main" val="1387729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Association (SA)</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a:p>
        </p:txBody>
      </p:sp>
      <p:sp>
        <p:nvSpPr>
          <p:cNvPr id="4" name="Content Placeholder 3"/>
          <p:cNvSpPr>
            <a:spLocks noGrp="1"/>
          </p:cNvSpPr>
          <p:nvPr>
            <p:ph sz="quarter" idx="1"/>
          </p:nvPr>
        </p:nvSpPr>
        <p:spPr/>
        <p:txBody>
          <a:bodyPr>
            <a:normAutofit lnSpcReduction="10000"/>
          </a:bodyPr>
          <a:lstStyle/>
          <a:p>
            <a:r>
              <a:rPr lang="en-US" dirty="0"/>
              <a:t>Unidirectional relationship between a sender and a receiver</a:t>
            </a:r>
          </a:p>
          <a:p>
            <a:pPr lvl="1"/>
            <a:r>
              <a:rPr lang="en-US" dirty="0"/>
              <a:t>Two security associations are required for bidirectional operation </a:t>
            </a:r>
          </a:p>
          <a:p>
            <a:r>
              <a:rPr lang="en-US" dirty="0"/>
              <a:t>Specifies the security services provided to the traffic carried on the SA</a:t>
            </a:r>
          </a:p>
          <a:p>
            <a:pPr lvl="1"/>
            <a:r>
              <a:rPr lang="en-US" dirty="0"/>
              <a:t>Example: Integrity only, integrity + confidentiality, etc.</a:t>
            </a:r>
          </a:p>
          <a:p>
            <a:r>
              <a:rPr lang="en-US" dirty="0"/>
              <a:t>The SA is identified by three parameters</a:t>
            </a:r>
          </a:p>
          <a:p>
            <a:pPr lvl="1"/>
            <a:r>
              <a:rPr lang="en-US" dirty="0"/>
              <a:t>IP Destination Address (unicast </a:t>
            </a:r>
            <a:r>
              <a:rPr lang="en-US" dirty="0" smtClean="0"/>
              <a:t>vs</a:t>
            </a:r>
            <a:r>
              <a:rPr lang="en-US" dirty="0"/>
              <a:t>.</a:t>
            </a:r>
            <a:r>
              <a:rPr lang="en-US" dirty="0" smtClean="0"/>
              <a:t> </a:t>
            </a:r>
            <a:r>
              <a:rPr lang="en-US" dirty="0"/>
              <a:t>multicast)</a:t>
            </a:r>
          </a:p>
          <a:p>
            <a:pPr lvl="1"/>
            <a:r>
              <a:rPr lang="en-US" dirty="0"/>
              <a:t>Security Protocol Identifier</a:t>
            </a:r>
          </a:p>
          <a:p>
            <a:pPr lvl="2"/>
            <a:r>
              <a:rPr lang="en-US" dirty="0"/>
              <a:t>Specifies whether AH or ESP is being used</a:t>
            </a:r>
          </a:p>
          <a:p>
            <a:pPr lvl="1"/>
            <a:r>
              <a:rPr lang="en-US" dirty="0"/>
              <a:t>Security Parameters Index (SPI)</a:t>
            </a:r>
          </a:p>
          <a:p>
            <a:pPr lvl="2"/>
            <a:r>
              <a:rPr lang="en-US" dirty="0"/>
              <a:t>Specifies the security parameters associated with the SA</a:t>
            </a:r>
          </a:p>
          <a:p>
            <a:endParaRPr lang="en-US" dirty="0"/>
          </a:p>
        </p:txBody>
      </p:sp>
    </p:spTree>
    <p:extLst>
      <p:ext uri="{BB962C8B-B14F-4D97-AF65-F5344CB8AC3E}">
        <p14:creationId xmlns:p14="http://schemas.microsoft.com/office/powerpoint/2010/main" val="343972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fade">
                                      <p:cBhvr>
                                        <p:cTn id="24" dur="500"/>
                                        <p:tgtEl>
                                          <p:spTgt spid="4">
                                            <p:txEl>
                                              <p:pRg st="7" end="7"/>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fade">
                                      <p:cBhvr>
                                        <p:cTn id="30"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Association </a:t>
            </a:r>
            <a:r>
              <a:rPr lang="en-US" dirty="0" smtClean="0"/>
              <a:t>(cont.)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
        <p:nvSpPr>
          <p:cNvPr id="4" name="Content Placeholder 3"/>
          <p:cNvSpPr>
            <a:spLocks noGrp="1"/>
          </p:cNvSpPr>
          <p:nvPr>
            <p:ph sz="quarter" idx="1"/>
          </p:nvPr>
        </p:nvSpPr>
        <p:spPr/>
        <p:txBody>
          <a:bodyPr>
            <a:normAutofit lnSpcReduction="10000"/>
          </a:bodyPr>
          <a:lstStyle/>
          <a:p>
            <a:r>
              <a:rPr lang="en-US" dirty="0"/>
              <a:t>Multiple security associations are used to provide required security services</a:t>
            </a:r>
          </a:p>
          <a:p>
            <a:pPr lvl="1"/>
            <a:r>
              <a:rPr lang="en-US" dirty="0"/>
              <a:t>Such security associations are called SA bundles</a:t>
            </a:r>
          </a:p>
          <a:p>
            <a:pPr lvl="1"/>
            <a:r>
              <a:rPr lang="en-US" dirty="0"/>
              <a:t>Example: </a:t>
            </a:r>
            <a:r>
              <a:rPr lang="en-US" dirty="0" smtClean="0"/>
              <a:t>we </a:t>
            </a:r>
            <a:r>
              <a:rPr lang="en-US" dirty="0"/>
              <a:t>can have an AH protocol followed by ESP or vice versa</a:t>
            </a:r>
          </a:p>
          <a:p>
            <a:r>
              <a:rPr lang="en-US" dirty="0"/>
              <a:t>A Security Association specifies</a:t>
            </a:r>
          </a:p>
          <a:p>
            <a:pPr lvl="1"/>
            <a:r>
              <a:rPr lang="en-US" dirty="0"/>
              <a:t>Mode of authentication in AH</a:t>
            </a:r>
          </a:p>
          <a:p>
            <a:pPr lvl="1"/>
            <a:r>
              <a:rPr lang="en-US" dirty="0"/>
              <a:t>The ESP encryption algorithm and authentication algorithms</a:t>
            </a:r>
          </a:p>
          <a:p>
            <a:pPr lvl="1"/>
            <a:r>
              <a:rPr lang="en-US" dirty="0"/>
              <a:t>Presence or absence of cryptographic synchronization</a:t>
            </a:r>
          </a:p>
          <a:p>
            <a:pPr lvl="1"/>
            <a:r>
              <a:rPr lang="en-US" dirty="0"/>
              <a:t>How often the keys have to be changed</a:t>
            </a:r>
          </a:p>
          <a:p>
            <a:pPr lvl="1"/>
            <a:r>
              <a:rPr lang="en-US" dirty="0"/>
              <a:t>Key lifetimes</a:t>
            </a:r>
          </a:p>
          <a:p>
            <a:pPr lvl="1"/>
            <a:r>
              <a:rPr lang="en-US" dirty="0"/>
              <a:t>Lifetime of the SA</a:t>
            </a:r>
          </a:p>
          <a:p>
            <a:endParaRPr lang="en-US" dirty="0"/>
          </a:p>
        </p:txBody>
      </p:sp>
    </p:spTree>
    <p:extLst>
      <p:ext uri="{BB962C8B-B14F-4D97-AF65-F5344CB8AC3E}">
        <p14:creationId xmlns:p14="http://schemas.microsoft.com/office/powerpoint/2010/main" val="195276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fade">
                                      <p:cBhvr>
                                        <p:cTn id="13" dur="500"/>
                                        <p:tgtEl>
                                          <p:spTgt spid="4">
                                            <p:txEl>
                                              <p:pRg st="5" end="5"/>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fade">
                                      <p:cBhvr>
                                        <p:cTn id="16" dur="500"/>
                                        <p:tgtEl>
                                          <p:spTgt spid="4">
                                            <p:txEl>
                                              <p:pRg st="6" end="6"/>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fade">
                                      <p:cBhvr>
                                        <p:cTn id="19" dur="500"/>
                                        <p:tgtEl>
                                          <p:spTgt spid="4">
                                            <p:txEl>
                                              <p:pRg st="7" end="7"/>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fade">
                                      <p:cBhvr>
                                        <p:cTn id="22" dur="500"/>
                                        <p:tgtEl>
                                          <p:spTgt spid="4">
                                            <p:txEl>
                                              <p:pRg st="8" end="8"/>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Effect transition="in" filter="fade">
                                      <p:cBhvr>
                                        <p:cTn id="25"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Transport Mode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sp>
        <p:nvSpPr>
          <p:cNvPr id="4" name="Content Placeholder 3"/>
          <p:cNvSpPr>
            <a:spLocks noGrp="1"/>
          </p:cNvSpPr>
          <p:nvPr>
            <p:ph sz="quarter" idx="1"/>
          </p:nvPr>
        </p:nvSpPr>
        <p:spPr>
          <a:xfrm>
            <a:off x="457200" y="1219200"/>
            <a:ext cx="8229600" cy="3617913"/>
          </a:xfrm>
        </p:spPr>
        <p:txBody>
          <a:bodyPr>
            <a:normAutofit lnSpcReduction="10000"/>
          </a:bodyPr>
          <a:lstStyle/>
          <a:p>
            <a:r>
              <a:rPr lang="en-US" dirty="0" smtClean="0"/>
              <a:t>IPsec </a:t>
            </a:r>
            <a:r>
              <a:rPr lang="en-US" dirty="0"/>
              <a:t>specifies two modes of operation</a:t>
            </a:r>
          </a:p>
          <a:p>
            <a:pPr lvl="1"/>
            <a:r>
              <a:rPr lang="en-US" dirty="0"/>
              <a:t>Transport mode</a:t>
            </a:r>
          </a:p>
          <a:p>
            <a:pPr lvl="1"/>
            <a:r>
              <a:rPr lang="en-US" dirty="0"/>
              <a:t>Tunnel mode</a:t>
            </a:r>
          </a:p>
          <a:p>
            <a:r>
              <a:rPr lang="en-US" dirty="0"/>
              <a:t>In the transport mode, the IP headers are not completely protected</a:t>
            </a:r>
          </a:p>
          <a:p>
            <a:pPr lvl="1"/>
            <a:r>
              <a:rPr lang="en-US" dirty="0"/>
              <a:t>Protection is provided for the upper layers</a:t>
            </a:r>
          </a:p>
          <a:p>
            <a:pPr lvl="1"/>
            <a:r>
              <a:rPr lang="en-US" dirty="0"/>
              <a:t>Usually used in host-to-host communications</a:t>
            </a:r>
          </a:p>
          <a:p>
            <a:pPr lvl="1"/>
            <a:r>
              <a:rPr lang="en-US" dirty="0" smtClean="0"/>
              <a:t>IPsec </a:t>
            </a:r>
            <a:r>
              <a:rPr lang="en-US" dirty="0"/>
              <a:t>header is inserted between the IP header and the rest of the packet</a:t>
            </a:r>
          </a:p>
          <a:p>
            <a:endParaRPr lang="en-US" dirty="0"/>
          </a:p>
        </p:txBody>
      </p:sp>
      <p:grpSp>
        <p:nvGrpSpPr>
          <p:cNvPr id="26" name="Group 25"/>
          <p:cNvGrpSpPr/>
          <p:nvPr/>
        </p:nvGrpSpPr>
        <p:grpSpPr>
          <a:xfrm>
            <a:off x="2363788" y="4837113"/>
            <a:ext cx="4619625" cy="1335087"/>
            <a:chOff x="2363788" y="4837113"/>
            <a:chExt cx="4619625" cy="1335087"/>
          </a:xfrm>
        </p:grpSpPr>
        <p:sp>
          <p:nvSpPr>
            <p:cNvPr id="19" name="Rectangle 4"/>
            <p:cNvSpPr>
              <a:spLocks noChangeArrowheads="1"/>
            </p:cNvSpPr>
            <p:nvPr/>
          </p:nvSpPr>
          <p:spPr bwMode="auto">
            <a:xfrm>
              <a:off x="3140075" y="4837113"/>
              <a:ext cx="1171575" cy="346075"/>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IP Header</a:t>
              </a:r>
            </a:p>
          </p:txBody>
        </p:sp>
        <p:sp>
          <p:nvSpPr>
            <p:cNvPr id="20" name="Rectangle 5"/>
            <p:cNvSpPr>
              <a:spLocks noChangeArrowheads="1"/>
            </p:cNvSpPr>
            <p:nvPr/>
          </p:nvSpPr>
          <p:spPr bwMode="auto">
            <a:xfrm>
              <a:off x="4294188" y="4845050"/>
              <a:ext cx="1974850" cy="346075"/>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Rest of the Packet</a:t>
              </a:r>
            </a:p>
          </p:txBody>
        </p:sp>
        <p:sp>
          <p:nvSpPr>
            <p:cNvPr id="21" name="Rectangle 6"/>
            <p:cNvSpPr>
              <a:spLocks noChangeArrowheads="1"/>
            </p:cNvSpPr>
            <p:nvPr/>
          </p:nvSpPr>
          <p:spPr bwMode="auto">
            <a:xfrm>
              <a:off x="2363788" y="5826125"/>
              <a:ext cx="1171575" cy="346075"/>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IP Header</a:t>
              </a:r>
            </a:p>
          </p:txBody>
        </p:sp>
        <p:sp>
          <p:nvSpPr>
            <p:cNvPr id="22" name="Rectangle 7"/>
            <p:cNvSpPr>
              <a:spLocks noChangeArrowheads="1"/>
            </p:cNvSpPr>
            <p:nvPr/>
          </p:nvSpPr>
          <p:spPr bwMode="auto">
            <a:xfrm>
              <a:off x="3506788" y="5826125"/>
              <a:ext cx="1527175" cy="346075"/>
            </a:xfrm>
            <a:prstGeom prst="rect">
              <a:avLst/>
            </a:prstGeom>
            <a:solidFill>
              <a:srgbClr val="DDDDDD"/>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IPSec Header</a:t>
              </a:r>
            </a:p>
          </p:txBody>
        </p:sp>
        <p:sp>
          <p:nvSpPr>
            <p:cNvPr id="23" name="Rectangle 8"/>
            <p:cNvSpPr>
              <a:spLocks noChangeArrowheads="1"/>
            </p:cNvSpPr>
            <p:nvPr/>
          </p:nvSpPr>
          <p:spPr bwMode="auto">
            <a:xfrm>
              <a:off x="5008563" y="5826125"/>
              <a:ext cx="1974850" cy="346075"/>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Rest of the Packet</a:t>
              </a:r>
            </a:p>
          </p:txBody>
        </p:sp>
        <p:sp>
          <p:nvSpPr>
            <p:cNvPr id="24" name="Line 9"/>
            <p:cNvSpPr>
              <a:spLocks noChangeShapeType="1"/>
            </p:cNvSpPr>
            <p:nvPr/>
          </p:nvSpPr>
          <p:spPr bwMode="auto">
            <a:xfrm flipH="1">
              <a:off x="2971800" y="5202238"/>
              <a:ext cx="457200" cy="609600"/>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pitchFamily="34" charset="0"/>
                <a:ea typeface="ＭＳ Ｐゴシック" pitchFamily="34" charset="-128"/>
              </a:endParaRPr>
            </a:p>
          </p:txBody>
        </p:sp>
        <p:sp>
          <p:nvSpPr>
            <p:cNvPr id="25" name="Line 10"/>
            <p:cNvSpPr>
              <a:spLocks noChangeShapeType="1"/>
            </p:cNvSpPr>
            <p:nvPr/>
          </p:nvSpPr>
          <p:spPr bwMode="auto">
            <a:xfrm>
              <a:off x="5029200" y="5202238"/>
              <a:ext cx="609600" cy="609600"/>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pitchFamily="34" charset="0"/>
                <a:ea typeface="ＭＳ Ｐゴシック" pitchFamily="34" charset="-128"/>
              </a:endParaRPr>
            </a:p>
          </p:txBody>
        </p:sp>
      </p:grpSp>
    </p:spTree>
    <p:extLst>
      <p:ext uri="{BB962C8B-B14F-4D97-AF65-F5344CB8AC3E}">
        <p14:creationId xmlns:p14="http://schemas.microsoft.com/office/powerpoint/2010/main" val="2819383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fade">
                                      <p:cBhvr>
                                        <p:cTn id="13" dur="500"/>
                                        <p:tgtEl>
                                          <p:spTgt spid="4">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fade">
                                      <p:cBhvr>
                                        <p:cTn id="16" dur="500"/>
                                        <p:tgtEl>
                                          <p:spTgt spid="4">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Tunnel Mode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4" name="Content Placeholder 3"/>
          <p:cNvSpPr>
            <a:spLocks noGrp="1"/>
          </p:cNvSpPr>
          <p:nvPr>
            <p:ph sz="quarter" idx="1"/>
          </p:nvPr>
        </p:nvSpPr>
        <p:spPr/>
        <p:txBody>
          <a:bodyPr/>
          <a:lstStyle/>
          <a:p>
            <a:r>
              <a:rPr lang="en-US" dirty="0"/>
              <a:t>In the tunnel mode the original IP headers are completely protected</a:t>
            </a:r>
          </a:p>
          <a:p>
            <a:pPr lvl="1"/>
            <a:r>
              <a:rPr lang="en-US" dirty="0"/>
              <a:t>Adds another IP header in the end (there is IP-in-IP tunneling)</a:t>
            </a:r>
          </a:p>
          <a:p>
            <a:pPr lvl="1"/>
            <a:r>
              <a:rPr lang="en-US" dirty="0"/>
              <a:t>Helps against traffic analysis</a:t>
            </a:r>
          </a:p>
          <a:p>
            <a:pPr lvl="1"/>
            <a:r>
              <a:rPr lang="en-US" dirty="0"/>
              <a:t>The original IP packet is untouched in the Internet</a:t>
            </a:r>
          </a:p>
          <a:p>
            <a:r>
              <a:rPr lang="en-US" dirty="0"/>
              <a:t>Commonly used for firewall to firewall communications or end-node to firewall communications</a:t>
            </a:r>
          </a:p>
          <a:p>
            <a:endParaRPr lang="en-US" dirty="0"/>
          </a:p>
        </p:txBody>
      </p:sp>
      <p:grpSp>
        <p:nvGrpSpPr>
          <p:cNvPr id="21" name="Group 20"/>
          <p:cNvGrpSpPr/>
          <p:nvPr/>
        </p:nvGrpSpPr>
        <p:grpSpPr>
          <a:xfrm>
            <a:off x="1703388" y="4760913"/>
            <a:ext cx="6242050" cy="1335087"/>
            <a:chOff x="1703388" y="4532313"/>
            <a:chExt cx="6242050" cy="1335087"/>
          </a:xfrm>
        </p:grpSpPr>
        <p:sp>
          <p:nvSpPr>
            <p:cNvPr id="13" name="Rectangle 4"/>
            <p:cNvSpPr>
              <a:spLocks noChangeArrowheads="1"/>
            </p:cNvSpPr>
            <p:nvPr/>
          </p:nvSpPr>
          <p:spPr bwMode="auto">
            <a:xfrm>
              <a:off x="3140075" y="4532313"/>
              <a:ext cx="1171575" cy="346075"/>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IP Header</a:t>
              </a:r>
            </a:p>
          </p:txBody>
        </p:sp>
        <p:sp>
          <p:nvSpPr>
            <p:cNvPr id="14" name="Rectangle 5"/>
            <p:cNvSpPr>
              <a:spLocks noChangeArrowheads="1"/>
            </p:cNvSpPr>
            <p:nvPr/>
          </p:nvSpPr>
          <p:spPr bwMode="auto">
            <a:xfrm>
              <a:off x="4294188" y="4532313"/>
              <a:ext cx="1974850" cy="346075"/>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Rest of the Packet</a:t>
              </a:r>
            </a:p>
          </p:txBody>
        </p:sp>
        <p:sp>
          <p:nvSpPr>
            <p:cNvPr id="15" name="Rectangle 6"/>
            <p:cNvSpPr>
              <a:spLocks noChangeArrowheads="1"/>
            </p:cNvSpPr>
            <p:nvPr/>
          </p:nvSpPr>
          <p:spPr bwMode="auto">
            <a:xfrm>
              <a:off x="4821238" y="5521325"/>
              <a:ext cx="1171575" cy="346075"/>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IP Header</a:t>
              </a:r>
            </a:p>
          </p:txBody>
        </p:sp>
        <p:sp>
          <p:nvSpPr>
            <p:cNvPr id="16" name="Rectangle 7"/>
            <p:cNvSpPr>
              <a:spLocks noChangeArrowheads="1"/>
            </p:cNvSpPr>
            <p:nvPr/>
          </p:nvSpPr>
          <p:spPr bwMode="auto">
            <a:xfrm>
              <a:off x="3316288" y="5521325"/>
              <a:ext cx="1527175" cy="346075"/>
            </a:xfrm>
            <a:prstGeom prst="rect">
              <a:avLst/>
            </a:prstGeom>
            <a:solidFill>
              <a:srgbClr val="DDDDDD"/>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IPSec Header</a:t>
              </a:r>
            </a:p>
          </p:txBody>
        </p:sp>
        <p:sp>
          <p:nvSpPr>
            <p:cNvPr id="17" name="Rectangle 8"/>
            <p:cNvSpPr>
              <a:spLocks noChangeArrowheads="1"/>
            </p:cNvSpPr>
            <p:nvPr/>
          </p:nvSpPr>
          <p:spPr bwMode="auto">
            <a:xfrm>
              <a:off x="5970588" y="5521325"/>
              <a:ext cx="1974850" cy="346075"/>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Rest of the Packet</a:t>
              </a:r>
            </a:p>
          </p:txBody>
        </p:sp>
        <p:sp>
          <p:nvSpPr>
            <p:cNvPr id="18" name="Line 9"/>
            <p:cNvSpPr>
              <a:spLocks noChangeShapeType="1"/>
            </p:cNvSpPr>
            <p:nvPr/>
          </p:nvSpPr>
          <p:spPr bwMode="auto">
            <a:xfrm>
              <a:off x="3429000" y="4897438"/>
              <a:ext cx="1752600" cy="609600"/>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fontAlgn="base" hangingPunct="0">
                <a:spcBef>
                  <a:spcPct val="0"/>
                </a:spcBef>
                <a:spcAft>
                  <a:spcPct val="0"/>
                </a:spcAft>
              </a:pPr>
              <a:endParaRPr lang="en-US" sz="2400" smtClean="0">
                <a:solidFill>
                  <a:srgbClr val="000000"/>
                </a:solidFill>
                <a:latin typeface="Arial" pitchFamily="34" charset="0"/>
                <a:ea typeface="ＭＳ Ｐゴシック" pitchFamily="34" charset="-128"/>
              </a:endParaRPr>
            </a:p>
          </p:txBody>
        </p:sp>
        <p:sp>
          <p:nvSpPr>
            <p:cNvPr id="19" name="Line 10"/>
            <p:cNvSpPr>
              <a:spLocks noChangeShapeType="1"/>
            </p:cNvSpPr>
            <p:nvPr/>
          </p:nvSpPr>
          <p:spPr bwMode="auto">
            <a:xfrm>
              <a:off x="5029200" y="4897438"/>
              <a:ext cx="2133600" cy="609600"/>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fontAlgn="base" hangingPunct="0">
                <a:spcBef>
                  <a:spcPct val="0"/>
                </a:spcBef>
                <a:spcAft>
                  <a:spcPct val="0"/>
                </a:spcAft>
              </a:pPr>
              <a:endParaRPr lang="en-US" sz="2400" smtClean="0">
                <a:solidFill>
                  <a:srgbClr val="000000"/>
                </a:solidFill>
                <a:latin typeface="Arial" pitchFamily="34" charset="0"/>
                <a:ea typeface="ＭＳ Ｐゴシック" pitchFamily="34" charset="-128"/>
              </a:endParaRPr>
            </a:p>
          </p:txBody>
        </p:sp>
        <p:sp>
          <p:nvSpPr>
            <p:cNvPr id="20" name="Rectangle 11"/>
            <p:cNvSpPr>
              <a:spLocks noChangeArrowheads="1"/>
            </p:cNvSpPr>
            <p:nvPr/>
          </p:nvSpPr>
          <p:spPr bwMode="auto">
            <a:xfrm>
              <a:off x="1703388" y="5521325"/>
              <a:ext cx="1644650" cy="346075"/>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New IP Header</a:t>
              </a:r>
            </a:p>
          </p:txBody>
        </p:sp>
      </p:grpSp>
    </p:spTree>
    <p:extLst>
      <p:ext uri="{BB962C8B-B14F-4D97-AF65-F5344CB8AC3E}">
        <p14:creationId xmlns:p14="http://schemas.microsoft.com/office/powerpoint/2010/main" val="3301995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Authentication Header (AH)</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4" name="Content Placeholder 3"/>
          <p:cNvSpPr>
            <a:spLocks noGrp="1"/>
          </p:cNvSpPr>
          <p:nvPr>
            <p:ph sz="quarter" idx="1"/>
          </p:nvPr>
        </p:nvSpPr>
        <p:spPr/>
        <p:txBody>
          <a:bodyPr/>
          <a:lstStyle/>
          <a:p>
            <a:r>
              <a:rPr lang="en-US" dirty="0"/>
              <a:t>Provides </a:t>
            </a:r>
          </a:p>
          <a:p>
            <a:pPr lvl="1"/>
            <a:r>
              <a:rPr lang="en-US" dirty="0"/>
              <a:t>Support for data integrity and authentication of IP packets</a:t>
            </a:r>
          </a:p>
          <a:p>
            <a:pPr lvl="1"/>
            <a:r>
              <a:rPr lang="en-US" dirty="0"/>
              <a:t>Prevention of address spoofing and replay attacks</a:t>
            </a:r>
          </a:p>
          <a:p>
            <a:r>
              <a:rPr lang="en-US" dirty="0"/>
              <a:t>Does not provide confidentiality of payload </a:t>
            </a:r>
            <a:r>
              <a:rPr lang="en-US" dirty="0" smtClean="0"/>
              <a:t>data</a:t>
            </a:r>
          </a:p>
          <a:p>
            <a:r>
              <a:rPr lang="en-US" dirty="0" smtClean="0"/>
              <a:t>Authentication is based on using a MAC</a:t>
            </a:r>
          </a:p>
          <a:p>
            <a:pPr lvl="1"/>
            <a:r>
              <a:rPr lang="en-US" dirty="0" smtClean="0"/>
              <a:t>Parties must share a secret key</a:t>
            </a:r>
            <a:endParaRPr lang="en-US" dirty="0"/>
          </a:p>
          <a:p>
            <a:r>
              <a:rPr lang="en-US" dirty="0" smtClean="0"/>
              <a:t>Problem</a:t>
            </a:r>
            <a:endParaRPr lang="en-US" dirty="0"/>
          </a:p>
          <a:p>
            <a:pPr lvl="1"/>
            <a:r>
              <a:rPr lang="en-US" dirty="0"/>
              <a:t>NAT is not supported and using AH implies that NAT needs to be removed</a:t>
            </a:r>
          </a:p>
          <a:p>
            <a:endParaRPr lang="en-US" dirty="0"/>
          </a:p>
          <a:p>
            <a:endParaRPr lang="en-US" dirty="0"/>
          </a:p>
        </p:txBody>
      </p:sp>
    </p:spTree>
    <p:extLst>
      <p:ext uri="{BB962C8B-B14F-4D97-AF65-F5344CB8AC3E}">
        <p14:creationId xmlns:p14="http://schemas.microsoft.com/office/powerpoint/2010/main" val="3956900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580" t="13865" r="10739" b="43944"/>
          <a:stretch/>
        </p:blipFill>
        <p:spPr bwMode="auto">
          <a:xfrm>
            <a:off x="3986265" y="4343400"/>
            <a:ext cx="5081535" cy="193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AH Details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
        <p:nvSpPr>
          <p:cNvPr id="4" name="Content Placeholder 3"/>
          <p:cNvSpPr>
            <a:spLocks noGrp="1"/>
          </p:cNvSpPr>
          <p:nvPr>
            <p:ph sz="quarter" idx="1"/>
          </p:nvPr>
        </p:nvSpPr>
        <p:spPr>
          <a:xfrm>
            <a:off x="457200" y="1219200"/>
            <a:ext cx="8305800" cy="3886200"/>
          </a:xfrm>
        </p:spPr>
        <p:txBody>
          <a:bodyPr>
            <a:normAutofit fontScale="85000" lnSpcReduction="20000"/>
          </a:bodyPr>
          <a:lstStyle/>
          <a:p>
            <a:r>
              <a:rPr lang="en-US" dirty="0"/>
              <a:t>Next header</a:t>
            </a:r>
          </a:p>
          <a:p>
            <a:pPr lvl="1"/>
            <a:r>
              <a:rPr lang="en-US" dirty="0"/>
              <a:t>Identifies what protocol header follows</a:t>
            </a:r>
          </a:p>
          <a:p>
            <a:r>
              <a:rPr lang="en-US" dirty="0"/>
              <a:t>Payload length</a:t>
            </a:r>
          </a:p>
          <a:p>
            <a:pPr lvl="1"/>
            <a:r>
              <a:rPr lang="en-US" dirty="0"/>
              <a:t>Indicates the number of 32-bit words in the authentication header</a:t>
            </a:r>
          </a:p>
          <a:p>
            <a:r>
              <a:rPr lang="en-US" dirty="0"/>
              <a:t>Security Parameters Index</a:t>
            </a:r>
          </a:p>
          <a:p>
            <a:pPr lvl="1"/>
            <a:r>
              <a:rPr lang="en-US" dirty="0"/>
              <a:t>Specifies to the receiver the algorithms, type of keys, and lifetime of the keys used</a:t>
            </a:r>
          </a:p>
          <a:p>
            <a:r>
              <a:rPr lang="en-US" dirty="0"/>
              <a:t>Sequence number</a:t>
            </a:r>
          </a:p>
          <a:p>
            <a:pPr lvl="1"/>
            <a:r>
              <a:rPr lang="en-US" dirty="0"/>
              <a:t>Counter that increases with each IP packet sent from the same host to the same destination and SA</a:t>
            </a:r>
          </a:p>
          <a:p>
            <a:r>
              <a:rPr lang="en-US" dirty="0"/>
              <a:t>Authentication Data</a:t>
            </a:r>
          </a:p>
          <a:p>
            <a:pPr lvl="1"/>
            <a:r>
              <a:rPr lang="en-US" dirty="0"/>
              <a:t>The MAC associated with it</a:t>
            </a:r>
          </a:p>
          <a:p>
            <a:endParaRPr lang="en-US" dirty="0"/>
          </a:p>
        </p:txBody>
      </p:sp>
    </p:spTree>
    <p:extLst>
      <p:ext uri="{BB962C8B-B14F-4D97-AF65-F5344CB8AC3E}">
        <p14:creationId xmlns:p14="http://schemas.microsoft.com/office/powerpoint/2010/main" val="93518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fade">
                                      <p:cBhvr>
                                        <p:cTn id="31" dur="500"/>
                                        <p:tgtEl>
                                          <p:spTgt spid="4">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500"/>
                                        <p:tgtEl>
                                          <p:spTgt spid="4">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Effect transition="in" filter="fade">
                                      <p:cBhvr>
                                        <p:cTn id="39" dur="500"/>
                                        <p:tgtEl>
                                          <p:spTgt spid="4">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AH: Preventing Replay</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
        <p:nvSpPr>
          <p:cNvPr id="4" name="Content Placeholder 3"/>
          <p:cNvSpPr>
            <a:spLocks noGrp="1"/>
          </p:cNvSpPr>
          <p:nvPr>
            <p:ph sz="quarter" idx="1"/>
          </p:nvPr>
        </p:nvSpPr>
        <p:spPr/>
        <p:txBody>
          <a:bodyPr/>
          <a:lstStyle/>
          <a:p>
            <a:r>
              <a:rPr lang="en-US" dirty="0"/>
              <a:t>Using 32 bit sequence numbers helps detect replay of IP packets</a:t>
            </a:r>
          </a:p>
          <a:p>
            <a:r>
              <a:rPr lang="en-US" dirty="0"/>
              <a:t>The sender initializes a sequence number for every SA at zero</a:t>
            </a:r>
          </a:p>
          <a:p>
            <a:pPr lvl="1"/>
            <a:r>
              <a:rPr lang="en-US" dirty="0"/>
              <a:t>Each succeeding IP packet within a SA increments the sequence number</a:t>
            </a:r>
          </a:p>
          <a:p>
            <a:pPr lvl="1"/>
            <a:r>
              <a:rPr lang="en-US" dirty="0"/>
              <a:t>The SA expires when 2</a:t>
            </a:r>
            <a:r>
              <a:rPr lang="en-US" baseline="30000" dirty="0"/>
              <a:t>32</a:t>
            </a:r>
            <a:r>
              <a:rPr lang="en-US" dirty="0"/>
              <a:t> packets are sent</a:t>
            </a:r>
          </a:p>
          <a:p>
            <a:r>
              <a:rPr lang="en-US" dirty="0"/>
              <a:t>Receiver implements a window size of W to keep track of authenticated packets</a:t>
            </a:r>
          </a:p>
          <a:p>
            <a:r>
              <a:rPr lang="en-US" dirty="0"/>
              <a:t>Receiver checks the MAC to see if the packet is authentic</a:t>
            </a:r>
          </a:p>
          <a:p>
            <a:endParaRPr lang="en-US" dirty="0"/>
          </a:p>
        </p:txBody>
      </p:sp>
    </p:spTree>
    <p:extLst>
      <p:ext uri="{BB962C8B-B14F-4D97-AF65-F5344CB8AC3E}">
        <p14:creationId xmlns:p14="http://schemas.microsoft.com/office/powerpoint/2010/main" val="39569000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AH: Transport Mode vs. Tunnel Mode </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17</a:t>
            </a:fld>
            <a:endParaRPr lang="en-US"/>
          </a:p>
        </p:txBody>
      </p:sp>
      <p:sp>
        <p:nvSpPr>
          <p:cNvPr id="4" name="Content Placeholder 3"/>
          <p:cNvSpPr>
            <a:spLocks noGrp="1"/>
          </p:cNvSpPr>
          <p:nvPr>
            <p:ph sz="quarter" idx="1"/>
          </p:nvPr>
        </p:nvSpPr>
        <p:spPr/>
        <p:txBody>
          <a:bodyPr>
            <a:normAutofit lnSpcReduction="10000"/>
          </a:bodyPr>
          <a:lstStyle/>
          <a:p>
            <a:r>
              <a:rPr lang="en-US" dirty="0"/>
              <a:t>Transport mode:</a:t>
            </a:r>
          </a:p>
          <a:p>
            <a:pPr lvl="1"/>
            <a:r>
              <a:rPr lang="en-US" dirty="0"/>
              <a:t>Provides protection primarily for upper-layer protocol payloads, by inserting the AH after the original IP header and before the IP </a:t>
            </a:r>
            <a:r>
              <a:rPr lang="en-US" dirty="0" smtClean="0"/>
              <a:t>payload</a:t>
            </a:r>
            <a:endParaRPr lang="en-US" dirty="0"/>
          </a:p>
          <a:p>
            <a:pPr lvl="1"/>
            <a:r>
              <a:rPr lang="en-US" dirty="0"/>
              <a:t>Typically, transport mode is used for end-to-end communication between two </a:t>
            </a:r>
            <a:r>
              <a:rPr lang="en-US" dirty="0" smtClean="0"/>
              <a:t>hosts</a:t>
            </a:r>
            <a:endParaRPr lang="en-US" dirty="0"/>
          </a:p>
          <a:p>
            <a:r>
              <a:rPr lang="en-US" dirty="0"/>
              <a:t>Tunnel mode:</a:t>
            </a:r>
          </a:p>
          <a:p>
            <a:pPr lvl="1"/>
            <a:r>
              <a:rPr lang="en-US" dirty="0"/>
              <a:t>Provides protection to the entire IP, after the AH or ESP fields are added to the IP packet, the entire packet plus security fields is treated as the payload of new “</a:t>
            </a:r>
            <a:r>
              <a:rPr lang="en-US" dirty="0" err="1"/>
              <a:t>outer”IP</a:t>
            </a:r>
            <a:r>
              <a:rPr lang="en-US" dirty="0"/>
              <a:t> packet with a new outer IP </a:t>
            </a:r>
            <a:r>
              <a:rPr lang="en-US" dirty="0" smtClean="0"/>
              <a:t>header</a:t>
            </a:r>
            <a:endParaRPr lang="en-US" dirty="0"/>
          </a:p>
          <a:p>
            <a:pPr lvl="1"/>
            <a:r>
              <a:rPr lang="en-US" dirty="0"/>
              <a:t>Tunnel mode is used when one or both ends of an SA are a security gateway, such as a firewall or router that implements </a:t>
            </a:r>
            <a:r>
              <a:rPr lang="en-US" dirty="0" smtClean="0"/>
              <a:t>IPsec.</a:t>
            </a:r>
            <a:endParaRPr lang="en-US" dirty="0"/>
          </a:p>
          <a:p>
            <a:endParaRPr lang="en-US" dirty="0"/>
          </a:p>
          <a:p>
            <a:endParaRPr lang="en-US" dirty="0"/>
          </a:p>
        </p:txBody>
      </p:sp>
    </p:spTree>
    <p:extLst>
      <p:ext uri="{BB962C8B-B14F-4D97-AF65-F5344CB8AC3E}">
        <p14:creationId xmlns:p14="http://schemas.microsoft.com/office/powerpoint/2010/main" val="234646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fade">
                                      <p:cBhvr>
                                        <p:cTn id="13"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Transport Mode AH</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sp>
        <p:nvSpPr>
          <p:cNvPr id="4" name="Content Placeholder 3"/>
          <p:cNvSpPr>
            <a:spLocks noGrp="1"/>
          </p:cNvSpPr>
          <p:nvPr>
            <p:ph sz="quarter" idx="1"/>
          </p:nvPr>
        </p:nvSpPr>
        <p:spPr/>
        <p:txBody>
          <a:bodyPr/>
          <a:lstStyle/>
          <a:p>
            <a:endParaRPr lang="en-US" dirty="0"/>
          </a:p>
        </p:txBody>
      </p:sp>
      <p:grpSp>
        <p:nvGrpSpPr>
          <p:cNvPr id="46" name="Group 3"/>
          <p:cNvGrpSpPr>
            <a:grpSpLocks/>
          </p:cNvGrpSpPr>
          <p:nvPr/>
        </p:nvGrpSpPr>
        <p:grpSpPr bwMode="auto">
          <a:xfrm>
            <a:off x="3657600" y="1676400"/>
            <a:ext cx="1752600" cy="1066800"/>
            <a:chOff x="1168" y="1328"/>
            <a:chExt cx="2704" cy="2032"/>
          </a:xfrm>
        </p:grpSpPr>
        <p:sp>
          <p:nvSpPr>
            <p:cNvPr id="47" name="Freeform 4"/>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48" name="Freeform 5"/>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49" name="Freeform 6"/>
            <p:cNvSpPr>
              <a:spLocks/>
            </p:cNvSpPr>
            <p:nvPr/>
          </p:nvSpPr>
          <p:spPr bwMode="auto">
            <a:xfrm>
              <a:off x="1303" y="2524"/>
              <a:ext cx="158" cy="38"/>
            </a:xfrm>
            <a:custGeom>
              <a:avLst/>
              <a:gdLst>
                <a:gd name="T0" fmla="*/ 0 w 312"/>
                <a:gd name="T1" fmla="*/ 0 h 74"/>
                <a:gd name="T2" fmla="*/ 31 w 312"/>
                <a:gd name="T3" fmla="*/ 17 h 74"/>
                <a:gd name="T4" fmla="*/ 64 w 312"/>
                <a:gd name="T5" fmla="*/ 32 h 74"/>
                <a:gd name="T6" fmla="*/ 97 w 312"/>
                <a:gd name="T7" fmla="*/ 45 h 74"/>
                <a:gd name="T8" fmla="*/ 131 w 312"/>
                <a:gd name="T9" fmla="*/ 55 h 74"/>
                <a:gd name="T10" fmla="*/ 165 w 312"/>
                <a:gd name="T11" fmla="*/ 63 h 74"/>
                <a:gd name="T12" fmla="*/ 200 w 312"/>
                <a:gd name="T13" fmla="*/ 69 h 74"/>
                <a:gd name="T14" fmla="*/ 235 w 312"/>
                <a:gd name="T15" fmla="*/ 73 h 74"/>
                <a:gd name="T16" fmla="*/ 271 w 312"/>
                <a:gd name="T17" fmla="*/ 74 h 74"/>
                <a:gd name="T18" fmla="*/ 292 w 312"/>
                <a:gd name="T19" fmla="*/ 73 h 74"/>
                <a:gd name="T20" fmla="*/ 312 w 312"/>
                <a:gd name="T21" fmla="*/ 7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2" h="74">
                  <a:moveTo>
                    <a:pt x="0" y="0"/>
                  </a:moveTo>
                  <a:lnTo>
                    <a:pt x="31" y="17"/>
                  </a:lnTo>
                  <a:lnTo>
                    <a:pt x="64" y="32"/>
                  </a:lnTo>
                  <a:lnTo>
                    <a:pt x="97" y="45"/>
                  </a:lnTo>
                  <a:lnTo>
                    <a:pt x="131" y="55"/>
                  </a:lnTo>
                  <a:lnTo>
                    <a:pt x="165" y="63"/>
                  </a:lnTo>
                  <a:lnTo>
                    <a:pt x="200" y="69"/>
                  </a:lnTo>
                  <a:lnTo>
                    <a:pt x="235" y="73"/>
                  </a:lnTo>
                  <a:lnTo>
                    <a:pt x="271" y="74"/>
                  </a:lnTo>
                  <a:lnTo>
                    <a:pt x="292" y="73"/>
                  </a:lnTo>
                  <a:lnTo>
                    <a:pt x="312" y="72"/>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0" name="Freeform 7"/>
            <p:cNvSpPr>
              <a:spLocks/>
            </p:cNvSpPr>
            <p:nvPr/>
          </p:nvSpPr>
          <p:spPr bwMode="auto">
            <a:xfrm>
              <a:off x="1533" y="2969"/>
              <a:ext cx="69" cy="18"/>
            </a:xfrm>
            <a:custGeom>
              <a:avLst/>
              <a:gdLst>
                <a:gd name="T0" fmla="*/ 0 w 136"/>
                <a:gd name="T1" fmla="*/ 34 h 34"/>
                <a:gd name="T2" fmla="*/ 35 w 136"/>
                <a:gd name="T3" fmla="*/ 29 h 34"/>
                <a:gd name="T4" fmla="*/ 69 w 136"/>
                <a:gd name="T5" fmla="*/ 22 h 34"/>
                <a:gd name="T6" fmla="*/ 103 w 136"/>
                <a:gd name="T7" fmla="*/ 12 h 34"/>
                <a:gd name="T8" fmla="*/ 136 w 136"/>
                <a:gd name="T9" fmla="*/ 0 h 34"/>
              </a:gdLst>
              <a:ahLst/>
              <a:cxnLst>
                <a:cxn ang="0">
                  <a:pos x="T0" y="T1"/>
                </a:cxn>
                <a:cxn ang="0">
                  <a:pos x="T2" y="T3"/>
                </a:cxn>
                <a:cxn ang="0">
                  <a:pos x="T4" y="T5"/>
                </a:cxn>
                <a:cxn ang="0">
                  <a:pos x="T6" y="T7"/>
                </a:cxn>
                <a:cxn ang="0">
                  <a:pos x="T8" y="T9"/>
                </a:cxn>
              </a:cxnLst>
              <a:rect l="0" t="0" r="r" b="b"/>
              <a:pathLst>
                <a:path w="136" h="34">
                  <a:moveTo>
                    <a:pt x="0" y="34"/>
                  </a:moveTo>
                  <a:lnTo>
                    <a:pt x="35" y="29"/>
                  </a:lnTo>
                  <a:lnTo>
                    <a:pt x="69" y="22"/>
                  </a:lnTo>
                  <a:lnTo>
                    <a:pt x="103" y="12"/>
                  </a:lnTo>
                  <a:lnTo>
                    <a:pt x="136"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1" name="Freeform 8"/>
            <p:cNvSpPr>
              <a:spLocks/>
            </p:cNvSpPr>
            <p:nvPr/>
          </p:nvSpPr>
          <p:spPr bwMode="auto">
            <a:xfrm>
              <a:off x="2156" y="3086"/>
              <a:ext cx="42" cy="81"/>
            </a:xfrm>
            <a:custGeom>
              <a:avLst/>
              <a:gdLst>
                <a:gd name="T0" fmla="*/ 0 w 83"/>
                <a:gd name="T1" fmla="*/ 0 h 158"/>
                <a:gd name="T2" fmla="*/ 18 w 83"/>
                <a:gd name="T3" fmla="*/ 41 h 158"/>
                <a:gd name="T4" fmla="*/ 37 w 83"/>
                <a:gd name="T5" fmla="*/ 81 h 158"/>
                <a:gd name="T6" fmla="*/ 59 w 83"/>
                <a:gd name="T7" fmla="*/ 120 h 158"/>
                <a:gd name="T8" fmla="*/ 83 w 83"/>
                <a:gd name="T9" fmla="*/ 158 h 158"/>
              </a:gdLst>
              <a:ahLst/>
              <a:cxnLst>
                <a:cxn ang="0">
                  <a:pos x="T0" y="T1"/>
                </a:cxn>
                <a:cxn ang="0">
                  <a:pos x="T2" y="T3"/>
                </a:cxn>
                <a:cxn ang="0">
                  <a:pos x="T4" y="T5"/>
                </a:cxn>
                <a:cxn ang="0">
                  <a:pos x="T6" y="T7"/>
                </a:cxn>
                <a:cxn ang="0">
                  <a:pos x="T8" y="T9"/>
                </a:cxn>
              </a:cxnLst>
              <a:rect l="0" t="0" r="r" b="b"/>
              <a:pathLst>
                <a:path w="83" h="158">
                  <a:moveTo>
                    <a:pt x="0" y="0"/>
                  </a:moveTo>
                  <a:lnTo>
                    <a:pt x="18" y="41"/>
                  </a:lnTo>
                  <a:lnTo>
                    <a:pt x="37" y="81"/>
                  </a:lnTo>
                  <a:lnTo>
                    <a:pt x="59" y="120"/>
                  </a:lnTo>
                  <a:lnTo>
                    <a:pt x="83" y="158"/>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2" name="Freeform 9"/>
            <p:cNvSpPr>
              <a:spLocks/>
            </p:cNvSpPr>
            <p:nvPr/>
          </p:nvSpPr>
          <p:spPr bwMode="auto">
            <a:xfrm>
              <a:off x="2955" y="2962"/>
              <a:ext cx="16" cy="90"/>
            </a:xfrm>
            <a:custGeom>
              <a:avLst/>
              <a:gdLst>
                <a:gd name="T0" fmla="*/ 0 w 33"/>
                <a:gd name="T1" fmla="*/ 174 h 174"/>
                <a:gd name="T2" fmla="*/ 12 w 33"/>
                <a:gd name="T3" fmla="*/ 131 h 174"/>
                <a:gd name="T4" fmla="*/ 21 w 33"/>
                <a:gd name="T5" fmla="*/ 88 h 174"/>
                <a:gd name="T6" fmla="*/ 28 w 33"/>
                <a:gd name="T7" fmla="*/ 44 h 174"/>
                <a:gd name="T8" fmla="*/ 33 w 33"/>
                <a:gd name="T9" fmla="*/ 0 h 174"/>
              </a:gdLst>
              <a:ahLst/>
              <a:cxnLst>
                <a:cxn ang="0">
                  <a:pos x="T0" y="T1"/>
                </a:cxn>
                <a:cxn ang="0">
                  <a:pos x="T2" y="T3"/>
                </a:cxn>
                <a:cxn ang="0">
                  <a:pos x="T4" y="T5"/>
                </a:cxn>
                <a:cxn ang="0">
                  <a:pos x="T6" y="T7"/>
                </a:cxn>
                <a:cxn ang="0">
                  <a:pos x="T8" y="T9"/>
                </a:cxn>
              </a:cxnLst>
              <a:rect l="0" t="0" r="r" b="b"/>
              <a:pathLst>
                <a:path w="33" h="174">
                  <a:moveTo>
                    <a:pt x="0" y="174"/>
                  </a:moveTo>
                  <a:lnTo>
                    <a:pt x="12" y="131"/>
                  </a:lnTo>
                  <a:lnTo>
                    <a:pt x="21" y="88"/>
                  </a:lnTo>
                  <a:lnTo>
                    <a:pt x="28" y="44"/>
                  </a:lnTo>
                  <a:lnTo>
                    <a:pt x="33"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3" name="Freeform 10"/>
            <p:cNvSpPr>
              <a:spLocks/>
            </p:cNvSpPr>
            <p:nvPr/>
          </p:nvSpPr>
          <p:spPr bwMode="auto">
            <a:xfrm>
              <a:off x="3305" y="2408"/>
              <a:ext cx="204" cy="336"/>
            </a:xfrm>
            <a:custGeom>
              <a:avLst/>
              <a:gdLst>
                <a:gd name="T0" fmla="*/ 401 w 401"/>
                <a:gd name="T1" fmla="*/ 651 h 651"/>
                <a:gd name="T2" fmla="*/ 401 w 401"/>
                <a:gd name="T3" fmla="*/ 645 h 651"/>
                <a:gd name="T4" fmla="*/ 399 w 401"/>
                <a:gd name="T5" fmla="*/ 594 h 651"/>
                <a:gd name="T6" fmla="*/ 394 w 401"/>
                <a:gd name="T7" fmla="*/ 543 h 651"/>
                <a:gd name="T8" fmla="*/ 385 w 401"/>
                <a:gd name="T9" fmla="*/ 494 h 651"/>
                <a:gd name="T10" fmla="*/ 373 w 401"/>
                <a:gd name="T11" fmla="*/ 445 h 651"/>
                <a:gd name="T12" fmla="*/ 358 w 401"/>
                <a:gd name="T13" fmla="*/ 398 h 651"/>
                <a:gd name="T14" fmla="*/ 339 w 401"/>
                <a:gd name="T15" fmla="*/ 352 h 651"/>
                <a:gd name="T16" fmla="*/ 317 w 401"/>
                <a:gd name="T17" fmla="*/ 307 h 651"/>
                <a:gd name="T18" fmla="*/ 293 w 401"/>
                <a:gd name="T19" fmla="*/ 264 h 651"/>
                <a:gd name="T20" fmla="*/ 265 w 401"/>
                <a:gd name="T21" fmla="*/ 223 h 651"/>
                <a:gd name="T22" fmla="*/ 235 w 401"/>
                <a:gd name="T23" fmla="*/ 184 h 651"/>
                <a:gd name="T24" fmla="*/ 202 w 401"/>
                <a:gd name="T25" fmla="*/ 147 h 651"/>
                <a:gd name="T26" fmla="*/ 166 w 401"/>
                <a:gd name="T27" fmla="*/ 113 h 651"/>
                <a:gd name="T28" fmla="*/ 128 w 401"/>
                <a:gd name="T29" fmla="*/ 81 h 651"/>
                <a:gd name="T30" fmla="*/ 88 w 401"/>
                <a:gd name="T31" fmla="*/ 51 h 651"/>
                <a:gd name="T32" fmla="*/ 45 w 401"/>
                <a:gd name="T33" fmla="*/ 24 h 651"/>
                <a:gd name="T34" fmla="*/ 0 w 401"/>
                <a:gd name="T35" fmla="*/ 0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1" h="651">
                  <a:moveTo>
                    <a:pt x="401" y="651"/>
                  </a:moveTo>
                  <a:lnTo>
                    <a:pt x="401" y="645"/>
                  </a:lnTo>
                  <a:lnTo>
                    <a:pt x="399" y="594"/>
                  </a:lnTo>
                  <a:lnTo>
                    <a:pt x="394" y="543"/>
                  </a:lnTo>
                  <a:lnTo>
                    <a:pt x="385" y="494"/>
                  </a:lnTo>
                  <a:lnTo>
                    <a:pt x="373" y="445"/>
                  </a:lnTo>
                  <a:lnTo>
                    <a:pt x="358" y="398"/>
                  </a:lnTo>
                  <a:lnTo>
                    <a:pt x="339" y="352"/>
                  </a:lnTo>
                  <a:lnTo>
                    <a:pt x="317" y="307"/>
                  </a:lnTo>
                  <a:lnTo>
                    <a:pt x="293" y="264"/>
                  </a:lnTo>
                  <a:lnTo>
                    <a:pt x="265" y="223"/>
                  </a:lnTo>
                  <a:lnTo>
                    <a:pt x="235" y="184"/>
                  </a:lnTo>
                  <a:lnTo>
                    <a:pt x="202" y="147"/>
                  </a:lnTo>
                  <a:lnTo>
                    <a:pt x="166" y="113"/>
                  </a:lnTo>
                  <a:lnTo>
                    <a:pt x="128" y="81"/>
                  </a:lnTo>
                  <a:lnTo>
                    <a:pt x="88" y="51"/>
                  </a:lnTo>
                  <a:lnTo>
                    <a:pt x="45" y="24"/>
                  </a:lnTo>
                  <a:lnTo>
                    <a:pt x="0"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4" name="Freeform 11"/>
            <p:cNvSpPr>
              <a:spLocks/>
            </p:cNvSpPr>
            <p:nvPr/>
          </p:nvSpPr>
          <p:spPr bwMode="auto">
            <a:xfrm>
              <a:off x="3693" y="2049"/>
              <a:ext cx="91" cy="126"/>
            </a:xfrm>
            <a:custGeom>
              <a:avLst/>
              <a:gdLst>
                <a:gd name="T0" fmla="*/ 0 w 179"/>
                <a:gd name="T1" fmla="*/ 244 h 244"/>
                <a:gd name="T2" fmla="*/ 28 w 179"/>
                <a:gd name="T3" fmla="*/ 218 h 244"/>
                <a:gd name="T4" fmla="*/ 55 w 179"/>
                <a:gd name="T5" fmla="*/ 191 h 244"/>
                <a:gd name="T6" fmla="*/ 80 w 179"/>
                <a:gd name="T7" fmla="*/ 162 h 244"/>
                <a:gd name="T8" fmla="*/ 103 w 179"/>
                <a:gd name="T9" fmla="*/ 132 h 244"/>
                <a:gd name="T10" fmla="*/ 125 w 179"/>
                <a:gd name="T11" fmla="*/ 101 h 244"/>
                <a:gd name="T12" fmla="*/ 145 w 179"/>
                <a:gd name="T13" fmla="*/ 68 h 244"/>
                <a:gd name="T14" fmla="*/ 163 w 179"/>
                <a:gd name="T15" fmla="*/ 35 h 244"/>
                <a:gd name="T16" fmla="*/ 179 w 179"/>
                <a:gd name="T17"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244">
                  <a:moveTo>
                    <a:pt x="0" y="244"/>
                  </a:moveTo>
                  <a:lnTo>
                    <a:pt x="28" y="218"/>
                  </a:lnTo>
                  <a:lnTo>
                    <a:pt x="55" y="191"/>
                  </a:lnTo>
                  <a:lnTo>
                    <a:pt x="80" y="162"/>
                  </a:lnTo>
                  <a:lnTo>
                    <a:pt x="103" y="132"/>
                  </a:lnTo>
                  <a:lnTo>
                    <a:pt x="125" y="101"/>
                  </a:lnTo>
                  <a:lnTo>
                    <a:pt x="145" y="68"/>
                  </a:lnTo>
                  <a:lnTo>
                    <a:pt x="163" y="35"/>
                  </a:lnTo>
                  <a:lnTo>
                    <a:pt x="179"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5" name="Freeform 12"/>
            <p:cNvSpPr>
              <a:spLocks/>
            </p:cNvSpPr>
            <p:nvPr/>
          </p:nvSpPr>
          <p:spPr bwMode="auto">
            <a:xfrm>
              <a:off x="3566" y="1583"/>
              <a:ext cx="5" cy="59"/>
            </a:xfrm>
            <a:custGeom>
              <a:avLst/>
              <a:gdLst>
                <a:gd name="T0" fmla="*/ 10 w 10"/>
                <a:gd name="T1" fmla="*/ 115 h 115"/>
                <a:gd name="T2" fmla="*/ 10 w 10"/>
                <a:gd name="T3" fmla="*/ 111 h 115"/>
                <a:gd name="T4" fmla="*/ 10 w 10"/>
                <a:gd name="T5" fmla="*/ 107 h 115"/>
                <a:gd name="T6" fmla="*/ 9 w 10"/>
                <a:gd name="T7" fmla="*/ 80 h 115"/>
                <a:gd name="T8" fmla="*/ 8 w 10"/>
                <a:gd name="T9" fmla="*/ 53 h 115"/>
                <a:gd name="T10" fmla="*/ 5 w 10"/>
                <a:gd name="T11" fmla="*/ 26 h 115"/>
                <a:gd name="T12" fmla="*/ 0 w 10"/>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10" h="115">
                  <a:moveTo>
                    <a:pt x="10" y="115"/>
                  </a:moveTo>
                  <a:lnTo>
                    <a:pt x="10" y="111"/>
                  </a:lnTo>
                  <a:lnTo>
                    <a:pt x="10" y="107"/>
                  </a:lnTo>
                  <a:lnTo>
                    <a:pt x="9" y="80"/>
                  </a:lnTo>
                  <a:lnTo>
                    <a:pt x="8" y="53"/>
                  </a:lnTo>
                  <a:lnTo>
                    <a:pt x="5" y="26"/>
                  </a:lnTo>
                  <a:lnTo>
                    <a:pt x="0"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6" name="Freeform 13"/>
            <p:cNvSpPr>
              <a:spLocks/>
            </p:cNvSpPr>
            <p:nvPr/>
          </p:nvSpPr>
          <p:spPr bwMode="auto">
            <a:xfrm>
              <a:off x="2988" y="1437"/>
              <a:ext cx="47" cy="76"/>
            </a:xfrm>
            <a:custGeom>
              <a:avLst/>
              <a:gdLst>
                <a:gd name="T0" fmla="*/ 92 w 92"/>
                <a:gd name="T1" fmla="*/ 0 h 147"/>
                <a:gd name="T2" fmla="*/ 65 w 92"/>
                <a:gd name="T3" fmla="*/ 35 h 147"/>
                <a:gd name="T4" fmla="*/ 40 w 92"/>
                <a:gd name="T5" fmla="*/ 71 h 147"/>
                <a:gd name="T6" fmla="*/ 19 w 92"/>
                <a:gd name="T7" fmla="*/ 108 h 147"/>
                <a:gd name="T8" fmla="*/ 0 w 92"/>
                <a:gd name="T9" fmla="*/ 147 h 147"/>
              </a:gdLst>
              <a:ahLst/>
              <a:cxnLst>
                <a:cxn ang="0">
                  <a:pos x="T0" y="T1"/>
                </a:cxn>
                <a:cxn ang="0">
                  <a:pos x="T2" y="T3"/>
                </a:cxn>
                <a:cxn ang="0">
                  <a:pos x="T4" y="T5"/>
                </a:cxn>
                <a:cxn ang="0">
                  <a:pos x="T6" y="T7"/>
                </a:cxn>
                <a:cxn ang="0">
                  <a:pos x="T8" y="T9"/>
                </a:cxn>
              </a:cxnLst>
              <a:rect l="0" t="0" r="r" b="b"/>
              <a:pathLst>
                <a:path w="92" h="147">
                  <a:moveTo>
                    <a:pt x="92" y="0"/>
                  </a:moveTo>
                  <a:lnTo>
                    <a:pt x="65" y="35"/>
                  </a:lnTo>
                  <a:lnTo>
                    <a:pt x="40" y="71"/>
                  </a:lnTo>
                  <a:lnTo>
                    <a:pt x="19" y="108"/>
                  </a:lnTo>
                  <a:lnTo>
                    <a:pt x="0" y="147"/>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7" name="Freeform 14"/>
            <p:cNvSpPr>
              <a:spLocks/>
            </p:cNvSpPr>
            <p:nvPr/>
          </p:nvSpPr>
          <p:spPr bwMode="auto">
            <a:xfrm>
              <a:off x="2551" y="1483"/>
              <a:ext cx="22" cy="65"/>
            </a:xfrm>
            <a:custGeom>
              <a:avLst/>
              <a:gdLst>
                <a:gd name="T0" fmla="*/ 45 w 45"/>
                <a:gd name="T1" fmla="*/ 0 h 126"/>
                <a:gd name="T2" fmla="*/ 31 w 45"/>
                <a:gd name="T3" fmla="*/ 30 h 126"/>
                <a:gd name="T4" fmla="*/ 19 w 45"/>
                <a:gd name="T5" fmla="*/ 62 h 126"/>
                <a:gd name="T6" fmla="*/ 8 w 45"/>
                <a:gd name="T7" fmla="*/ 93 h 126"/>
                <a:gd name="T8" fmla="*/ 0 w 45"/>
                <a:gd name="T9" fmla="*/ 126 h 126"/>
              </a:gdLst>
              <a:ahLst/>
              <a:cxnLst>
                <a:cxn ang="0">
                  <a:pos x="T0" y="T1"/>
                </a:cxn>
                <a:cxn ang="0">
                  <a:pos x="T2" y="T3"/>
                </a:cxn>
                <a:cxn ang="0">
                  <a:pos x="T4" y="T5"/>
                </a:cxn>
                <a:cxn ang="0">
                  <a:pos x="T6" y="T7"/>
                </a:cxn>
                <a:cxn ang="0">
                  <a:pos x="T8" y="T9"/>
                </a:cxn>
              </a:cxnLst>
              <a:rect l="0" t="0" r="r" b="b"/>
              <a:pathLst>
                <a:path w="45" h="126">
                  <a:moveTo>
                    <a:pt x="45" y="0"/>
                  </a:moveTo>
                  <a:lnTo>
                    <a:pt x="31" y="30"/>
                  </a:lnTo>
                  <a:lnTo>
                    <a:pt x="19" y="62"/>
                  </a:lnTo>
                  <a:lnTo>
                    <a:pt x="8" y="93"/>
                  </a:lnTo>
                  <a:lnTo>
                    <a:pt x="0" y="126"/>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8" name="Freeform 15"/>
            <p:cNvSpPr>
              <a:spLocks/>
            </p:cNvSpPr>
            <p:nvPr/>
          </p:nvSpPr>
          <p:spPr bwMode="auto">
            <a:xfrm>
              <a:off x="2044" y="1573"/>
              <a:ext cx="81" cy="63"/>
            </a:xfrm>
            <a:custGeom>
              <a:avLst/>
              <a:gdLst>
                <a:gd name="T0" fmla="*/ 161 w 161"/>
                <a:gd name="T1" fmla="*/ 123 h 123"/>
                <a:gd name="T2" fmla="*/ 124 w 161"/>
                <a:gd name="T3" fmla="*/ 89 h 123"/>
                <a:gd name="T4" fmla="*/ 84 w 161"/>
                <a:gd name="T5" fmla="*/ 57 h 123"/>
                <a:gd name="T6" fmla="*/ 43 w 161"/>
                <a:gd name="T7" fmla="*/ 27 h 123"/>
                <a:gd name="T8" fmla="*/ 0 w 161"/>
                <a:gd name="T9" fmla="*/ 0 h 123"/>
              </a:gdLst>
              <a:ahLst/>
              <a:cxnLst>
                <a:cxn ang="0">
                  <a:pos x="T0" y="T1"/>
                </a:cxn>
                <a:cxn ang="0">
                  <a:pos x="T2" y="T3"/>
                </a:cxn>
                <a:cxn ang="0">
                  <a:pos x="T4" y="T5"/>
                </a:cxn>
                <a:cxn ang="0">
                  <a:pos x="T6" y="T7"/>
                </a:cxn>
                <a:cxn ang="0">
                  <a:pos x="T8" y="T9"/>
                </a:cxn>
              </a:cxnLst>
              <a:rect l="0" t="0" r="r" b="b"/>
              <a:pathLst>
                <a:path w="161" h="123">
                  <a:moveTo>
                    <a:pt x="161" y="123"/>
                  </a:moveTo>
                  <a:lnTo>
                    <a:pt x="124" y="89"/>
                  </a:lnTo>
                  <a:lnTo>
                    <a:pt x="84" y="57"/>
                  </a:lnTo>
                  <a:lnTo>
                    <a:pt x="43" y="27"/>
                  </a:lnTo>
                  <a:lnTo>
                    <a:pt x="0"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9" name="Freeform 16"/>
            <p:cNvSpPr>
              <a:spLocks/>
            </p:cNvSpPr>
            <p:nvPr/>
          </p:nvSpPr>
          <p:spPr bwMode="auto">
            <a:xfrm>
              <a:off x="1411" y="2004"/>
              <a:ext cx="15" cy="67"/>
            </a:xfrm>
            <a:custGeom>
              <a:avLst/>
              <a:gdLst>
                <a:gd name="T0" fmla="*/ 0 w 28"/>
                <a:gd name="T1" fmla="*/ 0 h 130"/>
                <a:gd name="T2" fmla="*/ 5 w 28"/>
                <a:gd name="T3" fmla="*/ 33 h 130"/>
                <a:gd name="T4" fmla="*/ 11 w 28"/>
                <a:gd name="T5" fmla="*/ 65 h 130"/>
                <a:gd name="T6" fmla="*/ 19 w 28"/>
                <a:gd name="T7" fmla="*/ 98 h 130"/>
                <a:gd name="T8" fmla="*/ 28 w 28"/>
                <a:gd name="T9" fmla="*/ 130 h 130"/>
              </a:gdLst>
              <a:ahLst/>
              <a:cxnLst>
                <a:cxn ang="0">
                  <a:pos x="T0" y="T1"/>
                </a:cxn>
                <a:cxn ang="0">
                  <a:pos x="T2" y="T3"/>
                </a:cxn>
                <a:cxn ang="0">
                  <a:pos x="T4" y="T5"/>
                </a:cxn>
                <a:cxn ang="0">
                  <a:pos x="T6" y="T7"/>
                </a:cxn>
                <a:cxn ang="0">
                  <a:pos x="T8" y="T9"/>
                </a:cxn>
              </a:cxnLst>
              <a:rect l="0" t="0" r="r" b="b"/>
              <a:pathLst>
                <a:path w="28" h="130">
                  <a:moveTo>
                    <a:pt x="0" y="0"/>
                  </a:moveTo>
                  <a:lnTo>
                    <a:pt x="5" y="33"/>
                  </a:lnTo>
                  <a:lnTo>
                    <a:pt x="11" y="65"/>
                  </a:lnTo>
                  <a:lnTo>
                    <a:pt x="19" y="98"/>
                  </a:lnTo>
                  <a:lnTo>
                    <a:pt x="28" y="13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grpSp>
      <p:sp>
        <p:nvSpPr>
          <p:cNvPr id="60" name="Line 17"/>
          <p:cNvSpPr>
            <a:spLocks noChangeShapeType="1"/>
          </p:cNvSpPr>
          <p:nvPr/>
        </p:nvSpPr>
        <p:spPr bwMode="auto">
          <a:xfrm>
            <a:off x="2819400" y="2286000"/>
            <a:ext cx="4343400" cy="0"/>
          </a:xfrm>
          <a:prstGeom prst="line">
            <a:avLst/>
          </a:prstGeom>
          <a:noFill/>
          <a:ln w="12700" cap="sq">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61" name="Text Box 18"/>
          <p:cNvSpPr txBox="1">
            <a:spLocks noChangeArrowheads="1"/>
          </p:cNvSpPr>
          <p:nvPr/>
        </p:nvSpPr>
        <p:spPr bwMode="auto">
          <a:xfrm>
            <a:off x="3962400" y="1925638"/>
            <a:ext cx="1241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mtClean="0">
                <a:solidFill>
                  <a:srgbClr val="000000"/>
                </a:solidFill>
                <a:latin typeface="Comic Sans MS" pitchFamily="-96" charset="0"/>
                <a:ea typeface="ＭＳ Ｐゴシック" pitchFamily="-96" charset="-128"/>
                <a:cs typeface="Arial" charset="0"/>
              </a:rPr>
              <a:t>Internet/</a:t>
            </a:r>
          </a:p>
          <a:p>
            <a:pPr fontAlgn="base">
              <a:spcBef>
                <a:spcPct val="0"/>
              </a:spcBef>
              <a:spcAft>
                <a:spcPct val="0"/>
              </a:spcAft>
            </a:pPr>
            <a:r>
              <a:rPr lang="en-US" smtClean="0">
                <a:solidFill>
                  <a:srgbClr val="000000"/>
                </a:solidFill>
                <a:latin typeface="Comic Sans MS" pitchFamily="-96" charset="0"/>
                <a:ea typeface="ＭＳ Ｐゴシック" pitchFamily="-96" charset="-128"/>
                <a:cs typeface="Arial" charset="0"/>
              </a:rPr>
              <a:t>Intranet</a:t>
            </a:r>
          </a:p>
        </p:txBody>
      </p:sp>
      <p:sp>
        <p:nvSpPr>
          <p:cNvPr id="62" name="Freeform 19"/>
          <p:cNvSpPr>
            <a:spLocks/>
          </p:cNvSpPr>
          <p:nvPr/>
        </p:nvSpPr>
        <p:spPr bwMode="auto">
          <a:xfrm>
            <a:off x="2362200" y="2438400"/>
            <a:ext cx="4724400" cy="533400"/>
          </a:xfrm>
          <a:custGeom>
            <a:avLst/>
            <a:gdLst>
              <a:gd name="T0" fmla="*/ 0 w 2976"/>
              <a:gd name="T1" fmla="*/ 48 h 336"/>
              <a:gd name="T2" fmla="*/ 0 w 2976"/>
              <a:gd name="T3" fmla="*/ 336 h 336"/>
              <a:gd name="T4" fmla="*/ 2976 w 2976"/>
              <a:gd name="T5" fmla="*/ 336 h 336"/>
              <a:gd name="T6" fmla="*/ 2976 w 2976"/>
              <a:gd name="T7" fmla="*/ 0 h 336"/>
            </a:gdLst>
            <a:ahLst/>
            <a:cxnLst>
              <a:cxn ang="0">
                <a:pos x="T0" y="T1"/>
              </a:cxn>
              <a:cxn ang="0">
                <a:pos x="T2" y="T3"/>
              </a:cxn>
              <a:cxn ang="0">
                <a:pos x="T4" y="T5"/>
              </a:cxn>
              <a:cxn ang="0">
                <a:pos x="T6" y="T7"/>
              </a:cxn>
            </a:cxnLst>
            <a:rect l="0" t="0" r="r" b="b"/>
            <a:pathLst>
              <a:path w="2976" h="336">
                <a:moveTo>
                  <a:pt x="0" y="48"/>
                </a:moveTo>
                <a:lnTo>
                  <a:pt x="0" y="336"/>
                </a:lnTo>
                <a:lnTo>
                  <a:pt x="2976" y="336"/>
                </a:lnTo>
                <a:lnTo>
                  <a:pt x="2976" y="0"/>
                </a:lnTo>
              </a:path>
            </a:pathLst>
          </a:custGeom>
          <a:noFill/>
          <a:ln w="22225" cap="flat" cmpd="sng">
            <a:solidFill>
              <a:srgbClr val="0000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grpSp>
        <p:nvGrpSpPr>
          <p:cNvPr id="63" name="Group 20"/>
          <p:cNvGrpSpPr>
            <a:grpSpLocks/>
          </p:cNvGrpSpPr>
          <p:nvPr/>
        </p:nvGrpSpPr>
        <p:grpSpPr bwMode="auto">
          <a:xfrm>
            <a:off x="3429000" y="2819400"/>
            <a:ext cx="2362200" cy="304800"/>
            <a:chOff x="1248" y="2880"/>
            <a:chExt cx="1488" cy="192"/>
          </a:xfrm>
        </p:grpSpPr>
        <p:sp>
          <p:nvSpPr>
            <p:cNvPr id="64" name="Oval 21"/>
            <p:cNvSpPr>
              <a:spLocks noChangeArrowheads="1"/>
            </p:cNvSpPr>
            <p:nvPr/>
          </p:nvSpPr>
          <p:spPr bwMode="auto">
            <a:xfrm>
              <a:off x="1248" y="2880"/>
              <a:ext cx="96" cy="192"/>
            </a:xfrm>
            <a:prstGeom prst="ellipse">
              <a:avLst/>
            </a:prstGeom>
            <a:solidFill>
              <a:srgbClr val="DDDDDD"/>
            </a:solidFill>
            <a:ln>
              <a:noFill/>
            </a:ln>
            <a:effectLst/>
            <a:extLst>
              <a:ext uri="{91240B29-F687-4F45-9708-019B960494DF}">
                <a14:hiddenLine xmlns:a14="http://schemas.microsoft.com/office/drawing/2010/main" w="12700" cap="sq">
                  <a:solidFill>
                    <a:schemeClr val="folHlink"/>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65" name="Rectangle 22"/>
            <p:cNvSpPr>
              <a:spLocks noChangeArrowheads="1"/>
            </p:cNvSpPr>
            <p:nvPr/>
          </p:nvSpPr>
          <p:spPr bwMode="auto">
            <a:xfrm>
              <a:off x="1296" y="2880"/>
              <a:ext cx="1392" cy="192"/>
            </a:xfrm>
            <a:prstGeom prst="rect">
              <a:avLst/>
            </a:prstGeom>
            <a:solidFill>
              <a:srgbClr val="DDDDDD"/>
            </a:solidFill>
            <a:ln>
              <a:noFill/>
            </a:ln>
            <a:effectLst/>
            <a:extLst>
              <a:ext uri="{91240B29-F687-4F45-9708-019B960494DF}">
                <a14:hiddenLine xmlns:a14="http://schemas.microsoft.com/office/drawing/2010/main" w="12700" cap="sq">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66" name="Oval 23"/>
            <p:cNvSpPr>
              <a:spLocks noChangeArrowheads="1"/>
            </p:cNvSpPr>
            <p:nvPr/>
          </p:nvSpPr>
          <p:spPr bwMode="auto">
            <a:xfrm>
              <a:off x="2640" y="2880"/>
              <a:ext cx="96" cy="192"/>
            </a:xfrm>
            <a:prstGeom prst="ellipse">
              <a:avLst/>
            </a:prstGeom>
            <a:solidFill>
              <a:srgbClr val="DDDDDD"/>
            </a:solidFill>
            <a:ln>
              <a:noFill/>
            </a:ln>
            <a:effectLst/>
            <a:extLst>
              <a:ext uri="{91240B29-F687-4F45-9708-019B960494DF}">
                <a14:hiddenLine xmlns:a14="http://schemas.microsoft.com/office/drawing/2010/main" w="12700" cap="sq">
                  <a:solidFill>
                    <a:schemeClr val="folHlink"/>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grpSp>
      <p:grpSp>
        <p:nvGrpSpPr>
          <p:cNvPr id="67" name="Group 24"/>
          <p:cNvGrpSpPr>
            <a:grpSpLocks/>
          </p:cNvGrpSpPr>
          <p:nvPr/>
        </p:nvGrpSpPr>
        <p:grpSpPr bwMode="auto">
          <a:xfrm>
            <a:off x="1524000" y="3352800"/>
            <a:ext cx="7013576" cy="609600"/>
            <a:chOff x="960" y="1200"/>
            <a:chExt cx="4418" cy="384"/>
          </a:xfrm>
        </p:grpSpPr>
        <p:sp>
          <p:nvSpPr>
            <p:cNvPr id="68" name="Rectangle 25"/>
            <p:cNvSpPr>
              <a:spLocks noChangeArrowheads="1"/>
            </p:cNvSpPr>
            <p:nvPr/>
          </p:nvSpPr>
          <p:spPr bwMode="auto">
            <a:xfrm>
              <a:off x="960" y="1200"/>
              <a:ext cx="912"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Original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Header</a:t>
              </a:r>
            </a:p>
          </p:txBody>
        </p:sp>
        <p:sp>
          <p:nvSpPr>
            <p:cNvPr id="69" name="Rectangle 26"/>
            <p:cNvSpPr>
              <a:spLocks noChangeArrowheads="1"/>
            </p:cNvSpPr>
            <p:nvPr/>
          </p:nvSpPr>
          <p:spPr bwMode="auto">
            <a:xfrm>
              <a:off x="1872" y="1200"/>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TCP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Header</a:t>
              </a:r>
            </a:p>
          </p:txBody>
        </p:sp>
        <p:sp>
          <p:nvSpPr>
            <p:cNvPr id="70" name="Rectangle 27"/>
            <p:cNvSpPr>
              <a:spLocks noChangeArrowheads="1"/>
            </p:cNvSpPr>
            <p:nvPr/>
          </p:nvSpPr>
          <p:spPr bwMode="auto">
            <a:xfrm>
              <a:off x="2640" y="1200"/>
              <a:ext cx="124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Payload Data</a:t>
              </a:r>
            </a:p>
          </p:txBody>
        </p:sp>
        <p:sp>
          <p:nvSpPr>
            <p:cNvPr id="71" name="Text Box 28"/>
            <p:cNvSpPr txBox="1">
              <a:spLocks noChangeArrowheads="1"/>
            </p:cNvSpPr>
            <p:nvPr/>
          </p:nvSpPr>
          <p:spPr bwMode="auto">
            <a:xfrm>
              <a:off x="4272" y="1242"/>
              <a:ext cx="110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omic Sans MS" pitchFamily="-96" charset="0"/>
                  <a:ea typeface="ＭＳ Ｐゴシック" pitchFamily="-96" charset="-128"/>
                  <a:cs typeface="Arial" charset="0"/>
                </a:rPr>
                <a:t>Without IPsec</a:t>
              </a:r>
            </a:p>
          </p:txBody>
        </p:sp>
      </p:grpSp>
      <p:grpSp>
        <p:nvGrpSpPr>
          <p:cNvPr id="72" name="Group 29"/>
          <p:cNvGrpSpPr>
            <a:grpSpLocks/>
          </p:cNvGrpSpPr>
          <p:nvPr/>
        </p:nvGrpSpPr>
        <p:grpSpPr bwMode="auto">
          <a:xfrm>
            <a:off x="1524000" y="4419600"/>
            <a:ext cx="5562600" cy="609600"/>
            <a:chOff x="960" y="2832"/>
            <a:chExt cx="3504" cy="384"/>
          </a:xfrm>
        </p:grpSpPr>
        <p:sp>
          <p:nvSpPr>
            <p:cNvPr id="73" name="Rectangle 30"/>
            <p:cNvSpPr>
              <a:spLocks noChangeArrowheads="1"/>
            </p:cNvSpPr>
            <p:nvPr/>
          </p:nvSpPr>
          <p:spPr bwMode="auto">
            <a:xfrm>
              <a:off x="960" y="2832"/>
              <a:ext cx="912"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Original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Header</a:t>
              </a:r>
            </a:p>
          </p:txBody>
        </p:sp>
        <p:sp>
          <p:nvSpPr>
            <p:cNvPr id="74" name="Rectangle 31"/>
            <p:cNvSpPr>
              <a:spLocks noChangeArrowheads="1"/>
            </p:cNvSpPr>
            <p:nvPr/>
          </p:nvSpPr>
          <p:spPr bwMode="auto">
            <a:xfrm>
              <a:off x="2448" y="2832"/>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TCP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Header</a:t>
              </a:r>
            </a:p>
          </p:txBody>
        </p:sp>
        <p:sp>
          <p:nvSpPr>
            <p:cNvPr id="75" name="Rectangle 32"/>
            <p:cNvSpPr>
              <a:spLocks noChangeArrowheads="1"/>
            </p:cNvSpPr>
            <p:nvPr/>
          </p:nvSpPr>
          <p:spPr bwMode="auto">
            <a:xfrm>
              <a:off x="3216" y="2832"/>
              <a:ext cx="124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Payload Data</a:t>
              </a:r>
            </a:p>
          </p:txBody>
        </p:sp>
        <p:sp>
          <p:nvSpPr>
            <p:cNvPr id="76" name="Rectangle 33"/>
            <p:cNvSpPr>
              <a:spLocks noChangeArrowheads="1"/>
            </p:cNvSpPr>
            <p:nvPr/>
          </p:nvSpPr>
          <p:spPr bwMode="auto">
            <a:xfrm>
              <a:off x="1872" y="2832"/>
              <a:ext cx="576" cy="384"/>
            </a:xfrm>
            <a:prstGeom prst="rect">
              <a:avLst/>
            </a:prstGeom>
            <a:ln>
              <a:headEnd type="none" w="sm" len="sm"/>
              <a:tailEnd type="none" w="sm" len="sm"/>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err="1" smtClean="0">
                  <a:ln>
                    <a:noFill/>
                  </a:ln>
                  <a:solidFill>
                    <a:srgbClr val="000000"/>
                  </a:solidFill>
                  <a:effectLst/>
                  <a:uLnTx/>
                  <a:uFillTx/>
                  <a:latin typeface="Comic Sans MS" pitchFamily="-96" charset="0"/>
                  <a:ea typeface="ＭＳ Ｐゴシック" pitchFamily="-96" charset="-128"/>
                  <a:cs typeface="Arial" charset="0"/>
                </a:rPr>
                <a:t>Auth</a:t>
              </a:r>
              <a:endParaRPr kumimoji="0" lang="en-US" sz="1800" b="0" i="0" u="none" strike="noStrike" kern="0" cap="none" spc="0" normalizeH="0" baseline="0" noProof="0" dirty="0" smtClean="0">
                <a:ln>
                  <a:noFill/>
                </a:ln>
                <a:solidFill>
                  <a:srgbClr val="000000"/>
                </a:solidFill>
                <a:effectLst/>
                <a:uLnTx/>
                <a:uFillTx/>
                <a:latin typeface="Comic Sans MS" pitchFamily="-96" charset="0"/>
                <a:ea typeface="ＭＳ Ｐゴシック" pitchFamily="-96" charset="-128"/>
                <a:cs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omic Sans MS" pitchFamily="-96" charset="0"/>
                  <a:ea typeface="ＭＳ Ｐゴシック" pitchFamily="-96" charset="-128"/>
                  <a:cs typeface="Arial" charset="0"/>
                </a:rPr>
                <a:t>Header</a:t>
              </a:r>
            </a:p>
          </p:txBody>
        </p:sp>
      </p:grpSp>
      <p:grpSp>
        <p:nvGrpSpPr>
          <p:cNvPr id="77" name="Group 34"/>
          <p:cNvGrpSpPr>
            <a:grpSpLocks/>
          </p:cNvGrpSpPr>
          <p:nvPr/>
        </p:nvGrpSpPr>
        <p:grpSpPr bwMode="auto">
          <a:xfrm>
            <a:off x="1828800" y="5029200"/>
            <a:ext cx="4572000" cy="1066800"/>
            <a:chOff x="1152" y="3216"/>
            <a:chExt cx="2880" cy="672"/>
          </a:xfrm>
        </p:grpSpPr>
        <p:sp>
          <p:nvSpPr>
            <p:cNvPr id="78" name="Line 35"/>
            <p:cNvSpPr>
              <a:spLocks noChangeShapeType="1"/>
            </p:cNvSpPr>
            <p:nvPr/>
          </p:nvSpPr>
          <p:spPr bwMode="auto">
            <a:xfrm flipH="1">
              <a:off x="1152" y="3216"/>
              <a:ext cx="720" cy="336"/>
            </a:xfrm>
            <a:prstGeom prst="line">
              <a:avLst/>
            </a:prstGeom>
            <a:noFill/>
            <a:ln w="12700" cap="sq">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79" name="Rectangle 36"/>
            <p:cNvSpPr>
              <a:spLocks noChangeArrowheads="1"/>
            </p:cNvSpPr>
            <p:nvPr/>
          </p:nvSpPr>
          <p:spPr bwMode="auto">
            <a:xfrm>
              <a:off x="1152"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Next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Header</a:t>
              </a:r>
            </a:p>
          </p:txBody>
        </p:sp>
        <p:sp>
          <p:nvSpPr>
            <p:cNvPr id="80" name="Rectangle 37"/>
            <p:cNvSpPr>
              <a:spLocks noChangeArrowheads="1"/>
            </p:cNvSpPr>
            <p:nvPr/>
          </p:nvSpPr>
          <p:spPr bwMode="auto">
            <a:xfrm>
              <a:off x="1728"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Payload</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Length</a:t>
              </a:r>
            </a:p>
          </p:txBody>
        </p:sp>
        <p:sp>
          <p:nvSpPr>
            <p:cNvPr id="81" name="Rectangle 38"/>
            <p:cNvSpPr>
              <a:spLocks noChangeArrowheads="1"/>
            </p:cNvSpPr>
            <p:nvPr/>
          </p:nvSpPr>
          <p:spPr bwMode="auto">
            <a:xfrm>
              <a:off x="2304"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SPI</a:t>
              </a:r>
            </a:p>
          </p:txBody>
        </p:sp>
        <p:sp>
          <p:nvSpPr>
            <p:cNvPr id="82" name="Rectangle 39"/>
            <p:cNvSpPr>
              <a:spLocks noChangeArrowheads="1"/>
            </p:cNvSpPr>
            <p:nvPr/>
          </p:nvSpPr>
          <p:spPr bwMode="auto">
            <a:xfrm>
              <a:off x="2880"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Seq.</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No.</a:t>
              </a:r>
            </a:p>
          </p:txBody>
        </p:sp>
        <p:sp>
          <p:nvSpPr>
            <p:cNvPr id="83" name="Rectangle 40"/>
            <p:cNvSpPr>
              <a:spLocks noChangeArrowheads="1"/>
            </p:cNvSpPr>
            <p:nvPr/>
          </p:nvSpPr>
          <p:spPr bwMode="auto">
            <a:xfrm>
              <a:off x="3456"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MAC</a:t>
              </a:r>
            </a:p>
          </p:txBody>
        </p:sp>
        <p:sp>
          <p:nvSpPr>
            <p:cNvPr id="84" name="Line 41"/>
            <p:cNvSpPr>
              <a:spLocks noChangeShapeType="1"/>
            </p:cNvSpPr>
            <p:nvPr/>
          </p:nvSpPr>
          <p:spPr bwMode="auto">
            <a:xfrm>
              <a:off x="2448" y="3216"/>
              <a:ext cx="1584" cy="336"/>
            </a:xfrm>
            <a:prstGeom prst="line">
              <a:avLst/>
            </a:prstGeom>
            <a:noFill/>
            <a:ln w="12700" cap="sq">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grpSp>
      <p:pic>
        <p:nvPicPr>
          <p:cNvPr id="85" name="Picture 4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1541463"/>
            <a:ext cx="1146175" cy="1354137"/>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1524000"/>
            <a:ext cx="1146175" cy="135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90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fade">
                                      <p:cBhvr>
                                        <p:cTn id="7" dur="500"/>
                                        <p:tgtEl>
                                          <p:spTgt spid="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7"/>
                                        </p:tgtEl>
                                        <p:attrNameLst>
                                          <p:attrName>style.visibility</p:attrName>
                                        </p:attrNameLst>
                                      </p:cBhvr>
                                      <p:to>
                                        <p:strVal val="visible"/>
                                      </p:to>
                                    </p:set>
                                    <p:animEffect transition="in" filter="fade">
                                      <p:cBhvr>
                                        <p:cTn id="12"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Transport Mode </a:t>
            </a:r>
            <a:r>
              <a:rPr lang="en-US" dirty="0" smtClean="0"/>
              <a:t>AH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
        <p:nvSpPr>
          <p:cNvPr id="4" name="Content Placeholder 3"/>
          <p:cNvSpPr>
            <a:spLocks noGrp="1"/>
          </p:cNvSpPr>
          <p:nvPr>
            <p:ph sz="quarter" idx="1"/>
          </p:nvPr>
        </p:nvSpPr>
        <p:spPr/>
        <p:txBody>
          <a:bodyPr/>
          <a:lstStyle/>
          <a:p>
            <a:r>
              <a:rPr lang="en-US" dirty="0"/>
              <a:t>The MAC is calculated over</a:t>
            </a:r>
          </a:p>
          <a:p>
            <a:pPr lvl="1"/>
            <a:r>
              <a:rPr lang="en-US" dirty="0"/>
              <a:t>IP header fields that do not </a:t>
            </a:r>
            <a:r>
              <a:rPr lang="en-US" dirty="0" smtClean="0"/>
              <a:t>change in transit</a:t>
            </a:r>
            <a:endParaRPr lang="en-US" dirty="0"/>
          </a:p>
          <a:p>
            <a:pPr lvl="2"/>
            <a:r>
              <a:rPr lang="en-US" dirty="0"/>
              <a:t>These are called immutable fields</a:t>
            </a:r>
          </a:p>
          <a:p>
            <a:pPr lvl="1"/>
            <a:r>
              <a:rPr lang="en-US" dirty="0"/>
              <a:t>The AH fields outside of the MAC itself</a:t>
            </a:r>
          </a:p>
          <a:p>
            <a:pPr lvl="1"/>
            <a:r>
              <a:rPr lang="en-US" dirty="0"/>
              <a:t>Higher layer data</a:t>
            </a:r>
          </a:p>
          <a:p>
            <a:pPr lvl="2"/>
            <a:r>
              <a:rPr lang="en-US" dirty="0"/>
              <a:t>TCP segment for example</a:t>
            </a:r>
          </a:p>
          <a:p>
            <a:r>
              <a:rPr lang="en-US" dirty="0"/>
              <a:t>The AH MAC is generated using HMAC (SHA or </a:t>
            </a:r>
            <a:r>
              <a:rPr lang="en-US" dirty="0" smtClean="0"/>
              <a:t>MD5</a:t>
            </a:r>
            <a:r>
              <a:rPr lang="en-US" dirty="0"/>
              <a:t>)</a:t>
            </a:r>
          </a:p>
          <a:p>
            <a:pPr lvl="1"/>
            <a:r>
              <a:rPr lang="en-US" dirty="0"/>
              <a:t>The MAC is truncated to 96 bits</a:t>
            </a:r>
          </a:p>
          <a:p>
            <a:endParaRPr lang="en-US" dirty="0"/>
          </a:p>
        </p:txBody>
      </p:sp>
    </p:spTree>
    <p:extLst>
      <p:ext uri="{BB962C8B-B14F-4D97-AF65-F5344CB8AC3E}">
        <p14:creationId xmlns:p14="http://schemas.microsoft.com/office/powerpoint/2010/main" val="3956900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
        <p:nvSpPr>
          <p:cNvPr id="4" name="Content Placeholder 3"/>
          <p:cNvSpPr>
            <a:spLocks noGrp="1"/>
          </p:cNvSpPr>
          <p:nvPr>
            <p:ph sz="quarter" idx="1"/>
          </p:nvPr>
        </p:nvSpPr>
        <p:spPr/>
        <p:txBody>
          <a:bodyPr/>
          <a:lstStyle/>
          <a:p>
            <a:r>
              <a:rPr lang="en-US" dirty="0"/>
              <a:t>Over the last few weeks</a:t>
            </a:r>
          </a:p>
          <a:p>
            <a:pPr lvl="1"/>
            <a:r>
              <a:rPr lang="en-US" dirty="0"/>
              <a:t>Cryptography</a:t>
            </a:r>
          </a:p>
          <a:p>
            <a:pPr lvl="1"/>
            <a:r>
              <a:rPr lang="en-US" dirty="0"/>
              <a:t>Authentication, Key Establishment</a:t>
            </a:r>
          </a:p>
          <a:p>
            <a:r>
              <a:rPr lang="en-US" dirty="0"/>
              <a:t>Main characteristics</a:t>
            </a:r>
          </a:p>
          <a:p>
            <a:pPr lvl="1"/>
            <a:r>
              <a:rPr lang="en-US" dirty="0"/>
              <a:t>Security services are similar</a:t>
            </a:r>
          </a:p>
          <a:p>
            <a:pPr lvl="2"/>
            <a:r>
              <a:rPr lang="en-US" dirty="0"/>
              <a:t>Need some entity authentication and key establishment</a:t>
            </a:r>
          </a:p>
          <a:p>
            <a:pPr lvl="2"/>
            <a:r>
              <a:rPr lang="en-US" dirty="0"/>
              <a:t>Provide authentication, integrity and confidentiality</a:t>
            </a:r>
          </a:p>
          <a:p>
            <a:pPr lvl="3"/>
            <a:r>
              <a:rPr lang="en-US" dirty="0"/>
              <a:t>Make use of message authentication codes and encryption</a:t>
            </a:r>
          </a:p>
          <a:p>
            <a:endParaRPr lang="en-US" dirty="0"/>
          </a:p>
          <a:p>
            <a:endParaRPr lang="en-US" dirty="0"/>
          </a:p>
        </p:txBody>
      </p:sp>
    </p:spTree>
    <p:extLst>
      <p:ext uri="{BB962C8B-B14F-4D97-AF65-F5344CB8AC3E}">
        <p14:creationId xmlns:p14="http://schemas.microsoft.com/office/powerpoint/2010/main" val="16343643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Tunnel Mode AH</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a:p>
        </p:txBody>
      </p:sp>
      <p:sp>
        <p:nvSpPr>
          <p:cNvPr id="4" name="Content Placeholder 3"/>
          <p:cNvSpPr>
            <a:spLocks noGrp="1"/>
          </p:cNvSpPr>
          <p:nvPr>
            <p:ph sz="quarter" idx="1"/>
          </p:nvPr>
        </p:nvSpPr>
        <p:spPr/>
        <p:txBody>
          <a:bodyPr/>
          <a:lstStyle/>
          <a:p>
            <a:endParaRPr lang="en-US" dirty="0"/>
          </a:p>
        </p:txBody>
      </p:sp>
      <p:grpSp>
        <p:nvGrpSpPr>
          <p:cNvPr id="49" name="Group 3"/>
          <p:cNvGrpSpPr>
            <a:grpSpLocks/>
          </p:cNvGrpSpPr>
          <p:nvPr/>
        </p:nvGrpSpPr>
        <p:grpSpPr bwMode="auto">
          <a:xfrm>
            <a:off x="3109913" y="1658937"/>
            <a:ext cx="1752600" cy="1066800"/>
            <a:chOff x="1168" y="1328"/>
            <a:chExt cx="2704" cy="2032"/>
          </a:xfrm>
        </p:grpSpPr>
        <p:sp>
          <p:nvSpPr>
            <p:cNvPr id="50" name="Freeform 4"/>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1" name="Freeform 5"/>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2" name="Freeform 6"/>
            <p:cNvSpPr>
              <a:spLocks/>
            </p:cNvSpPr>
            <p:nvPr/>
          </p:nvSpPr>
          <p:spPr bwMode="auto">
            <a:xfrm>
              <a:off x="1303" y="2524"/>
              <a:ext cx="158" cy="38"/>
            </a:xfrm>
            <a:custGeom>
              <a:avLst/>
              <a:gdLst>
                <a:gd name="T0" fmla="*/ 0 w 312"/>
                <a:gd name="T1" fmla="*/ 0 h 74"/>
                <a:gd name="T2" fmla="*/ 31 w 312"/>
                <a:gd name="T3" fmla="*/ 17 h 74"/>
                <a:gd name="T4" fmla="*/ 64 w 312"/>
                <a:gd name="T5" fmla="*/ 32 h 74"/>
                <a:gd name="T6" fmla="*/ 97 w 312"/>
                <a:gd name="T7" fmla="*/ 45 h 74"/>
                <a:gd name="T8" fmla="*/ 131 w 312"/>
                <a:gd name="T9" fmla="*/ 55 h 74"/>
                <a:gd name="T10" fmla="*/ 165 w 312"/>
                <a:gd name="T11" fmla="*/ 63 h 74"/>
                <a:gd name="T12" fmla="*/ 200 w 312"/>
                <a:gd name="T13" fmla="*/ 69 h 74"/>
                <a:gd name="T14" fmla="*/ 235 w 312"/>
                <a:gd name="T15" fmla="*/ 73 h 74"/>
                <a:gd name="T16" fmla="*/ 271 w 312"/>
                <a:gd name="T17" fmla="*/ 74 h 74"/>
                <a:gd name="T18" fmla="*/ 292 w 312"/>
                <a:gd name="T19" fmla="*/ 73 h 74"/>
                <a:gd name="T20" fmla="*/ 312 w 312"/>
                <a:gd name="T21" fmla="*/ 7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2" h="74">
                  <a:moveTo>
                    <a:pt x="0" y="0"/>
                  </a:moveTo>
                  <a:lnTo>
                    <a:pt x="31" y="17"/>
                  </a:lnTo>
                  <a:lnTo>
                    <a:pt x="64" y="32"/>
                  </a:lnTo>
                  <a:lnTo>
                    <a:pt x="97" y="45"/>
                  </a:lnTo>
                  <a:lnTo>
                    <a:pt x="131" y="55"/>
                  </a:lnTo>
                  <a:lnTo>
                    <a:pt x="165" y="63"/>
                  </a:lnTo>
                  <a:lnTo>
                    <a:pt x="200" y="69"/>
                  </a:lnTo>
                  <a:lnTo>
                    <a:pt x="235" y="73"/>
                  </a:lnTo>
                  <a:lnTo>
                    <a:pt x="271" y="74"/>
                  </a:lnTo>
                  <a:lnTo>
                    <a:pt x="292" y="73"/>
                  </a:lnTo>
                  <a:lnTo>
                    <a:pt x="312" y="72"/>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3" name="Freeform 7"/>
            <p:cNvSpPr>
              <a:spLocks/>
            </p:cNvSpPr>
            <p:nvPr/>
          </p:nvSpPr>
          <p:spPr bwMode="auto">
            <a:xfrm>
              <a:off x="1533" y="2969"/>
              <a:ext cx="69" cy="18"/>
            </a:xfrm>
            <a:custGeom>
              <a:avLst/>
              <a:gdLst>
                <a:gd name="T0" fmla="*/ 0 w 136"/>
                <a:gd name="T1" fmla="*/ 34 h 34"/>
                <a:gd name="T2" fmla="*/ 35 w 136"/>
                <a:gd name="T3" fmla="*/ 29 h 34"/>
                <a:gd name="T4" fmla="*/ 69 w 136"/>
                <a:gd name="T5" fmla="*/ 22 h 34"/>
                <a:gd name="T6" fmla="*/ 103 w 136"/>
                <a:gd name="T7" fmla="*/ 12 h 34"/>
                <a:gd name="T8" fmla="*/ 136 w 136"/>
                <a:gd name="T9" fmla="*/ 0 h 34"/>
              </a:gdLst>
              <a:ahLst/>
              <a:cxnLst>
                <a:cxn ang="0">
                  <a:pos x="T0" y="T1"/>
                </a:cxn>
                <a:cxn ang="0">
                  <a:pos x="T2" y="T3"/>
                </a:cxn>
                <a:cxn ang="0">
                  <a:pos x="T4" y="T5"/>
                </a:cxn>
                <a:cxn ang="0">
                  <a:pos x="T6" y="T7"/>
                </a:cxn>
                <a:cxn ang="0">
                  <a:pos x="T8" y="T9"/>
                </a:cxn>
              </a:cxnLst>
              <a:rect l="0" t="0" r="r" b="b"/>
              <a:pathLst>
                <a:path w="136" h="34">
                  <a:moveTo>
                    <a:pt x="0" y="34"/>
                  </a:moveTo>
                  <a:lnTo>
                    <a:pt x="35" y="29"/>
                  </a:lnTo>
                  <a:lnTo>
                    <a:pt x="69" y="22"/>
                  </a:lnTo>
                  <a:lnTo>
                    <a:pt x="103" y="12"/>
                  </a:lnTo>
                  <a:lnTo>
                    <a:pt x="136"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4" name="Freeform 8"/>
            <p:cNvSpPr>
              <a:spLocks/>
            </p:cNvSpPr>
            <p:nvPr/>
          </p:nvSpPr>
          <p:spPr bwMode="auto">
            <a:xfrm>
              <a:off x="2156" y="3086"/>
              <a:ext cx="42" cy="81"/>
            </a:xfrm>
            <a:custGeom>
              <a:avLst/>
              <a:gdLst>
                <a:gd name="T0" fmla="*/ 0 w 83"/>
                <a:gd name="T1" fmla="*/ 0 h 158"/>
                <a:gd name="T2" fmla="*/ 18 w 83"/>
                <a:gd name="T3" fmla="*/ 41 h 158"/>
                <a:gd name="T4" fmla="*/ 37 w 83"/>
                <a:gd name="T5" fmla="*/ 81 h 158"/>
                <a:gd name="T6" fmla="*/ 59 w 83"/>
                <a:gd name="T7" fmla="*/ 120 h 158"/>
                <a:gd name="T8" fmla="*/ 83 w 83"/>
                <a:gd name="T9" fmla="*/ 158 h 158"/>
              </a:gdLst>
              <a:ahLst/>
              <a:cxnLst>
                <a:cxn ang="0">
                  <a:pos x="T0" y="T1"/>
                </a:cxn>
                <a:cxn ang="0">
                  <a:pos x="T2" y="T3"/>
                </a:cxn>
                <a:cxn ang="0">
                  <a:pos x="T4" y="T5"/>
                </a:cxn>
                <a:cxn ang="0">
                  <a:pos x="T6" y="T7"/>
                </a:cxn>
                <a:cxn ang="0">
                  <a:pos x="T8" y="T9"/>
                </a:cxn>
              </a:cxnLst>
              <a:rect l="0" t="0" r="r" b="b"/>
              <a:pathLst>
                <a:path w="83" h="158">
                  <a:moveTo>
                    <a:pt x="0" y="0"/>
                  </a:moveTo>
                  <a:lnTo>
                    <a:pt x="18" y="41"/>
                  </a:lnTo>
                  <a:lnTo>
                    <a:pt x="37" y="81"/>
                  </a:lnTo>
                  <a:lnTo>
                    <a:pt x="59" y="120"/>
                  </a:lnTo>
                  <a:lnTo>
                    <a:pt x="83" y="158"/>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5" name="Freeform 9"/>
            <p:cNvSpPr>
              <a:spLocks/>
            </p:cNvSpPr>
            <p:nvPr/>
          </p:nvSpPr>
          <p:spPr bwMode="auto">
            <a:xfrm>
              <a:off x="2955" y="2962"/>
              <a:ext cx="16" cy="90"/>
            </a:xfrm>
            <a:custGeom>
              <a:avLst/>
              <a:gdLst>
                <a:gd name="T0" fmla="*/ 0 w 33"/>
                <a:gd name="T1" fmla="*/ 174 h 174"/>
                <a:gd name="T2" fmla="*/ 12 w 33"/>
                <a:gd name="T3" fmla="*/ 131 h 174"/>
                <a:gd name="T4" fmla="*/ 21 w 33"/>
                <a:gd name="T5" fmla="*/ 88 h 174"/>
                <a:gd name="T6" fmla="*/ 28 w 33"/>
                <a:gd name="T7" fmla="*/ 44 h 174"/>
                <a:gd name="T8" fmla="*/ 33 w 33"/>
                <a:gd name="T9" fmla="*/ 0 h 174"/>
              </a:gdLst>
              <a:ahLst/>
              <a:cxnLst>
                <a:cxn ang="0">
                  <a:pos x="T0" y="T1"/>
                </a:cxn>
                <a:cxn ang="0">
                  <a:pos x="T2" y="T3"/>
                </a:cxn>
                <a:cxn ang="0">
                  <a:pos x="T4" y="T5"/>
                </a:cxn>
                <a:cxn ang="0">
                  <a:pos x="T6" y="T7"/>
                </a:cxn>
                <a:cxn ang="0">
                  <a:pos x="T8" y="T9"/>
                </a:cxn>
              </a:cxnLst>
              <a:rect l="0" t="0" r="r" b="b"/>
              <a:pathLst>
                <a:path w="33" h="174">
                  <a:moveTo>
                    <a:pt x="0" y="174"/>
                  </a:moveTo>
                  <a:lnTo>
                    <a:pt x="12" y="131"/>
                  </a:lnTo>
                  <a:lnTo>
                    <a:pt x="21" y="88"/>
                  </a:lnTo>
                  <a:lnTo>
                    <a:pt x="28" y="44"/>
                  </a:lnTo>
                  <a:lnTo>
                    <a:pt x="33"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6" name="Freeform 10"/>
            <p:cNvSpPr>
              <a:spLocks/>
            </p:cNvSpPr>
            <p:nvPr/>
          </p:nvSpPr>
          <p:spPr bwMode="auto">
            <a:xfrm>
              <a:off x="3305" y="2408"/>
              <a:ext cx="204" cy="336"/>
            </a:xfrm>
            <a:custGeom>
              <a:avLst/>
              <a:gdLst>
                <a:gd name="T0" fmla="*/ 401 w 401"/>
                <a:gd name="T1" fmla="*/ 651 h 651"/>
                <a:gd name="T2" fmla="*/ 401 w 401"/>
                <a:gd name="T3" fmla="*/ 645 h 651"/>
                <a:gd name="T4" fmla="*/ 399 w 401"/>
                <a:gd name="T5" fmla="*/ 594 h 651"/>
                <a:gd name="T6" fmla="*/ 394 w 401"/>
                <a:gd name="T7" fmla="*/ 543 h 651"/>
                <a:gd name="T8" fmla="*/ 385 w 401"/>
                <a:gd name="T9" fmla="*/ 494 h 651"/>
                <a:gd name="T10" fmla="*/ 373 w 401"/>
                <a:gd name="T11" fmla="*/ 445 h 651"/>
                <a:gd name="T12" fmla="*/ 358 w 401"/>
                <a:gd name="T13" fmla="*/ 398 h 651"/>
                <a:gd name="T14" fmla="*/ 339 w 401"/>
                <a:gd name="T15" fmla="*/ 352 h 651"/>
                <a:gd name="T16" fmla="*/ 317 w 401"/>
                <a:gd name="T17" fmla="*/ 307 h 651"/>
                <a:gd name="T18" fmla="*/ 293 w 401"/>
                <a:gd name="T19" fmla="*/ 264 h 651"/>
                <a:gd name="T20" fmla="*/ 265 w 401"/>
                <a:gd name="T21" fmla="*/ 223 h 651"/>
                <a:gd name="T22" fmla="*/ 235 w 401"/>
                <a:gd name="T23" fmla="*/ 184 h 651"/>
                <a:gd name="T24" fmla="*/ 202 w 401"/>
                <a:gd name="T25" fmla="*/ 147 h 651"/>
                <a:gd name="T26" fmla="*/ 166 w 401"/>
                <a:gd name="T27" fmla="*/ 113 h 651"/>
                <a:gd name="T28" fmla="*/ 128 w 401"/>
                <a:gd name="T29" fmla="*/ 81 h 651"/>
                <a:gd name="T30" fmla="*/ 88 w 401"/>
                <a:gd name="T31" fmla="*/ 51 h 651"/>
                <a:gd name="T32" fmla="*/ 45 w 401"/>
                <a:gd name="T33" fmla="*/ 24 h 651"/>
                <a:gd name="T34" fmla="*/ 0 w 401"/>
                <a:gd name="T35" fmla="*/ 0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1" h="651">
                  <a:moveTo>
                    <a:pt x="401" y="651"/>
                  </a:moveTo>
                  <a:lnTo>
                    <a:pt x="401" y="645"/>
                  </a:lnTo>
                  <a:lnTo>
                    <a:pt x="399" y="594"/>
                  </a:lnTo>
                  <a:lnTo>
                    <a:pt x="394" y="543"/>
                  </a:lnTo>
                  <a:lnTo>
                    <a:pt x="385" y="494"/>
                  </a:lnTo>
                  <a:lnTo>
                    <a:pt x="373" y="445"/>
                  </a:lnTo>
                  <a:lnTo>
                    <a:pt x="358" y="398"/>
                  </a:lnTo>
                  <a:lnTo>
                    <a:pt x="339" y="352"/>
                  </a:lnTo>
                  <a:lnTo>
                    <a:pt x="317" y="307"/>
                  </a:lnTo>
                  <a:lnTo>
                    <a:pt x="293" y="264"/>
                  </a:lnTo>
                  <a:lnTo>
                    <a:pt x="265" y="223"/>
                  </a:lnTo>
                  <a:lnTo>
                    <a:pt x="235" y="184"/>
                  </a:lnTo>
                  <a:lnTo>
                    <a:pt x="202" y="147"/>
                  </a:lnTo>
                  <a:lnTo>
                    <a:pt x="166" y="113"/>
                  </a:lnTo>
                  <a:lnTo>
                    <a:pt x="128" y="81"/>
                  </a:lnTo>
                  <a:lnTo>
                    <a:pt x="88" y="51"/>
                  </a:lnTo>
                  <a:lnTo>
                    <a:pt x="45" y="24"/>
                  </a:lnTo>
                  <a:lnTo>
                    <a:pt x="0"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7" name="Freeform 11"/>
            <p:cNvSpPr>
              <a:spLocks/>
            </p:cNvSpPr>
            <p:nvPr/>
          </p:nvSpPr>
          <p:spPr bwMode="auto">
            <a:xfrm>
              <a:off x="3693" y="2049"/>
              <a:ext cx="91" cy="126"/>
            </a:xfrm>
            <a:custGeom>
              <a:avLst/>
              <a:gdLst>
                <a:gd name="T0" fmla="*/ 0 w 179"/>
                <a:gd name="T1" fmla="*/ 244 h 244"/>
                <a:gd name="T2" fmla="*/ 28 w 179"/>
                <a:gd name="T3" fmla="*/ 218 h 244"/>
                <a:gd name="T4" fmla="*/ 55 w 179"/>
                <a:gd name="T5" fmla="*/ 191 h 244"/>
                <a:gd name="T6" fmla="*/ 80 w 179"/>
                <a:gd name="T7" fmla="*/ 162 h 244"/>
                <a:gd name="T8" fmla="*/ 103 w 179"/>
                <a:gd name="T9" fmla="*/ 132 h 244"/>
                <a:gd name="T10" fmla="*/ 125 w 179"/>
                <a:gd name="T11" fmla="*/ 101 h 244"/>
                <a:gd name="T12" fmla="*/ 145 w 179"/>
                <a:gd name="T13" fmla="*/ 68 h 244"/>
                <a:gd name="T14" fmla="*/ 163 w 179"/>
                <a:gd name="T15" fmla="*/ 35 h 244"/>
                <a:gd name="T16" fmla="*/ 179 w 179"/>
                <a:gd name="T17"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244">
                  <a:moveTo>
                    <a:pt x="0" y="244"/>
                  </a:moveTo>
                  <a:lnTo>
                    <a:pt x="28" y="218"/>
                  </a:lnTo>
                  <a:lnTo>
                    <a:pt x="55" y="191"/>
                  </a:lnTo>
                  <a:lnTo>
                    <a:pt x="80" y="162"/>
                  </a:lnTo>
                  <a:lnTo>
                    <a:pt x="103" y="132"/>
                  </a:lnTo>
                  <a:lnTo>
                    <a:pt x="125" y="101"/>
                  </a:lnTo>
                  <a:lnTo>
                    <a:pt x="145" y="68"/>
                  </a:lnTo>
                  <a:lnTo>
                    <a:pt x="163" y="35"/>
                  </a:lnTo>
                  <a:lnTo>
                    <a:pt x="179"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8" name="Freeform 12"/>
            <p:cNvSpPr>
              <a:spLocks/>
            </p:cNvSpPr>
            <p:nvPr/>
          </p:nvSpPr>
          <p:spPr bwMode="auto">
            <a:xfrm>
              <a:off x="3566" y="1583"/>
              <a:ext cx="5" cy="59"/>
            </a:xfrm>
            <a:custGeom>
              <a:avLst/>
              <a:gdLst>
                <a:gd name="T0" fmla="*/ 10 w 10"/>
                <a:gd name="T1" fmla="*/ 115 h 115"/>
                <a:gd name="T2" fmla="*/ 10 w 10"/>
                <a:gd name="T3" fmla="*/ 111 h 115"/>
                <a:gd name="T4" fmla="*/ 10 w 10"/>
                <a:gd name="T5" fmla="*/ 107 h 115"/>
                <a:gd name="T6" fmla="*/ 9 w 10"/>
                <a:gd name="T7" fmla="*/ 80 h 115"/>
                <a:gd name="T8" fmla="*/ 8 w 10"/>
                <a:gd name="T9" fmla="*/ 53 h 115"/>
                <a:gd name="T10" fmla="*/ 5 w 10"/>
                <a:gd name="T11" fmla="*/ 26 h 115"/>
                <a:gd name="T12" fmla="*/ 0 w 10"/>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10" h="115">
                  <a:moveTo>
                    <a:pt x="10" y="115"/>
                  </a:moveTo>
                  <a:lnTo>
                    <a:pt x="10" y="111"/>
                  </a:lnTo>
                  <a:lnTo>
                    <a:pt x="10" y="107"/>
                  </a:lnTo>
                  <a:lnTo>
                    <a:pt x="9" y="80"/>
                  </a:lnTo>
                  <a:lnTo>
                    <a:pt x="8" y="53"/>
                  </a:lnTo>
                  <a:lnTo>
                    <a:pt x="5" y="26"/>
                  </a:lnTo>
                  <a:lnTo>
                    <a:pt x="0"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59" name="Freeform 13"/>
            <p:cNvSpPr>
              <a:spLocks/>
            </p:cNvSpPr>
            <p:nvPr/>
          </p:nvSpPr>
          <p:spPr bwMode="auto">
            <a:xfrm>
              <a:off x="2988" y="1437"/>
              <a:ext cx="47" cy="76"/>
            </a:xfrm>
            <a:custGeom>
              <a:avLst/>
              <a:gdLst>
                <a:gd name="T0" fmla="*/ 92 w 92"/>
                <a:gd name="T1" fmla="*/ 0 h 147"/>
                <a:gd name="T2" fmla="*/ 65 w 92"/>
                <a:gd name="T3" fmla="*/ 35 h 147"/>
                <a:gd name="T4" fmla="*/ 40 w 92"/>
                <a:gd name="T5" fmla="*/ 71 h 147"/>
                <a:gd name="T6" fmla="*/ 19 w 92"/>
                <a:gd name="T7" fmla="*/ 108 h 147"/>
                <a:gd name="T8" fmla="*/ 0 w 92"/>
                <a:gd name="T9" fmla="*/ 147 h 147"/>
              </a:gdLst>
              <a:ahLst/>
              <a:cxnLst>
                <a:cxn ang="0">
                  <a:pos x="T0" y="T1"/>
                </a:cxn>
                <a:cxn ang="0">
                  <a:pos x="T2" y="T3"/>
                </a:cxn>
                <a:cxn ang="0">
                  <a:pos x="T4" y="T5"/>
                </a:cxn>
                <a:cxn ang="0">
                  <a:pos x="T6" y="T7"/>
                </a:cxn>
                <a:cxn ang="0">
                  <a:pos x="T8" y="T9"/>
                </a:cxn>
              </a:cxnLst>
              <a:rect l="0" t="0" r="r" b="b"/>
              <a:pathLst>
                <a:path w="92" h="147">
                  <a:moveTo>
                    <a:pt x="92" y="0"/>
                  </a:moveTo>
                  <a:lnTo>
                    <a:pt x="65" y="35"/>
                  </a:lnTo>
                  <a:lnTo>
                    <a:pt x="40" y="71"/>
                  </a:lnTo>
                  <a:lnTo>
                    <a:pt x="19" y="108"/>
                  </a:lnTo>
                  <a:lnTo>
                    <a:pt x="0" y="147"/>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60" name="Freeform 14"/>
            <p:cNvSpPr>
              <a:spLocks/>
            </p:cNvSpPr>
            <p:nvPr/>
          </p:nvSpPr>
          <p:spPr bwMode="auto">
            <a:xfrm>
              <a:off x="2551" y="1483"/>
              <a:ext cx="22" cy="65"/>
            </a:xfrm>
            <a:custGeom>
              <a:avLst/>
              <a:gdLst>
                <a:gd name="T0" fmla="*/ 45 w 45"/>
                <a:gd name="T1" fmla="*/ 0 h 126"/>
                <a:gd name="T2" fmla="*/ 31 w 45"/>
                <a:gd name="T3" fmla="*/ 30 h 126"/>
                <a:gd name="T4" fmla="*/ 19 w 45"/>
                <a:gd name="T5" fmla="*/ 62 h 126"/>
                <a:gd name="T6" fmla="*/ 8 w 45"/>
                <a:gd name="T7" fmla="*/ 93 h 126"/>
                <a:gd name="T8" fmla="*/ 0 w 45"/>
                <a:gd name="T9" fmla="*/ 126 h 126"/>
              </a:gdLst>
              <a:ahLst/>
              <a:cxnLst>
                <a:cxn ang="0">
                  <a:pos x="T0" y="T1"/>
                </a:cxn>
                <a:cxn ang="0">
                  <a:pos x="T2" y="T3"/>
                </a:cxn>
                <a:cxn ang="0">
                  <a:pos x="T4" y="T5"/>
                </a:cxn>
                <a:cxn ang="0">
                  <a:pos x="T6" y="T7"/>
                </a:cxn>
                <a:cxn ang="0">
                  <a:pos x="T8" y="T9"/>
                </a:cxn>
              </a:cxnLst>
              <a:rect l="0" t="0" r="r" b="b"/>
              <a:pathLst>
                <a:path w="45" h="126">
                  <a:moveTo>
                    <a:pt x="45" y="0"/>
                  </a:moveTo>
                  <a:lnTo>
                    <a:pt x="31" y="30"/>
                  </a:lnTo>
                  <a:lnTo>
                    <a:pt x="19" y="62"/>
                  </a:lnTo>
                  <a:lnTo>
                    <a:pt x="8" y="93"/>
                  </a:lnTo>
                  <a:lnTo>
                    <a:pt x="0" y="126"/>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61" name="Freeform 15"/>
            <p:cNvSpPr>
              <a:spLocks/>
            </p:cNvSpPr>
            <p:nvPr/>
          </p:nvSpPr>
          <p:spPr bwMode="auto">
            <a:xfrm>
              <a:off x="2044" y="1573"/>
              <a:ext cx="81" cy="63"/>
            </a:xfrm>
            <a:custGeom>
              <a:avLst/>
              <a:gdLst>
                <a:gd name="T0" fmla="*/ 161 w 161"/>
                <a:gd name="T1" fmla="*/ 123 h 123"/>
                <a:gd name="T2" fmla="*/ 124 w 161"/>
                <a:gd name="T3" fmla="*/ 89 h 123"/>
                <a:gd name="T4" fmla="*/ 84 w 161"/>
                <a:gd name="T5" fmla="*/ 57 h 123"/>
                <a:gd name="T6" fmla="*/ 43 w 161"/>
                <a:gd name="T7" fmla="*/ 27 h 123"/>
                <a:gd name="T8" fmla="*/ 0 w 161"/>
                <a:gd name="T9" fmla="*/ 0 h 123"/>
              </a:gdLst>
              <a:ahLst/>
              <a:cxnLst>
                <a:cxn ang="0">
                  <a:pos x="T0" y="T1"/>
                </a:cxn>
                <a:cxn ang="0">
                  <a:pos x="T2" y="T3"/>
                </a:cxn>
                <a:cxn ang="0">
                  <a:pos x="T4" y="T5"/>
                </a:cxn>
                <a:cxn ang="0">
                  <a:pos x="T6" y="T7"/>
                </a:cxn>
                <a:cxn ang="0">
                  <a:pos x="T8" y="T9"/>
                </a:cxn>
              </a:cxnLst>
              <a:rect l="0" t="0" r="r" b="b"/>
              <a:pathLst>
                <a:path w="161" h="123">
                  <a:moveTo>
                    <a:pt x="161" y="123"/>
                  </a:moveTo>
                  <a:lnTo>
                    <a:pt x="124" y="89"/>
                  </a:lnTo>
                  <a:lnTo>
                    <a:pt x="84" y="57"/>
                  </a:lnTo>
                  <a:lnTo>
                    <a:pt x="43" y="27"/>
                  </a:lnTo>
                  <a:lnTo>
                    <a:pt x="0" y="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62" name="Freeform 16"/>
            <p:cNvSpPr>
              <a:spLocks/>
            </p:cNvSpPr>
            <p:nvPr/>
          </p:nvSpPr>
          <p:spPr bwMode="auto">
            <a:xfrm>
              <a:off x="1411" y="2004"/>
              <a:ext cx="15" cy="67"/>
            </a:xfrm>
            <a:custGeom>
              <a:avLst/>
              <a:gdLst>
                <a:gd name="T0" fmla="*/ 0 w 28"/>
                <a:gd name="T1" fmla="*/ 0 h 130"/>
                <a:gd name="T2" fmla="*/ 5 w 28"/>
                <a:gd name="T3" fmla="*/ 33 h 130"/>
                <a:gd name="T4" fmla="*/ 11 w 28"/>
                <a:gd name="T5" fmla="*/ 65 h 130"/>
                <a:gd name="T6" fmla="*/ 19 w 28"/>
                <a:gd name="T7" fmla="*/ 98 h 130"/>
                <a:gd name="T8" fmla="*/ 28 w 28"/>
                <a:gd name="T9" fmla="*/ 130 h 130"/>
              </a:gdLst>
              <a:ahLst/>
              <a:cxnLst>
                <a:cxn ang="0">
                  <a:pos x="T0" y="T1"/>
                </a:cxn>
                <a:cxn ang="0">
                  <a:pos x="T2" y="T3"/>
                </a:cxn>
                <a:cxn ang="0">
                  <a:pos x="T4" y="T5"/>
                </a:cxn>
                <a:cxn ang="0">
                  <a:pos x="T6" y="T7"/>
                </a:cxn>
                <a:cxn ang="0">
                  <a:pos x="T8" y="T9"/>
                </a:cxn>
              </a:cxnLst>
              <a:rect l="0" t="0" r="r" b="b"/>
              <a:pathLst>
                <a:path w="28" h="130">
                  <a:moveTo>
                    <a:pt x="0" y="0"/>
                  </a:moveTo>
                  <a:lnTo>
                    <a:pt x="5" y="33"/>
                  </a:lnTo>
                  <a:lnTo>
                    <a:pt x="11" y="65"/>
                  </a:lnTo>
                  <a:lnTo>
                    <a:pt x="19" y="98"/>
                  </a:lnTo>
                  <a:lnTo>
                    <a:pt x="28" y="130"/>
                  </a:lnTo>
                </a:path>
              </a:pathLst>
            </a:custGeom>
            <a:solidFill>
              <a:srgbClr val="EAEAEA">
                <a:alpha val="50000"/>
              </a:srgbClr>
            </a:solidFill>
            <a:ln>
              <a:noFill/>
            </a:ln>
            <a:effectLst>
              <a:prstShdw prst="shdw17" dist="17961" dir="2700000">
                <a:srgbClr val="EAEAEA">
                  <a:gamma/>
                  <a:shade val="60000"/>
                  <a:invGamma/>
                </a:srgb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grpSp>
      <p:sp>
        <p:nvSpPr>
          <p:cNvPr id="63" name="Line 17"/>
          <p:cNvSpPr>
            <a:spLocks noChangeShapeType="1"/>
          </p:cNvSpPr>
          <p:nvPr/>
        </p:nvSpPr>
        <p:spPr bwMode="auto">
          <a:xfrm>
            <a:off x="2590800" y="2268537"/>
            <a:ext cx="4343400" cy="0"/>
          </a:xfrm>
          <a:prstGeom prst="line">
            <a:avLst/>
          </a:prstGeom>
          <a:noFill/>
          <a:ln w="12700" cap="sq">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64" name="Text Box 18"/>
          <p:cNvSpPr txBox="1">
            <a:spLocks noChangeArrowheads="1"/>
          </p:cNvSpPr>
          <p:nvPr/>
        </p:nvSpPr>
        <p:spPr bwMode="auto">
          <a:xfrm>
            <a:off x="3414713" y="1947862"/>
            <a:ext cx="933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mtClean="0">
                <a:solidFill>
                  <a:srgbClr val="000000"/>
                </a:solidFill>
                <a:latin typeface="Optima" pitchFamily="-96" charset="0"/>
                <a:ea typeface="ＭＳ Ｐゴシック" pitchFamily="-96" charset="-128"/>
                <a:cs typeface="Arial" charset="0"/>
              </a:rPr>
              <a:t>Internet</a:t>
            </a:r>
          </a:p>
        </p:txBody>
      </p:sp>
      <p:sp>
        <p:nvSpPr>
          <p:cNvPr id="65" name="Freeform 19"/>
          <p:cNvSpPr>
            <a:spLocks/>
          </p:cNvSpPr>
          <p:nvPr/>
        </p:nvSpPr>
        <p:spPr bwMode="auto">
          <a:xfrm>
            <a:off x="2347913" y="2420937"/>
            <a:ext cx="3290887" cy="533400"/>
          </a:xfrm>
          <a:custGeom>
            <a:avLst/>
            <a:gdLst>
              <a:gd name="T0" fmla="*/ 0 w 2976"/>
              <a:gd name="T1" fmla="*/ 48 h 336"/>
              <a:gd name="T2" fmla="*/ 0 w 2976"/>
              <a:gd name="T3" fmla="*/ 336 h 336"/>
              <a:gd name="T4" fmla="*/ 2976 w 2976"/>
              <a:gd name="T5" fmla="*/ 336 h 336"/>
              <a:gd name="T6" fmla="*/ 2976 w 2976"/>
              <a:gd name="T7" fmla="*/ 0 h 336"/>
            </a:gdLst>
            <a:ahLst/>
            <a:cxnLst>
              <a:cxn ang="0">
                <a:pos x="T0" y="T1"/>
              </a:cxn>
              <a:cxn ang="0">
                <a:pos x="T2" y="T3"/>
              </a:cxn>
              <a:cxn ang="0">
                <a:pos x="T4" y="T5"/>
              </a:cxn>
              <a:cxn ang="0">
                <a:pos x="T6" y="T7"/>
              </a:cxn>
            </a:cxnLst>
            <a:rect l="0" t="0" r="r" b="b"/>
            <a:pathLst>
              <a:path w="2976" h="336">
                <a:moveTo>
                  <a:pt x="0" y="48"/>
                </a:moveTo>
                <a:lnTo>
                  <a:pt x="0" y="336"/>
                </a:lnTo>
                <a:lnTo>
                  <a:pt x="2976" y="336"/>
                </a:lnTo>
                <a:lnTo>
                  <a:pt x="2976" y="0"/>
                </a:lnTo>
              </a:path>
            </a:pathLst>
          </a:custGeom>
          <a:noFill/>
          <a:ln w="19050" cap="flat" cmpd="sng">
            <a:solidFill>
              <a:srgbClr val="0000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grpSp>
        <p:nvGrpSpPr>
          <p:cNvPr id="66" name="Group 20"/>
          <p:cNvGrpSpPr>
            <a:grpSpLocks/>
          </p:cNvGrpSpPr>
          <p:nvPr/>
        </p:nvGrpSpPr>
        <p:grpSpPr bwMode="auto">
          <a:xfrm>
            <a:off x="3200400" y="2801937"/>
            <a:ext cx="2362200" cy="304800"/>
            <a:chOff x="1248" y="2880"/>
            <a:chExt cx="1488" cy="192"/>
          </a:xfrm>
        </p:grpSpPr>
        <p:sp>
          <p:nvSpPr>
            <p:cNvPr id="67" name="Oval 21"/>
            <p:cNvSpPr>
              <a:spLocks noChangeArrowheads="1"/>
            </p:cNvSpPr>
            <p:nvPr/>
          </p:nvSpPr>
          <p:spPr bwMode="auto">
            <a:xfrm>
              <a:off x="1248" y="2880"/>
              <a:ext cx="96" cy="192"/>
            </a:xfrm>
            <a:prstGeom prst="ellipse">
              <a:avLst/>
            </a:prstGeom>
            <a:solidFill>
              <a:srgbClr val="DDDDDD"/>
            </a:solidFill>
            <a:ln>
              <a:noFill/>
            </a:ln>
            <a:effectLst/>
            <a:extLst>
              <a:ext uri="{91240B29-F687-4F45-9708-019B960494DF}">
                <a14:hiddenLine xmlns:a14="http://schemas.microsoft.com/office/drawing/2010/main" w="12700"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68" name="Rectangle 22"/>
            <p:cNvSpPr>
              <a:spLocks noChangeArrowheads="1"/>
            </p:cNvSpPr>
            <p:nvPr/>
          </p:nvSpPr>
          <p:spPr bwMode="auto">
            <a:xfrm>
              <a:off x="1296" y="2880"/>
              <a:ext cx="1392" cy="192"/>
            </a:xfrm>
            <a:prstGeom prst="rect">
              <a:avLst/>
            </a:prstGeom>
            <a:solidFill>
              <a:srgbClr val="DDDDDD"/>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69" name="Oval 23"/>
            <p:cNvSpPr>
              <a:spLocks noChangeArrowheads="1"/>
            </p:cNvSpPr>
            <p:nvPr/>
          </p:nvSpPr>
          <p:spPr bwMode="auto">
            <a:xfrm>
              <a:off x="2640" y="2880"/>
              <a:ext cx="96" cy="192"/>
            </a:xfrm>
            <a:prstGeom prst="ellipse">
              <a:avLst/>
            </a:prstGeom>
            <a:solidFill>
              <a:srgbClr val="DDDDDD"/>
            </a:solidFill>
            <a:ln>
              <a:noFill/>
            </a:ln>
            <a:effectLst/>
            <a:extLst>
              <a:ext uri="{91240B29-F687-4F45-9708-019B960494DF}">
                <a14:hiddenLine xmlns:a14="http://schemas.microsoft.com/office/drawing/2010/main" w="12700"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grpSp>
      <p:sp>
        <p:nvSpPr>
          <p:cNvPr id="70" name="Rectangle 24"/>
          <p:cNvSpPr>
            <a:spLocks noChangeArrowheads="1"/>
          </p:cNvSpPr>
          <p:nvPr/>
        </p:nvSpPr>
        <p:spPr bwMode="auto">
          <a:xfrm>
            <a:off x="5334000" y="1811337"/>
            <a:ext cx="533400" cy="838200"/>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336699"/>
                </a:solidFill>
                <a:effectLst/>
                <a:uLnTx/>
                <a:uFillTx/>
                <a:latin typeface="Optima" pitchFamily="-96" charset="0"/>
                <a:ea typeface="ＭＳ Ｐゴシック" pitchFamily="-96" charset="-128"/>
                <a:cs typeface="Arial" charset="0"/>
              </a:rPr>
              <a:t>SG</a:t>
            </a:r>
          </a:p>
        </p:txBody>
      </p:sp>
      <p:sp>
        <p:nvSpPr>
          <p:cNvPr id="71" name="Text Box 25"/>
          <p:cNvSpPr txBox="1">
            <a:spLocks noChangeArrowheads="1"/>
          </p:cNvSpPr>
          <p:nvPr/>
        </p:nvSpPr>
        <p:spPr bwMode="auto">
          <a:xfrm>
            <a:off x="5867400" y="2589212"/>
            <a:ext cx="933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mtClean="0">
                <a:solidFill>
                  <a:srgbClr val="000000"/>
                </a:solidFill>
                <a:latin typeface="Optima" pitchFamily="-96" charset="0"/>
                <a:ea typeface="ＭＳ Ｐゴシック" pitchFamily="-96" charset="-128"/>
                <a:cs typeface="Arial" charset="0"/>
              </a:rPr>
              <a:t>Intranet</a:t>
            </a:r>
          </a:p>
        </p:txBody>
      </p:sp>
      <p:grpSp>
        <p:nvGrpSpPr>
          <p:cNvPr id="72" name="Group 26"/>
          <p:cNvGrpSpPr>
            <a:grpSpLocks/>
          </p:cNvGrpSpPr>
          <p:nvPr/>
        </p:nvGrpSpPr>
        <p:grpSpPr bwMode="auto">
          <a:xfrm>
            <a:off x="1524000" y="3335337"/>
            <a:ext cx="7013576" cy="609600"/>
            <a:chOff x="960" y="1200"/>
            <a:chExt cx="4418" cy="384"/>
          </a:xfrm>
        </p:grpSpPr>
        <p:sp>
          <p:nvSpPr>
            <p:cNvPr id="73" name="Rectangle 27"/>
            <p:cNvSpPr>
              <a:spLocks noChangeArrowheads="1"/>
            </p:cNvSpPr>
            <p:nvPr/>
          </p:nvSpPr>
          <p:spPr bwMode="auto">
            <a:xfrm>
              <a:off x="960" y="1200"/>
              <a:ext cx="912"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Original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Header</a:t>
              </a:r>
            </a:p>
          </p:txBody>
        </p:sp>
        <p:sp>
          <p:nvSpPr>
            <p:cNvPr id="74" name="Rectangle 28"/>
            <p:cNvSpPr>
              <a:spLocks noChangeArrowheads="1"/>
            </p:cNvSpPr>
            <p:nvPr/>
          </p:nvSpPr>
          <p:spPr bwMode="auto">
            <a:xfrm>
              <a:off x="1872" y="1200"/>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TCP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Header</a:t>
              </a:r>
            </a:p>
          </p:txBody>
        </p:sp>
        <p:sp>
          <p:nvSpPr>
            <p:cNvPr id="75" name="Rectangle 29"/>
            <p:cNvSpPr>
              <a:spLocks noChangeArrowheads="1"/>
            </p:cNvSpPr>
            <p:nvPr/>
          </p:nvSpPr>
          <p:spPr bwMode="auto">
            <a:xfrm>
              <a:off x="2640" y="1200"/>
              <a:ext cx="124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Payload Data</a:t>
              </a:r>
            </a:p>
          </p:txBody>
        </p:sp>
        <p:sp>
          <p:nvSpPr>
            <p:cNvPr id="76" name="Text Box 30"/>
            <p:cNvSpPr txBox="1">
              <a:spLocks noChangeArrowheads="1"/>
            </p:cNvSpPr>
            <p:nvPr/>
          </p:nvSpPr>
          <p:spPr bwMode="auto">
            <a:xfrm>
              <a:off x="4272" y="1242"/>
              <a:ext cx="110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omic Sans MS" pitchFamily="-96" charset="0"/>
                  <a:ea typeface="ＭＳ Ｐゴシック" pitchFamily="-96" charset="-128"/>
                  <a:cs typeface="Arial" charset="0"/>
                </a:rPr>
                <a:t>Without IPsec</a:t>
              </a:r>
            </a:p>
          </p:txBody>
        </p:sp>
      </p:grpSp>
      <p:grpSp>
        <p:nvGrpSpPr>
          <p:cNvPr id="77" name="Group 31"/>
          <p:cNvGrpSpPr>
            <a:grpSpLocks/>
          </p:cNvGrpSpPr>
          <p:nvPr/>
        </p:nvGrpSpPr>
        <p:grpSpPr bwMode="auto">
          <a:xfrm>
            <a:off x="1600200" y="5011737"/>
            <a:ext cx="4572000" cy="1066800"/>
            <a:chOff x="1152" y="3216"/>
            <a:chExt cx="2880" cy="672"/>
          </a:xfrm>
        </p:grpSpPr>
        <p:sp>
          <p:nvSpPr>
            <p:cNvPr id="78" name="Line 32"/>
            <p:cNvSpPr>
              <a:spLocks noChangeShapeType="1"/>
            </p:cNvSpPr>
            <p:nvPr/>
          </p:nvSpPr>
          <p:spPr bwMode="auto">
            <a:xfrm flipH="1">
              <a:off x="1152" y="3216"/>
              <a:ext cx="720" cy="336"/>
            </a:xfrm>
            <a:prstGeom prst="line">
              <a:avLst/>
            </a:prstGeom>
            <a:noFill/>
            <a:ln w="12700" cap="sq">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79" name="Rectangle 33"/>
            <p:cNvSpPr>
              <a:spLocks noChangeArrowheads="1"/>
            </p:cNvSpPr>
            <p:nvPr/>
          </p:nvSpPr>
          <p:spPr bwMode="auto">
            <a:xfrm>
              <a:off x="1152"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uLnTx/>
                  <a:uFillTx/>
                  <a:latin typeface="Comic Sans MS" pitchFamily="-96" charset="0"/>
                  <a:ea typeface="ＭＳ Ｐゴシック" pitchFamily="-96" charset="-128"/>
                  <a:cs typeface="Arial" charset="0"/>
                </a:rPr>
                <a:t>Next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uLnTx/>
                  <a:uFillTx/>
                  <a:latin typeface="Comic Sans MS" pitchFamily="-96" charset="0"/>
                  <a:ea typeface="ＭＳ Ｐゴシック" pitchFamily="-96" charset="-128"/>
                  <a:cs typeface="Arial" charset="0"/>
                </a:rPr>
                <a:t>Header</a:t>
              </a:r>
            </a:p>
          </p:txBody>
        </p:sp>
        <p:sp>
          <p:nvSpPr>
            <p:cNvPr id="80" name="Rectangle 34"/>
            <p:cNvSpPr>
              <a:spLocks noChangeArrowheads="1"/>
            </p:cNvSpPr>
            <p:nvPr/>
          </p:nvSpPr>
          <p:spPr bwMode="auto">
            <a:xfrm>
              <a:off x="1728"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uLnTx/>
                  <a:uFillTx/>
                  <a:latin typeface="Comic Sans MS" pitchFamily="-96" charset="0"/>
                  <a:ea typeface="ＭＳ Ｐゴシック" pitchFamily="-96" charset="-128"/>
                  <a:cs typeface="Arial" charset="0"/>
                </a:rPr>
                <a:t>Payload</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uLnTx/>
                  <a:uFillTx/>
                  <a:latin typeface="Comic Sans MS" pitchFamily="-96" charset="0"/>
                  <a:ea typeface="ＭＳ Ｐゴシック" pitchFamily="-96" charset="-128"/>
                  <a:cs typeface="Arial" charset="0"/>
                </a:rPr>
                <a:t>Length</a:t>
              </a:r>
            </a:p>
          </p:txBody>
        </p:sp>
        <p:sp>
          <p:nvSpPr>
            <p:cNvPr id="81" name="Rectangle 35"/>
            <p:cNvSpPr>
              <a:spLocks noChangeArrowheads="1"/>
            </p:cNvSpPr>
            <p:nvPr/>
          </p:nvSpPr>
          <p:spPr bwMode="auto">
            <a:xfrm>
              <a:off x="2304"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uLnTx/>
                  <a:uFillTx/>
                  <a:latin typeface="Comic Sans MS" pitchFamily="-96" charset="0"/>
                  <a:ea typeface="ＭＳ Ｐゴシック" pitchFamily="-96" charset="-128"/>
                  <a:cs typeface="Arial" charset="0"/>
                </a:rPr>
                <a:t>SPI</a:t>
              </a:r>
            </a:p>
          </p:txBody>
        </p:sp>
        <p:sp>
          <p:nvSpPr>
            <p:cNvPr id="82" name="Rectangle 36"/>
            <p:cNvSpPr>
              <a:spLocks noChangeArrowheads="1"/>
            </p:cNvSpPr>
            <p:nvPr/>
          </p:nvSpPr>
          <p:spPr bwMode="auto">
            <a:xfrm>
              <a:off x="2880"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uLnTx/>
                  <a:uFillTx/>
                  <a:latin typeface="Comic Sans MS" pitchFamily="-96" charset="0"/>
                  <a:ea typeface="ＭＳ Ｐゴシック" pitchFamily="-96" charset="-128"/>
                  <a:cs typeface="Arial" charset="0"/>
                </a:rPr>
                <a:t>Seq.</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uLnTx/>
                  <a:uFillTx/>
                  <a:latin typeface="Comic Sans MS" pitchFamily="-96" charset="0"/>
                  <a:ea typeface="ＭＳ Ｐゴシック" pitchFamily="-96" charset="-128"/>
                  <a:cs typeface="Arial" charset="0"/>
                </a:rPr>
                <a:t>No.</a:t>
              </a:r>
            </a:p>
          </p:txBody>
        </p:sp>
        <p:sp>
          <p:nvSpPr>
            <p:cNvPr id="83" name="Rectangle 37"/>
            <p:cNvSpPr>
              <a:spLocks noChangeArrowheads="1"/>
            </p:cNvSpPr>
            <p:nvPr/>
          </p:nvSpPr>
          <p:spPr bwMode="auto">
            <a:xfrm>
              <a:off x="3456" y="3552"/>
              <a:ext cx="576"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uLnTx/>
                  <a:uFillTx/>
                  <a:latin typeface="Comic Sans MS" pitchFamily="-96" charset="0"/>
                  <a:ea typeface="ＭＳ Ｐゴシック" pitchFamily="-96" charset="-128"/>
                  <a:cs typeface="Arial" charset="0"/>
                </a:rPr>
                <a:t>MAC</a:t>
              </a:r>
            </a:p>
          </p:txBody>
        </p:sp>
        <p:sp>
          <p:nvSpPr>
            <p:cNvPr id="84" name="Line 38"/>
            <p:cNvSpPr>
              <a:spLocks noChangeShapeType="1"/>
            </p:cNvSpPr>
            <p:nvPr/>
          </p:nvSpPr>
          <p:spPr bwMode="auto">
            <a:xfrm>
              <a:off x="2448" y="3216"/>
              <a:ext cx="1584" cy="336"/>
            </a:xfrm>
            <a:prstGeom prst="line">
              <a:avLst/>
            </a:prstGeom>
            <a:noFill/>
            <a:ln w="12700" cap="sq">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grpSp>
      <p:grpSp>
        <p:nvGrpSpPr>
          <p:cNvPr id="85" name="Group 39"/>
          <p:cNvGrpSpPr>
            <a:grpSpLocks/>
          </p:cNvGrpSpPr>
          <p:nvPr/>
        </p:nvGrpSpPr>
        <p:grpSpPr bwMode="auto">
          <a:xfrm>
            <a:off x="1295400" y="4402137"/>
            <a:ext cx="7010400" cy="609600"/>
            <a:chOff x="816" y="2832"/>
            <a:chExt cx="4416" cy="384"/>
          </a:xfrm>
        </p:grpSpPr>
        <p:sp>
          <p:nvSpPr>
            <p:cNvPr id="86" name="Rectangle 40"/>
            <p:cNvSpPr>
              <a:spLocks noChangeArrowheads="1"/>
            </p:cNvSpPr>
            <p:nvPr/>
          </p:nvSpPr>
          <p:spPr bwMode="auto">
            <a:xfrm>
              <a:off x="2304" y="2832"/>
              <a:ext cx="912"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Original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Header</a:t>
              </a:r>
            </a:p>
          </p:txBody>
        </p:sp>
        <p:sp>
          <p:nvSpPr>
            <p:cNvPr id="87" name="Rectangle 41"/>
            <p:cNvSpPr>
              <a:spLocks noChangeArrowheads="1"/>
            </p:cNvSpPr>
            <p:nvPr/>
          </p:nvSpPr>
          <p:spPr bwMode="auto">
            <a:xfrm>
              <a:off x="3216" y="2832"/>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TCP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Header</a:t>
              </a:r>
            </a:p>
          </p:txBody>
        </p:sp>
        <p:sp>
          <p:nvSpPr>
            <p:cNvPr id="88" name="Rectangle 42"/>
            <p:cNvSpPr>
              <a:spLocks noChangeArrowheads="1"/>
            </p:cNvSpPr>
            <p:nvPr/>
          </p:nvSpPr>
          <p:spPr bwMode="auto">
            <a:xfrm>
              <a:off x="3984" y="2832"/>
              <a:ext cx="124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Payload Data</a:t>
              </a:r>
            </a:p>
          </p:txBody>
        </p:sp>
        <p:sp>
          <p:nvSpPr>
            <p:cNvPr id="89" name="Rectangle 43"/>
            <p:cNvSpPr>
              <a:spLocks noChangeArrowheads="1"/>
            </p:cNvSpPr>
            <p:nvPr/>
          </p:nvSpPr>
          <p:spPr bwMode="auto">
            <a:xfrm>
              <a:off x="1728" y="2832"/>
              <a:ext cx="576" cy="384"/>
            </a:xfrm>
            <a:prstGeom prst="rect">
              <a:avLst/>
            </a:prstGeom>
            <a:ln>
              <a:headEnd type="none" w="sm" len="sm"/>
              <a:tailEnd type="none" w="sm" len="sm"/>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err="1" smtClean="0">
                  <a:ln>
                    <a:noFill/>
                  </a:ln>
                  <a:solidFill>
                    <a:schemeClr val="tx1"/>
                  </a:solidFill>
                  <a:uLnTx/>
                  <a:uFillTx/>
                  <a:latin typeface="Comic Sans MS" pitchFamily="-96" charset="0"/>
                  <a:ea typeface="ＭＳ Ｐゴシック" pitchFamily="-96" charset="-128"/>
                  <a:cs typeface="Arial" charset="0"/>
                </a:rPr>
                <a:t>Auth</a:t>
              </a:r>
              <a:endParaRPr kumimoji="0" lang="en-US" sz="1800" b="0" i="0" u="none" strike="noStrike" kern="0" cap="none" spc="0" normalizeH="0" baseline="0" noProof="0" dirty="0" smtClean="0">
                <a:ln>
                  <a:noFill/>
                </a:ln>
                <a:solidFill>
                  <a:schemeClr val="tx1"/>
                </a:solidFill>
                <a:uLnTx/>
                <a:uFillTx/>
                <a:latin typeface="Comic Sans MS" pitchFamily="-96" charset="0"/>
                <a:ea typeface="ＭＳ Ｐゴシック" pitchFamily="-96" charset="-128"/>
                <a:cs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uLnTx/>
                  <a:uFillTx/>
                  <a:latin typeface="Comic Sans MS" pitchFamily="-96" charset="0"/>
                  <a:ea typeface="ＭＳ Ｐゴシック" pitchFamily="-96" charset="-128"/>
                  <a:cs typeface="Arial" charset="0"/>
                </a:rPr>
                <a:t>Header</a:t>
              </a:r>
            </a:p>
          </p:txBody>
        </p:sp>
        <p:sp>
          <p:nvSpPr>
            <p:cNvPr id="90" name="Rectangle 44"/>
            <p:cNvSpPr>
              <a:spLocks noChangeArrowheads="1"/>
            </p:cNvSpPr>
            <p:nvPr/>
          </p:nvSpPr>
          <p:spPr bwMode="auto">
            <a:xfrm>
              <a:off x="816" y="2832"/>
              <a:ext cx="912" cy="384"/>
            </a:xfrm>
            <a:prstGeom prst="rect">
              <a:avLst/>
            </a:prstGeom>
            <a:ln>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omic Sans MS" pitchFamily="-96" charset="0"/>
                  <a:ea typeface="ＭＳ Ｐゴシック" pitchFamily="-96" charset="-128"/>
                  <a:cs typeface="Arial" charset="0"/>
                </a:rPr>
                <a:t>New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omic Sans MS" pitchFamily="-96" charset="0"/>
                  <a:ea typeface="ＭＳ Ｐゴシック" pitchFamily="-96" charset="-128"/>
                  <a:cs typeface="Arial" charset="0"/>
                </a:rPr>
                <a:t>Header</a:t>
              </a:r>
            </a:p>
          </p:txBody>
        </p:sp>
      </p:grpSp>
      <p:pic>
        <p:nvPicPr>
          <p:cNvPr id="91" name="Picture 4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1524000"/>
            <a:ext cx="1146175" cy="1354137"/>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4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1524000"/>
            <a:ext cx="1146175" cy="1354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90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fade">
                                      <p:cBhvr>
                                        <p:cTn id="7" dur="500"/>
                                        <p:tgtEl>
                                          <p:spTgt spid="8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7"/>
                                        </p:tgtEl>
                                        <p:attrNameLst>
                                          <p:attrName>style.visibility</p:attrName>
                                        </p:attrNameLst>
                                      </p:cBhvr>
                                      <p:to>
                                        <p:strVal val="visible"/>
                                      </p:to>
                                    </p:set>
                                    <p:animEffect transition="in" filter="fade">
                                      <p:cBhvr>
                                        <p:cTn id="12"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Tunnel Mode </a:t>
            </a:r>
            <a:r>
              <a:rPr lang="en-US" dirty="0" smtClean="0"/>
              <a:t>AH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21</a:t>
            </a:fld>
            <a:endParaRPr lang="en-US"/>
          </a:p>
        </p:txBody>
      </p:sp>
      <p:sp>
        <p:nvSpPr>
          <p:cNvPr id="4" name="Content Placeholder 3"/>
          <p:cNvSpPr>
            <a:spLocks noGrp="1"/>
          </p:cNvSpPr>
          <p:nvPr>
            <p:ph sz="quarter" idx="1"/>
          </p:nvPr>
        </p:nvSpPr>
        <p:spPr/>
        <p:txBody>
          <a:bodyPr/>
          <a:lstStyle/>
          <a:p>
            <a:r>
              <a:rPr lang="en-US" dirty="0"/>
              <a:t>The entire original IP packet is authenticated</a:t>
            </a:r>
          </a:p>
          <a:p>
            <a:r>
              <a:rPr lang="en-US" dirty="0"/>
              <a:t>The AH is inserted between the original IP header and a new IP header</a:t>
            </a:r>
          </a:p>
          <a:p>
            <a:r>
              <a:rPr lang="en-US" dirty="0"/>
              <a:t>The original IP header contains the ultimate source and destination addresses</a:t>
            </a:r>
          </a:p>
          <a:p>
            <a:r>
              <a:rPr lang="en-US" dirty="0"/>
              <a:t>The new IP header may contain other IP addresses (like security gateway or firewall addresses)</a:t>
            </a:r>
          </a:p>
          <a:p>
            <a:endParaRPr lang="en-US" dirty="0"/>
          </a:p>
        </p:txBody>
      </p:sp>
    </p:spTree>
    <p:extLst>
      <p:ext uri="{BB962C8B-B14F-4D97-AF65-F5344CB8AC3E}">
        <p14:creationId xmlns:p14="http://schemas.microsoft.com/office/powerpoint/2010/main" val="3956900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Encapsulating </a:t>
            </a:r>
            <a:r>
              <a:rPr lang="en-US" dirty="0"/>
              <a:t>Security </a:t>
            </a:r>
            <a:r>
              <a:rPr lang="en-US" dirty="0" smtClean="0"/>
              <a:t>Payload (ESP)</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
        <p:nvSpPr>
          <p:cNvPr id="4" name="Content Placeholder 3"/>
          <p:cNvSpPr>
            <a:spLocks noGrp="1"/>
          </p:cNvSpPr>
          <p:nvPr>
            <p:ph sz="quarter" idx="1"/>
          </p:nvPr>
        </p:nvSpPr>
        <p:spPr/>
        <p:txBody>
          <a:bodyPr/>
          <a:lstStyle/>
          <a:p>
            <a:r>
              <a:rPr lang="en-US" dirty="0"/>
              <a:t>Creates </a:t>
            </a:r>
            <a:endParaRPr lang="en-US" dirty="0" smtClean="0"/>
          </a:p>
          <a:p>
            <a:pPr lvl="1"/>
            <a:r>
              <a:rPr lang="en-US" dirty="0" smtClean="0"/>
              <a:t>A </a:t>
            </a:r>
            <a:r>
              <a:rPr lang="en-US" dirty="0"/>
              <a:t>new header in addition to the IP header</a:t>
            </a:r>
          </a:p>
          <a:p>
            <a:pPr lvl="1"/>
            <a:r>
              <a:rPr lang="en-US" dirty="0" smtClean="0"/>
              <a:t>A </a:t>
            </a:r>
            <a:r>
              <a:rPr lang="en-US" dirty="0"/>
              <a:t>new trailer</a:t>
            </a:r>
          </a:p>
          <a:p>
            <a:r>
              <a:rPr lang="en-US" dirty="0" smtClean="0"/>
              <a:t>Services</a:t>
            </a:r>
          </a:p>
          <a:p>
            <a:pPr lvl="1"/>
            <a:r>
              <a:rPr lang="en-US" dirty="0" smtClean="0"/>
              <a:t>Encrypts </a:t>
            </a:r>
            <a:r>
              <a:rPr lang="en-US" dirty="0"/>
              <a:t>the payload data</a:t>
            </a:r>
          </a:p>
          <a:p>
            <a:pPr lvl="1"/>
            <a:r>
              <a:rPr lang="en-US" dirty="0"/>
              <a:t>Authenticates the security association</a:t>
            </a:r>
          </a:p>
          <a:p>
            <a:pPr lvl="1"/>
            <a:r>
              <a:rPr lang="en-US" dirty="0"/>
              <a:t>Prevents replay</a:t>
            </a:r>
          </a:p>
          <a:p>
            <a:endParaRPr lang="en-US" dirty="0"/>
          </a:p>
        </p:txBody>
      </p:sp>
    </p:spTree>
    <p:extLst>
      <p:ext uri="{BB962C8B-B14F-4D97-AF65-F5344CB8AC3E}">
        <p14:creationId xmlns:p14="http://schemas.microsoft.com/office/powerpoint/2010/main" val="39569000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7159" t="7171" r="3580" b="20623"/>
          <a:stretch/>
        </p:blipFill>
        <p:spPr bwMode="auto">
          <a:xfrm>
            <a:off x="3887787" y="2839835"/>
            <a:ext cx="5332413" cy="3332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p>
            <a:r>
              <a:rPr lang="en-US" dirty="0" smtClean="0"/>
              <a:t>ESP Details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sp>
        <p:nvSpPr>
          <p:cNvPr id="4" name="Content Placeholder 3"/>
          <p:cNvSpPr>
            <a:spLocks noGrp="1"/>
          </p:cNvSpPr>
          <p:nvPr>
            <p:ph sz="quarter" idx="1"/>
          </p:nvPr>
        </p:nvSpPr>
        <p:spPr>
          <a:xfrm>
            <a:off x="457200" y="1219200"/>
            <a:ext cx="3581400" cy="5105400"/>
          </a:xfrm>
        </p:spPr>
        <p:txBody>
          <a:bodyPr>
            <a:normAutofit fontScale="77500" lnSpcReduction="20000"/>
          </a:bodyPr>
          <a:lstStyle/>
          <a:p>
            <a:r>
              <a:rPr lang="en-US" dirty="0"/>
              <a:t>Security Parameters Index (SPI)</a:t>
            </a:r>
          </a:p>
          <a:p>
            <a:pPr lvl="1"/>
            <a:r>
              <a:rPr lang="en-US" dirty="0"/>
              <a:t>Specifies to the receiver the algorithms, type of keys, and lifetime of the keys used</a:t>
            </a:r>
          </a:p>
          <a:p>
            <a:r>
              <a:rPr lang="en-US" dirty="0"/>
              <a:t>Sequence number</a:t>
            </a:r>
          </a:p>
          <a:p>
            <a:pPr lvl="1"/>
            <a:r>
              <a:rPr lang="en-US" dirty="0"/>
              <a:t>Counter that increases with each IP packet sent from the same host to the same destination and SA</a:t>
            </a:r>
          </a:p>
          <a:p>
            <a:r>
              <a:rPr lang="en-US" dirty="0"/>
              <a:t>Payload</a:t>
            </a:r>
          </a:p>
          <a:p>
            <a:pPr lvl="1"/>
            <a:r>
              <a:rPr lang="en-US" dirty="0"/>
              <a:t>Application data carried in the TCP segment</a:t>
            </a:r>
          </a:p>
          <a:p>
            <a:r>
              <a:rPr lang="en-US" dirty="0"/>
              <a:t>Padding</a:t>
            </a:r>
          </a:p>
          <a:p>
            <a:pPr lvl="1"/>
            <a:r>
              <a:rPr lang="en-US" dirty="0"/>
              <a:t>0 to 255 bytes of data to enable encryption algorithms to </a:t>
            </a:r>
            <a:r>
              <a:rPr lang="en-US" dirty="0" smtClean="0"/>
              <a:t>operate properly</a:t>
            </a:r>
          </a:p>
          <a:p>
            <a:pPr lvl="1"/>
            <a:endParaRPr lang="en-US" dirty="0"/>
          </a:p>
        </p:txBody>
      </p:sp>
      <p:sp>
        <p:nvSpPr>
          <p:cNvPr id="18" name="Content Placeholder 3"/>
          <p:cNvSpPr txBox="1">
            <a:spLocks/>
          </p:cNvSpPr>
          <p:nvPr/>
        </p:nvSpPr>
        <p:spPr>
          <a:xfrm>
            <a:off x="4572000" y="1371600"/>
            <a:ext cx="4191000" cy="1676400"/>
          </a:xfrm>
          <a:prstGeom prst="rect">
            <a:avLst/>
          </a:prstGeom>
        </p:spPr>
        <p:txBody>
          <a:bodyPr vert="horz">
            <a:normAutofit fontScale="77500" lnSpcReduction="2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lvl="1"/>
            <a:r>
              <a:rPr lang="en-US" dirty="0"/>
              <a:t>To mislead sniffers from estimating the amount of data </a:t>
            </a:r>
            <a:r>
              <a:rPr lang="en-US" dirty="0" smtClean="0"/>
              <a:t>transmitted</a:t>
            </a:r>
          </a:p>
          <a:p>
            <a:r>
              <a:rPr lang="en-US" dirty="0"/>
              <a:t>Next header</a:t>
            </a:r>
          </a:p>
          <a:p>
            <a:r>
              <a:rPr lang="en-US" dirty="0" smtClean="0"/>
              <a:t>Authentication Data</a:t>
            </a:r>
          </a:p>
          <a:p>
            <a:pPr lvl="1"/>
            <a:r>
              <a:rPr lang="en-US" dirty="0" smtClean="0"/>
              <a:t>MAC created over the packet</a:t>
            </a:r>
          </a:p>
          <a:p>
            <a:endParaRPr lang="en-US" dirty="0"/>
          </a:p>
        </p:txBody>
      </p:sp>
    </p:spTree>
    <p:extLst>
      <p:ext uri="{BB962C8B-B14F-4D97-AF65-F5344CB8AC3E}">
        <p14:creationId xmlns:p14="http://schemas.microsoft.com/office/powerpoint/2010/main" val="395690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fade">
                                      <p:cBhvr>
                                        <p:cTn id="31" dur="500"/>
                                        <p:tgtEl>
                                          <p:spTgt spid="4">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500"/>
                                        <p:tgtEl>
                                          <p:spTgt spid="4">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18">
                                            <p:txEl>
                                              <p:pRg st="0" end="0"/>
                                            </p:txEl>
                                          </p:spTgt>
                                        </p:tgtEl>
                                        <p:attrNameLst>
                                          <p:attrName>style.visibility</p:attrName>
                                        </p:attrNameLst>
                                      </p:cBhvr>
                                      <p:to>
                                        <p:strVal val="visible"/>
                                      </p:to>
                                    </p:set>
                                    <p:animEffect transition="in" filter="fade">
                                      <p:cBhvr>
                                        <p:cTn id="37" dur="500"/>
                                        <p:tgtEl>
                                          <p:spTgt spid="1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
                                            <p:txEl>
                                              <p:pRg st="1" end="1"/>
                                            </p:txEl>
                                          </p:spTgt>
                                        </p:tgtEl>
                                        <p:attrNameLst>
                                          <p:attrName>style.visibility</p:attrName>
                                        </p:attrNameLst>
                                      </p:cBhvr>
                                      <p:to>
                                        <p:strVal val="visible"/>
                                      </p:to>
                                    </p:set>
                                    <p:animEffect transition="in" filter="fade">
                                      <p:cBhvr>
                                        <p:cTn id="42" dur="500"/>
                                        <p:tgtEl>
                                          <p:spTgt spid="18">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8">
                                            <p:txEl>
                                              <p:pRg st="2" end="2"/>
                                            </p:txEl>
                                          </p:spTgt>
                                        </p:tgtEl>
                                        <p:attrNameLst>
                                          <p:attrName>style.visibility</p:attrName>
                                        </p:attrNameLst>
                                      </p:cBhvr>
                                      <p:to>
                                        <p:strVal val="visible"/>
                                      </p:to>
                                    </p:set>
                                    <p:animEffect transition="in" filter="fade">
                                      <p:cBhvr>
                                        <p:cTn id="47" dur="500"/>
                                        <p:tgtEl>
                                          <p:spTgt spid="18">
                                            <p:txEl>
                                              <p:pRg st="2" end="2"/>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8">
                                            <p:txEl>
                                              <p:pRg st="3" end="3"/>
                                            </p:txEl>
                                          </p:spTgt>
                                        </p:tgtEl>
                                        <p:attrNameLst>
                                          <p:attrName>style.visibility</p:attrName>
                                        </p:attrNameLst>
                                      </p:cBhvr>
                                      <p:to>
                                        <p:strVal val="visible"/>
                                      </p:to>
                                    </p:set>
                                    <p:animEffect transition="in" filter="fade">
                                      <p:cBhvr>
                                        <p:cTn id="50" dur="500"/>
                                        <p:tgtEl>
                                          <p:spTgt spid="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ESP: Transport Mode </a:t>
            </a:r>
            <a:r>
              <a:rPr lang="en-US" dirty="0"/>
              <a:t>vs. Tunnel </a:t>
            </a:r>
            <a:r>
              <a:rPr lang="en-US" dirty="0" smtClean="0"/>
              <a:t>Mode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sp>
        <p:nvSpPr>
          <p:cNvPr id="4" name="Content Placeholder 3"/>
          <p:cNvSpPr>
            <a:spLocks noGrp="1"/>
          </p:cNvSpPr>
          <p:nvPr>
            <p:ph sz="quarter" idx="1"/>
          </p:nvPr>
        </p:nvSpPr>
        <p:spPr/>
        <p:txBody>
          <a:bodyPr/>
          <a:lstStyle/>
          <a:p>
            <a:r>
              <a:rPr lang="en-US" dirty="0"/>
              <a:t>Transport mode is used to encrypt &amp; optionally authenticate IP data</a:t>
            </a:r>
          </a:p>
          <a:p>
            <a:pPr lvl="1"/>
            <a:r>
              <a:rPr lang="en-US" dirty="0"/>
              <a:t>Data protected but header left in clear</a:t>
            </a:r>
          </a:p>
          <a:p>
            <a:pPr lvl="1"/>
            <a:r>
              <a:rPr lang="en-US" dirty="0"/>
              <a:t>Can do traffic analysis but is efficient</a:t>
            </a:r>
          </a:p>
          <a:p>
            <a:pPr lvl="1"/>
            <a:r>
              <a:rPr lang="en-US" dirty="0"/>
              <a:t>Good for ESP host to host traffic</a:t>
            </a:r>
          </a:p>
          <a:p>
            <a:r>
              <a:rPr lang="en-US" dirty="0"/>
              <a:t>Tunnel mode encrypts entire IP packet</a:t>
            </a:r>
          </a:p>
          <a:p>
            <a:pPr lvl="1"/>
            <a:r>
              <a:rPr lang="en-US" dirty="0"/>
              <a:t>Add new header for next hop</a:t>
            </a:r>
          </a:p>
          <a:p>
            <a:pPr lvl="1"/>
            <a:r>
              <a:rPr lang="en-US" dirty="0"/>
              <a:t>Good for VPNs, gateway to gateway security</a:t>
            </a:r>
            <a:endParaRPr lang="en-AU" dirty="0"/>
          </a:p>
          <a:p>
            <a:endParaRPr lang="en-US" dirty="0"/>
          </a:p>
        </p:txBody>
      </p:sp>
    </p:spTree>
    <p:extLst>
      <p:ext uri="{BB962C8B-B14F-4D97-AF65-F5344CB8AC3E}">
        <p14:creationId xmlns:p14="http://schemas.microsoft.com/office/powerpoint/2010/main" val="135997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Transport </a:t>
            </a:r>
            <a:r>
              <a:rPr lang="en-US" dirty="0" smtClean="0"/>
              <a:t>Mode </a:t>
            </a:r>
            <a:r>
              <a:rPr lang="en-US" dirty="0"/>
              <a:t>ESP</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a:p>
        </p:txBody>
      </p:sp>
      <p:sp>
        <p:nvSpPr>
          <p:cNvPr id="4" name="Content Placeholder 3"/>
          <p:cNvSpPr>
            <a:spLocks noGrp="1"/>
          </p:cNvSpPr>
          <p:nvPr>
            <p:ph sz="quarter" idx="1"/>
          </p:nvPr>
        </p:nvSpPr>
        <p:spPr/>
        <p:txBody>
          <a:bodyPr/>
          <a:lstStyle/>
          <a:p>
            <a:endParaRPr lang="en-US" dirty="0"/>
          </a:p>
        </p:txBody>
      </p:sp>
      <p:grpSp>
        <p:nvGrpSpPr>
          <p:cNvPr id="62" name="Group 3"/>
          <p:cNvGrpSpPr>
            <a:grpSpLocks/>
          </p:cNvGrpSpPr>
          <p:nvPr/>
        </p:nvGrpSpPr>
        <p:grpSpPr bwMode="auto">
          <a:xfrm>
            <a:off x="1066800" y="1600200"/>
            <a:ext cx="7013576" cy="609600"/>
            <a:chOff x="960" y="1200"/>
            <a:chExt cx="4418" cy="384"/>
          </a:xfrm>
        </p:grpSpPr>
        <p:sp>
          <p:nvSpPr>
            <p:cNvPr id="63" name="Rectangle 4"/>
            <p:cNvSpPr>
              <a:spLocks noChangeArrowheads="1"/>
            </p:cNvSpPr>
            <p:nvPr/>
          </p:nvSpPr>
          <p:spPr bwMode="auto">
            <a:xfrm>
              <a:off x="960" y="1200"/>
              <a:ext cx="912"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Original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64" name="Rectangle 5"/>
            <p:cNvSpPr>
              <a:spLocks noChangeArrowheads="1"/>
            </p:cNvSpPr>
            <p:nvPr/>
          </p:nvSpPr>
          <p:spPr bwMode="auto">
            <a:xfrm>
              <a:off x="1872" y="1200"/>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TCP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65" name="Rectangle 6"/>
            <p:cNvSpPr>
              <a:spLocks noChangeArrowheads="1"/>
            </p:cNvSpPr>
            <p:nvPr/>
          </p:nvSpPr>
          <p:spPr bwMode="auto">
            <a:xfrm>
              <a:off x="2640" y="1200"/>
              <a:ext cx="124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Payload Data</a:t>
              </a:r>
            </a:p>
          </p:txBody>
        </p:sp>
        <p:sp>
          <p:nvSpPr>
            <p:cNvPr id="66" name="Text Box 7"/>
            <p:cNvSpPr txBox="1">
              <a:spLocks noChangeArrowheads="1"/>
            </p:cNvSpPr>
            <p:nvPr/>
          </p:nvSpPr>
          <p:spPr bwMode="auto">
            <a:xfrm>
              <a:off x="4272" y="1242"/>
              <a:ext cx="110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omic Sans MS" pitchFamily="-96" charset="0"/>
                  <a:ea typeface="ＭＳ Ｐゴシック" pitchFamily="-96" charset="-128"/>
                  <a:cs typeface="Arial" charset="0"/>
                </a:rPr>
                <a:t>Without IPsec</a:t>
              </a:r>
            </a:p>
          </p:txBody>
        </p:sp>
      </p:grpSp>
      <p:grpSp>
        <p:nvGrpSpPr>
          <p:cNvPr id="67" name="Group 8"/>
          <p:cNvGrpSpPr>
            <a:grpSpLocks/>
          </p:cNvGrpSpPr>
          <p:nvPr/>
        </p:nvGrpSpPr>
        <p:grpSpPr bwMode="auto">
          <a:xfrm>
            <a:off x="1066800" y="2516187"/>
            <a:ext cx="7391400" cy="609600"/>
            <a:chOff x="960" y="1872"/>
            <a:chExt cx="4656" cy="384"/>
          </a:xfrm>
        </p:grpSpPr>
        <p:sp>
          <p:nvSpPr>
            <p:cNvPr id="68" name="Rectangle 9"/>
            <p:cNvSpPr>
              <a:spLocks noChangeArrowheads="1"/>
            </p:cNvSpPr>
            <p:nvPr/>
          </p:nvSpPr>
          <p:spPr bwMode="auto">
            <a:xfrm>
              <a:off x="960" y="1872"/>
              <a:ext cx="912"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Original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69" name="Rectangle 10"/>
            <p:cNvSpPr>
              <a:spLocks noChangeArrowheads="1"/>
            </p:cNvSpPr>
            <p:nvPr/>
          </p:nvSpPr>
          <p:spPr bwMode="auto">
            <a:xfrm>
              <a:off x="2448" y="1872"/>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TCP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70" name="Rectangle 11"/>
            <p:cNvSpPr>
              <a:spLocks noChangeArrowheads="1"/>
            </p:cNvSpPr>
            <p:nvPr/>
          </p:nvSpPr>
          <p:spPr bwMode="auto">
            <a:xfrm>
              <a:off x="3216" y="1872"/>
              <a:ext cx="124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Payload Data</a:t>
              </a:r>
            </a:p>
          </p:txBody>
        </p:sp>
        <p:sp>
          <p:nvSpPr>
            <p:cNvPr id="71" name="Rectangle 12"/>
            <p:cNvSpPr>
              <a:spLocks noChangeArrowheads="1"/>
            </p:cNvSpPr>
            <p:nvPr/>
          </p:nvSpPr>
          <p:spPr bwMode="auto">
            <a:xfrm>
              <a:off x="1872" y="1872"/>
              <a:ext cx="576"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ESP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72" name="Rectangle 13"/>
            <p:cNvSpPr>
              <a:spLocks noChangeArrowheads="1"/>
            </p:cNvSpPr>
            <p:nvPr/>
          </p:nvSpPr>
          <p:spPr bwMode="auto">
            <a:xfrm>
              <a:off x="4464" y="1872"/>
              <a:ext cx="576"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ESP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Trailer</a:t>
              </a:r>
            </a:p>
          </p:txBody>
        </p:sp>
        <p:sp>
          <p:nvSpPr>
            <p:cNvPr id="73" name="Rectangle 14"/>
            <p:cNvSpPr>
              <a:spLocks noChangeArrowheads="1"/>
            </p:cNvSpPr>
            <p:nvPr/>
          </p:nvSpPr>
          <p:spPr bwMode="auto">
            <a:xfrm>
              <a:off x="5040" y="1872"/>
              <a:ext cx="576"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ESP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Auth</a:t>
              </a:r>
            </a:p>
          </p:txBody>
        </p:sp>
      </p:grpSp>
      <p:grpSp>
        <p:nvGrpSpPr>
          <p:cNvPr id="74" name="Group 15"/>
          <p:cNvGrpSpPr>
            <a:grpSpLocks/>
          </p:cNvGrpSpPr>
          <p:nvPr/>
        </p:nvGrpSpPr>
        <p:grpSpPr bwMode="auto">
          <a:xfrm>
            <a:off x="3429000" y="3133725"/>
            <a:ext cx="4114800" cy="373062"/>
            <a:chOff x="2448" y="2309"/>
            <a:chExt cx="2592" cy="235"/>
          </a:xfrm>
        </p:grpSpPr>
        <p:sp>
          <p:nvSpPr>
            <p:cNvPr id="75" name="Line 16"/>
            <p:cNvSpPr>
              <a:spLocks noChangeShapeType="1"/>
            </p:cNvSpPr>
            <p:nvPr/>
          </p:nvSpPr>
          <p:spPr bwMode="auto">
            <a:xfrm>
              <a:off x="2448" y="2544"/>
              <a:ext cx="2592" cy="0"/>
            </a:xfrm>
            <a:prstGeom prst="line">
              <a:avLst/>
            </a:prstGeom>
            <a:noFill/>
            <a:ln w="28575" cap="sq">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76" name="Text Box 17"/>
            <p:cNvSpPr txBox="1">
              <a:spLocks noChangeArrowheads="1"/>
            </p:cNvSpPr>
            <p:nvPr/>
          </p:nvSpPr>
          <p:spPr bwMode="auto">
            <a:xfrm>
              <a:off x="2918" y="2309"/>
              <a:ext cx="8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Encrypted</a:t>
              </a:r>
            </a:p>
          </p:txBody>
        </p:sp>
      </p:grpSp>
      <p:grpSp>
        <p:nvGrpSpPr>
          <p:cNvPr id="77" name="Group 18"/>
          <p:cNvGrpSpPr>
            <a:grpSpLocks/>
          </p:cNvGrpSpPr>
          <p:nvPr/>
        </p:nvGrpSpPr>
        <p:grpSpPr bwMode="auto">
          <a:xfrm>
            <a:off x="2514600" y="3802062"/>
            <a:ext cx="5105400" cy="390525"/>
            <a:chOff x="1872" y="2730"/>
            <a:chExt cx="3216" cy="246"/>
          </a:xfrm>
        </p:grpSpPr>
        <p:sp>
          <p:nvSpPr>
            <p:cNvPr id="78" name="Line 19"/>
            <p:cNvSpPr>
              <a:spLocks noChangeShapeType="1"/>
            </p:cNvSpPr>
            <p:nvPr/>
          </p:nvSpPr>
          <p:spPr bwMode="auto">
            <a:xfrm>
              <a:off x="1872" y="2976"/>
              <a:ext cx="3216" cy="0"/>
            </a:xfrm>
            <a:prstGeom prst="line">
              <a:avLst/>
            </a:prstGeom>
            <a:noFill/>
            <a:ln w="28575" cap="sq">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79" name="Text Box 20"/>
            <p:cNvSpPr txBox="1">
              <a:spLocks noChangeArrowheads="1"/>
            </p:cNvSpPr>
            <p:nvPr/>
          </p:nvSpPr>
          <p:spPr bwMode="auto">
            <a:xfrm>
              <a:off x="2966" y="2730"/>
              <a:ext cx="108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Authenticated</a:t>
              </a:r>
            </a:p>
          </p:txBody>
        </p:sp>
      </p:grpSp>
      <p:grpSp>
        <p:nvGrpSpPr>
          <p:cNvPr id="80" name="Group 21"/>
          <p:cNvGrpSpPr>
            <a:grpSpLocks/>
          </p:cNvGrpSpPr>
          <p:nvPr/>
        </p:nvGrpSpPr>
        <p:grpSpPr bwMode="auto">
          <a:xfrm>
            <a:off x="1905000" y="4800600"/>
            <a:ext cx="6553200" cy="1447800"/>
            <a:chOff x="960" y="3216"/>
            <a:chExt cx="4128" cy="912"/>
          </a:xfrm>
        </p:grpSpPr>
        <p:sp>
          <p:nvSpPr>
            <p:cNvPr id="81" name="Rectangle 22"/>
            <p:cNvSpPr>
              <a:spLocks noChangeArrowheads="1"/>
            </p:cNvSpPr>
            <p:nvPr/>
          </p:nvSpPr>
          <p:spPr bwMode="auto">
            <a:xfrm>
              <a:off x="960" y="3216"/>
              <a:ext cx="480"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SPI</a:t>
              </a:r>
            </a:p>
          </p:txBody>
        </p:sp>
        <p:sp>
          <p:nvSpPr>
            <p:cNvPr id="82" name="Rectangle 23"/>
            <p:cNvSpPr>
              <a:spLocks noChangeArrowheads="1"/>
            </p:cNvSpPr>
            <p:nvPr/>
          </p:nvSpPr>
          <p:spPr bwMode="auto">
            <a:xfrm>
              <a:off x="1440" y="3216"/>
              <a:ext cx="480"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Seq.</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No.</a:t>
              </a:r>
            </a:p>
          </p:txBody>
        </p:sp>
        <p:sp>
          <p:nvSpPr>
            <p:cNvPr id="83" name="Rectangle 24"/>
            <p:cNvSpPr>
              <a:spLocks noChangeArrowheads="1"/>
            </p:cNvSpPr>
            <p:nvPr/>
          </p:nvSpPr>
          <p:spPr bwMode="auto">
            <a:xfrm>
              <a:off x="1920" y="3216"/>
              <a:ext cx="480"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TCP H</a:t>
              </a:r>
            </a:p>
          </p:txBody>
        </p:sp>
        <p:sp>
          <p:nvSpPr>
            <p:cNvPr id="84" name="Rectangle 25"/>
            <p:cNvSpPr>
              <a:spLocks noChangeArrowheads="1"/>
            </p:cNvSpPr>
            <p:nvPr/>
          </p:nvSpPr>
          <p:spPr bwMode="auto">
            <a:xfrm>
              <a:off x="2400" y="3216"/>
              <a:ext cx="480"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Data</a:t>
              </a:r>
            </a:p>
          </p:txBody>
        </p:sp>
        <p:sp>
          <p:nvSpPr>
            <p:cNvPr id="85" name="Rectangle 26"/>
            <p:cNvSpPr>
              <a:spLocks noChangeArrowheads="1"/>
            </p:cNvSpPr>
            <p:nvPr/>
          </p:nvSpPr>
          <p:spPr bwMode="auto">
            <a:xfrm>
              <a:off x="2880" y="3216"/>
              <a:ext cx="624"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Padding</a:t>
              </a:r>
            </a:p>
          </p:txBody>
        </p:sp>
        <p:sp>
          <p:nvSpPr>
            <p:cNvPr id="86" name="Rectangle 27"/>
            <p:cNvSpPr>
              <a:spLocks noChangeArrowheads="1"/>
            </p:cNvSpPr>
            <p:nvPr/>
          </p:nvSpPr>
          <p:spPr bwMode="auto">
            <a:xfrm>
              <a:off x="3504" y="3216"/>
              <a:ext cx="528"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Pad</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Length</a:t>
              </a:r>
            </a:p>
          </p:txBody>
        </p:sp>
        <p:sp>
          <p:nvSpPr>
            <p:cNvPr id="87" name="Rectangle 28"/>
            <p:cNvSpPr>
              <a:spLocks noChangeArrowheads="1"/>
            </p:cNvSpPr>
            <p:nvPr/>
          </p:nvSpPr>
          <p:spPr bwMode="auto">
            <a:xfrm>
              <a:off x="4032" y="3216"/>
              <a:ext cx="528"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Next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88" name="Rectangle 29"/>
            <p:cNvSpPr>
              <a:spLocks noChangeArrowheads="1"/>
            </p:cNvSpPr>
            <p:nvPr/>
          </p:nvSpPr>
          <p:spPr bwMode="auto">
            <a:xfrm>
              <a:off x="4560" y="3216"/>
              <a:ext cx="528" cy="336"/>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MAC</a:t>
              </a:r>
            </a:p>
          </p:txBody>
        </p:sp>
        <p:sp>
          <p:nvSpPr>
            <p:cNvPr id="89" name="Line 30"/>
            <p:cNvSpPr>
              <a:spLocks noChangeShapeType="1"/>
            </p:cNvSpPr>
            <p:nvPr/>
          </p:nvSpPr>
          <p:spPr bwMode="auto">
            <a:xfrm>
              <a:off x="1920" y="3792"/>
              <a:ext cx="2640" cy="0"/>
            </a:xfrm>
            <a:prstGeom prst="line">
              <a:avLst/>
            </a:prstGeom>
            <a:noFill/>
            <a:ln w="28575" cap="sq">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90" name="Text Box 31"/>
            <p:cNvSpPr txBox="1">
              <a:spLocks noChangeArrowheads="1"/>
            </p:cNvSpPr>
            <p:nvPr/>
          </p:nvSpPr>
          <p:spPr bwMode="auto">
            <a:xfrm>
              <a:off x="2486" y="3557"/>
              <a:ext cx="8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Encrypted</a:t>
              </a:r>
            </a:p>
          </p:txBody>
        </p:sp>
        <p:sp>
          <p:nvSpPr>
            <p:cNvPr id="91" name="Line 32"/>
            <p:cNvSpPr>
              <a:spLocks noChangeShapeType="1"/>
            </p:cNvSpPr>
            <p:nvPr/>
          </p:nvSpPr>
          <p:spPr bwMode="auto">
            <a:xfrm>
              <a:off x="1008" y="4128"/>
              <a:ext cx="3552" cy="0"/>
            </a:xfrm>
            <a:prstGeom prst="line">
              <a:avLst/>
            </a:prstGeom>
            <a:noFill/>
            <a:ln w="28575" cap="sq">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92" name="Text Box 33"/>
            <p:cNvSpPr txBox="1">
              <a:spLocks noChangeArrowheads="1"/>
            </p:cNvSpPr>
            <p:nvPr/>
          </p:nvSpPr>
          <p:spPr bwMode="auto">
            <a:xfrm>
              <a:off x="2102" y="3882"/>
              <a:ext cx="108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Authenticated</a:t>
              </a:r>
            </a:p>
          </p:txBody>
        </p:sp>
      </p:grpSp>
    </p:spTree>
    <p:extLst>
      <p:ext uri="{BB962C8B-B14F-4D97-AF65-F5344CB8AC3E}">
        <p14:creationId xmlns:p14="http://schemas.microsoft.com/office/powerpoint/2010/main" val="395690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fade">
                                      <p:cBhvr>
                                        <p:cTn id="7" dur="500"/>
                                        <p:tgtEl>
                                          <p:spTgt spid="6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fade">
                                      <p:cBhvr>
                                        <p:cTn id="12" dur="500"/>
                                        <p:tgtEl>
                                          <p:spTgt spid="7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7"/>
                                        </p:tgtEl>
                                        <p:attrNameLst>
                                          <p:attrName>style.visibility</p:attrName>
                                        </p:attrNameLst>
                                      </p:cBhvr>
                                      <p:to>
                                        <p:strVal val="visible"/>
                                      </p:to>
                                    </p:set>
                                    <p:animEffect transition="in" filter="fade">
                                      <p:cBhvr>
                                        <p:cTn id="17" dur="500"/>
                                        <p:tgtEl>
                                          <p:spTgt spid="7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0"/>
                                        </p:tgtEl>
                                        <p:attrNameLst>
                                          <p:attrName>style.visibility</p:attrName>
                                        </p:attrNameLst>
                                      </p:cBhvr>
                                      <p:to>
                                        <p:strVal val="visible"/>
                                      </p:to>
                                    </p:set>
                                    <p:animEffect transition="in" filter="fade">
                                      <p:cBhvr>
                                        <p:cTn id="22"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Transport Mode </a:t>
            </a:r>
            <a:r>
              <a:rPr lang="en-US" dirty="0" smtClean="0"/>
              <a:t>ESP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a:p>
        </p:txBody>
      </p:sp>
      <p:sp>
        <p:nvSpPr>
          <p:cNvPr id="4" name="Content Placeholder 3"/>
          <p:cNvSpPr>
            <a:spLocks noGrp="1"/>
          </p:cNvSpPr>
          <p:nvPr>
            <p:ph sz="quarter" idx="1"/>
          </p:nvPr>
        </p:nvSpPr>
        <p:spPr/>
        <p:txBody>
          <a:bodyPr/>
          <a:lstStyle/>
          <a:p>
            <a:r>
              <a:rPr lang="en-US" dirty="0"/>
              <a:t>The block of data containing the ESP trailer and the transport layer segment is converted to </a:t>
            </a:r>
            <a:r>
              <a:rPr lang="en-US" dirty="0" err="1"/>
              <a:t>ciphertext</a:t>
            </a:r>
            <a:endParaRPr lang="en-US" dirty="0"/>
          </a:p>
          <a:p>
            <a:r>
              <a:rPr lang="en-US" dirty="0"/>
              <a:t>Authentication is optional</a:t>
            </a:r>
          </a:p>
          <a:p>
            <a:pPr lvl="1"/>
            <a:r>
              <a:rPr lang="en-US" dirty="0"/>
              <a:t>If </a:t>
            </a:r>
            <a:r>
              <a:rPr lang="en-US" dirty="0" smtClean="0"/>
              <a:t>selected, </a:t>
            </a:r>
            <a:r>
              <a:rPr lang="en-US" dirty="0"/>
              <a:t>authentication covers the </a:t>
            </a:r>
            <a:r>
              <a:rPr lang="en-US" dirty="0" err="1"/>
              <a:t>ciphertext</a:t>
            </a:r>
            <a:r>
              <a:rPr lang="en-US" dirty="0"/>
              <a:t> and the ESP header only</a:t>
            </a:r>
          </a:p>
          <a:p>
            <a:pPr lvl="1"/>
            <a:r>
              <a:rPr lang="en-US" dirty="0"/>
              <a:t>Authentication does not cover the IP header</a:t>
            </a:r>
          </a:p>
          <a:p>
            <a:endParaRPr lang="en-US" dirty="0"/>
          </a:p>
        </p:txBody>
      </p:sp>
    </p:spTree>
    <p:extLst>
      <p:ext uri="{BB962C8B-B14F-4D97-AF65-F5344CB8AC3E}">
        <p14:creationId xmlns:p14="http://schemas.microsoft.com/office/powerpoint/2010/main" val="39569000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Encryption and </a:t>
            </a:r>
            <a:r>
              <a:rPr lang="en-US" dirty="0" smtClean="0"/>
              <a:t>Authentication Algorithms </a:t>
            </a:r>
            <a:r>
              <a:rPr lang="en-US" dirty="0"/>
              <a:t>for ESP</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27</a:t>
            </a:fld>
            <a:endParaRPr lang="en-US"/>
          </a:p>
        </p:txBody>
      </p:sp>
      <p:sp>
        <p:nvSpPr>
          <p:cNvPr id="4" name="Content Placeholder 3"/>
          <p:cNvSpPr>
            <a:spLocks noGrp="1"/>
          </p:cNvSpPr>
          <p:nvPr>
            <p:ph sz="quarter" idx="1"/>
          </p:nvPr>
        </p:nvSpPr>
        <p:spPr/>
        <p:txBody>
          <a:bodyPr/>
          <a:lstStyle/>
          <a:p>
            <a:r>
              <a:rPr lang="en-US" dirty="0" smtClean="0"/>
              <a:t>IPsec </a:t>
            </a:r>
            <a:r>
              <a:rPr lang="en-US" dirty="0"/>
              <a:t>specifies that DES must be supported (mandatory)</a:t>
            </a:r>
          </a:p>
          <a:p>
            <a:r>
              <a:rPr lang="en-US" dirty="0"/>
              <a:t>In addition, the following encryption algorithms might be used</a:t>
            </a:r>
          </a:p>
          <a:p>
            <a:pPr lvl="1"/>
            <a:r>
              <a:rPr lang="en-US" dirty="0" smtClean="0"/>
              <a:t>3DES</a:t>
            </a:r>
            <a:r>
              <a:rPr lang="en-US" dirty="0"/>
              <a:t>, IDEA, Blowfish, CAST, and </a:t>
            </a:r>
            <a:r>
              <a:rPr lang="en-US" dirty="0" smtClean="0"/>
              <a:t>RC5</a:t>
            </a:r>
            <a:endParaRPr lang="en-US" dirty="0"/>
          </a:p>
          <a:p>
            <a:r>
              <a:rPr lang="en-US" dirty="0"/>
              <a:t>For message authentication</a:t>
            </a:r>
          </a:p>
          <a:p>
            <a:pPr lvl="1"/>
            <a:r>
              <a:rPr lang="en-US" dirty="0"/>
              <a:t>HMAC with </a:t>
            </a:r>
            <a:r>
              <a:rPr lang="en-US" dirty="0" smtClean="0"/>
              <a:t>MD5 </a:t>
            </a:r>
            <a:r>
              <a:rPr lang="en-US" dirty="0"/>
              <a:t>or SHA</a:t>
            </a:r>
          </a:p>
          <a:p>
            <a:pPr lvl="1"/>
            <a:r>
              <a:rPr lang="en-US" dirty="0"/>
              <a:t>Truncate the output to 96 bits</a:t>
            </a:r>
          </a:p>
          <a:p>
            <a:endParaRPr lang="en-US" dirty="0"/>
          </a:p>
        </p:txBody>
      </p:sp>
    </p:spTree>
    <p:extLst>
      <p:ext uri="{BB962C8B-B14F-4D97-AF65-F5344CB8AC3E}">
        <p14:creationId xmlns:p14="http://schemas.microsoft.com/office/powerpoint/2010/main" val="39569000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Tunnel </a:t>
            </a:r>
            <a:r>
              <a:rPr lang="en-US" dirty="0" smtClean="0"/>
              <a:t>Mode </a:t>
            </a:r>
            <a:r>
              <a:rPr lang="en-US" dirty="0"/>
              <a:t>ESP</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28</a:t>
            </a:fld>
            <a:endParaRPr lang="en-US"/>
          </a:p>
        </p:txBody>
      </p:sp>
      <p:sp>
        <p:nvSpPr>
          <p:cNvPr id="4" name="Content Placeholder 3"/>
          <p:cNvSpPr>
            <a:spLocks noGrp="1"/>
          </p:cNvSpPr>
          <p:nvPr>
            <p:ph sz="quarter" idx="1"/>
          </p:nvPr>
        </p:nvSpPr>
        <p:spPr/>
        <p:txBody>
          <a:bodyPr/>
          <a:lstStyle/>
          <a:p>
            <a:endParaRPr lang="en-US"/>
          </a:p>
        </p:txBody>
      </p:sp>
      <p:grpSp>
        <p:nvGrpSpPr>
          <p:cNvPr id="24" name="Group 3"/>
          <p:cNvGrpSpPr>
            <a:grpSpLocks/>
          </p:cNvGrpSpPr>
          <p:nvPr/>
        </p:nvGrpSpPr>
        <p:grpSpPr bwMode="auto">
          <a:xfrm>
            <a:off x="1219200" y="2209800"/>
            <a:ext cx="7043738" cy="609600"/>
            <a:chOff x="960" y="1200"/>
            <a:chExt cx="4437" cy="384"/>
          </a:xfrm>
        </p:grpSpPr>
        <p:sp>
          <p:nvSpPr>
            <p:cNvPr id="25" name="Rectangle 4"/>
            <p:cNvSpPr>
              <a:spLocks noChangeArrowheads="1"/>
            </p:cNvSpPr>
            <p:nvPr/>
          </p:nvSpPr>
          <p:spPr bwMode="auto">
            <a:xfrm>
              <a:off x="960" y="1200"/>
              <a:ext cx="912"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Original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26" name="Rectangle 5"/>
            <p:cNvSpPr>
              <a:spLocks noChangeArrowheads="1"/>
            </p:cNvSpPr>
            <p:nvPr/>
          </p:nvSpPr>
          <p:spPr bwMode="auto">
            <a:xfrm>
              <a:off x="1872" y="1200"/>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TCP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27" name="Rectangle 6"/>
            <p:cNvSpPr>
              <a:spLocks noChangeArrowheads="1"/>
            </p:cNvSpPr>
            <p:nvPr/>
          </p:nvSpPr>
          <p:spPr bwMode="auto">
            <a:xfrm>
              <a:off x="2640" y="1200"/>
              <a:ext cx="124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Payload Data</a:t>
              </a:r>
            </a:p>
          </p:txBody>
        </p:sp>
        <p:sp>
          <p:nvSpPr>
            <p:cNvPr id="28" name="Text Box 7"/>
            <p:cNvSpPr txBox="1">
              <a:spLocks noChangeArrowheads="1"/>
            </p:cNvSpPr>
            <p:nvPr/>
          </p:nvSpPr>
          <p:spPr bwMode="auto">
            <a:xfrm>
              <a:off x="4272" y="1242"/>
              <a:ext cx="11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Without IPSec</a:t>
              </a:r>
            </a:p>
          </p:txBody>
        </p:sp>
      </p:grpSp>
      <p:grpSp>
        <p:nvGrpSpPr>
          <p:cNvPr id="29" name="Group 8"/>
          <p:cNvGrpSpPr>
            <a:grpSpLocks/>
          </p:cNvGrpSpPr>
          <p:nvPr/>
        </p:nvGrpSpPr>
        <p:grpSpPr bwMode="auto">
          <a:xfrm>
            <a:off x="2743200" y="3970338"/>
            <a:ext cx="4953000" cy="373062"/>
            <a:chOff x="2448" y="2309"/>
            <a:chExt cx="2592" cy="235"/>
          </a:xfrm>
        </p:grpSpPr>
        <p:sp>
          <p:nvSpPr>
            <p:cNvPr id="30" name="Line 9"/>
            <p:cNvSpPr>
              <a:spLocks noChangeShapeType="1"/>
            </p:cNvSpPr>
            <p:nvPr/>
          </p:nvSpPr>
          <p:spPr bwMode="auto">
            <a:xfrm>
              <a:off x="2448" y="2544"/>
              <a:ext cx="2592" cy="0"/>
            </a:xfrm>
            <a:prstGeom prst="line">
              <a:avLst/>
            </a:prstGeom>
            <a:noFill/>
            <a:ln w="28575" cap="sq">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31" name="Text Box 10"/>
            <p:cNvSpPr txBox="1">
              <a:spLocks noChangeArrowheads="1"/>
            </p:cNvSpPr>
            <p:nvPr/>
          </p:nvSpPr>
          <p:spPr bwMode="auto">
            <a:xfrm>
              <a:off x="2918" y="2309"/>
              <a:ext cx="67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Encrypted</a:t>
              </a:r>
            </a:p>
          </p:txBody>
        </p:sp>
      </p:grpSp>
      <p:grpSp>
        <p:nvGrpSpPr>
          <p:cNvPr id="32" name="Group 11"/>
          <p:cNvGrpSpPr>
            <a:grpSpLocks/>
          </p:cNvGrpSpPr>
          <p:nvPr/>
        </p:nvGrpSpPr>
        <p:grpSpPr bwMode="auto">
          <a:xfrm>
            <a:off x="1828800" y="4638675"/>
            <a:ext cx="5943600" cy="390525"/>
            <a:chOff x="1872" y="2730"/>
            <a:chExt cx="3216" cy="246"/>
          </a:xfrm>
        </p:grpSpPr>
        <p:sp>
          <p:nvSpPr>
            <p:cNvPr id="33" name="Line 12"/>
            <p:cNvSpPr>
              <a:spLocks noChangeShapeType="1"/>
            </p:cNvSpPr>
            <p:nvPr/>
          </p:nvSpPr>
          <p:spPr bwMode="auto">
            <a:xfrm>
              <a:off x="1872" y="2976"/>
              <a:ext cx="3216" cy="0"/>
            </a:xfrm>
            <a:prstGeom prst="line">
              <a:avLst/>
            </a:prstGeom>
            <a:noFill/>
            <a:ln w="28575" cap="sq">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34" name="Text Box 13"/>
            <p:cNvSpPr txBox="1">
              <a:spLocks noChangeArrowheads="1"/>
            </p:cNvSpPr>
            <p:nvPr/>
          </p:nvSpPr>
          <p:spPr bwMode="auto">
            <a:xfrm>
              <a:off x="2966" y="2730"/>
              <a:ext cx="9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96" charset="0"/>
                  <a:ea typeface="ＭＳ Ｐゴシック" pitchFamily="-96" charset="-128"/>
                  <a:cs typeface="Arial" charset="0"/>
                </a:rPr>
                <a:t>Authenticated</a:t>
              </a:r>
            </a:p>
          </p:txBody>
        </p:sp>
      </p:grpSp>
      <p:grpSp>
        <p:nvGrpSpPr>
          <p:cNvPr id="35" name="Group 14"/>
          <p:cNvGrpSpPr>
            <a:grpSpLocks/>
          </p:cNvGrpSpPr>
          <p:nvPr/>
        </p:nvGrpSpPr>
        <p:grpSpPr bwMode="auto">
          <a:xfrm>
            <a:off x="533400" y="3276600"/>
            <a:ext cx="8077200" cy="609600"/>
            <a:chOff x="528" y="1872"/>
            <a:chExt cx="5088" cy="384"/>
          </a:xfrm>
        </p:grpSpPr>
        <p:sp>
          <p:nvSpPr>
            <p:cNvPr id="36" name="Rectangle 15"/>
            <p:cNvSpPr>
              <a:spLocks noChangeArrowheads="1"/>
            </p:cNvSpPr>
            <p:nvPr/>
          </p:nvSpPr>
          <p:spPr bwMode="auto">
            <a:xfrm>
              <a:off x="1872" y="1872"/>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Original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37" name="Rectangle 16"/>
            <p:cNvSpPr>
              <a:spLocks noChangeArrowheads="1"/>
            </p:cNvSpPr>
            <p:nvPr/>
          </p:nvSpPr>
          <p:spPr bwMode="auto">
            <a:xfrm>
              <a:off x="2640" y="1872"/>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TCP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38" name="Rectangle 17"/>
            <p:cNvSpPr>
              <a:spLocks noChangeArrowheads="1"/>
            </p:cNvSpPr>
            <p:nvPr/>
          </p:nvSpPr>
          <p:spPr bwMode="auto">
            <a:xfrm>
              <a:off x="3408" y="1872"/>
              <a:ext cx="1056"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Payload Data</a:t>
              </a:r>
            </a:p>
          </p:txBody>
        </p:sp>
        <p:sp>
          <p:nvSpPr>
            <p:cNvPr id="39" name="Rectangle 18"/>
            <p:cNvSpPr>
              <a:spLocks noChangeArrowheads="1"/>
            </p:cNvSpPr>
            <p:nvPr/>
          </p:nvSpPr>
          <p:spPr bwMode="auto">
            <a:xfrm>
              <a:off x="1296" y="1872"/>
              <a:ext cx="576"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ESP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sp>
          <p:nvSpPr>
            <p:cNvPr id="40" name="Rectangle 19"/>
            <p:cNvSpPr>
              <a:spLocks noChangeArrowheads="1"/>
            </p:cNvSpPr>
            <p:nvPr/>
          </p:nvSpPr>
          <p:spPr bwMode="auto">
            <a:xfrm>
              <a:off x="4464" y="1872"/>
              <a:ext cx="576"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ESP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Trailer</a:t>
              </a:r>
            </a:p>
          </p:txBody>
        </p:sp>
        <p:sp>
          <p:nvSpPr>
            <p:cNvPr id="41" name="Rectangle 20"/>
            <p:cNvSpPr>
              <a:spLocks noChangeArrowheads="1"/>
            </p:cNvSpPr>
            <p:nvPr/>
          </p:nvSpPr>
          <p:spPr bwMode="auto">
            <a:xfrm>
              <a:off x="5040" y="1872"/>
              <a:ext cx="576"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ESP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Auth</a:t>
              </a:r>
            </a:p>
          </p:txBody>
        </p:sp>
        <p:sp>
          <p:nvSpPr>
            <p:cNvPr id="42" name="Rectangle 21"/>
            <p:cNvSpPr>
              <a:spLocks noChangeArrowheads="1"/>
            </p:cNvSpPr>
            <p:nvPr/>
          </p:nvSpPr>
          <p:spPr bwMode="auto">
            <a:xfrm>
              <a:off x="528" y="1872"/>
              <a:ext cx="768" cy="384"/>
            </a:xfrm>
            <a:prstGeom prst="rect">
              <a:avLst/>
            </a:prstGeom>
            <a:solidFill>
              <a:srgbClr val="FFFFFF"/>
            </a:solidFill>
            <a:ln w="12700" cap="sq">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New IP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Header</a:t>
              </a:r>
            </a:p>
          </p:txBody>
        </p:sp>
      </p:grpSp>
    </p:spTree>
    <p:extLst>
      <p:ext uri="{BB962C8B-B14F-4D97-AF65-F5344CB8AC3E}">
        <p14:creationId xmlns:p14="http://schemas.microsoft.com/office/powerpoint/2010/main" val="395690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Tunnel Mode </a:t>
            </a:r>
            <a:r>
              <a:rPr lang="en-US" dirty="0" smtClean="0"/>
              <a:t>ESP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29</a:t>
            </a:fld>
            <a:endParaRPr lang="en-US"/>
          </a:p>
        </p:txBody>
      </p:sp>
      <p:sp>
        <p:nvSpPr>
          <p:cNvPr id="4" name="Content Placeholder 3"/>
          <p:cNvSpPr>
            <a:spLocks noGrp="1"/>
          </p:cNvSpPr>
          <p:nvPr>
            <p:ph sz="quarter" idx="1"/>
          </p:nvPr>
        </p:nvSpPr>
        <p:spPr/>
        <p:txBody>
          <a:bodyPr/>
          <a:lstStyle/>
          <a:p>
            <a:r>
              <a:rPr lang="en-US" dirty="0"/>
              <a:t>The entire IP packet is </a:t>
            </a:r>
            <a:r>
              <a:rPr lang="en-US" dirty="0" smtClean="0"/>
              <a:t>encrypted</a:t>
            </a:r>
            <a:endParaRPr lang="en-US" dirty="0"/>
          </a:p>
          <a:p>
            <a:pPr lvl="1"/>
            <a:r>
              <a:rPr lang="en-US" dirty="0"/>
              <a:t>Can counter traffic analysis</a:t>
            </a:r>
          </a:p>
          <a:p>
            <a:r>
              <a:rPr lang="en-US" dirty="0"/>
              <a:t>The entire encrypted block is encapsulated in another IP packet and transmitted</a:t>
            </a:r>
          </a:p>
          <a:p>
            <a:pPr lvl="1"/>
            <a:r>
              <a:rPr lang="en-US" dirty="0"/>
              <a:t>This could be done by a firewall or a security gateway</a:t>
            </a:r>
          </a:p>
          <a:p>
            <a:r>
              <a:rPr lang="en-US" dirty="0"/>
              <a:t>Useful if hosts within an Intranet are incapable of IPsec</a:t>
            </a:r>
          </a:p>
          <a:p>
            <a:endParaRPr lang="en-US" dirty="0"/>
          </a:p>
        </p:txBody>
      </p:sp>
    </p:spTree>
    <p:extLst>
      <p:ext uri="{BB962C8B-B14F-4D97-AF65-F5344CB8AC3E}">
        <p14:creationId xmlns:p14="http://schemas.microsoft.com/office/powerpoint/2010/main" val="3956900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Application-Transparent Security</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
        <p:nvSpPr>
          <p:cNvPr id="4" name="Content Placeholder 3"/>
          <p:cNvSpPr>
            <a:spLocks noGrp="1"/>
          </p:cNvSpPr>
          <p:nvPr>
            <p:ph sz="quarter" idx="1"/>
          </p:nvPr>
        </p:nvSpPr>
        <p:spPr/>
        <p:txBody>
          <a:bodyPr/>
          <a:lstStyle/>
          <a:p>
            <a:r>
              <a:rPr lang="en-US" dirty="0"/>
              <a:t>Questions</a:t>
            </a:r>
          </a:p>
          <a:p>
            <a:pPr lvl="1"/>
            <a:r>
              <a:rPr lang="en-US" dirty="0"/>
              <a:t>Should all applications employ their own authentication, </a:t>
            </a:r>
            <a:r>
              <a:rPr lang="en-US" dirty="0" smtClean="0"/>
              <a:t>integrity, </a:t>
            </a:r>
            <a:r>
              <a:rPr lang="en-US" dirty="0"/>
              <a:t>and confidentiality mechanisms?</a:t>
            </a:r>
          </a:p>
          <a:p>
            <a:pPr lvl="1"/>
            <a:r>
              <a:rPr lang="en-US" dirty="0"/>
              <a:t>Can we make security transparent to applications?</a:t>
            </a:r>
          </a:p>
          <a:p>
            <a:pPr lvl="1"/>
            <a:r>
              <a:rPr lang="en-US" dirty="0"/>
              <a:t>At what layer should such security services be implemented?</a:t>
            </a:r>
          </a:p>
          <a:p>
            <a:pPr lvl="1"/>
            <a:r>
              <a:rPr lang="en-US" dirty="0"/>
              <a:t>Are there problems if we do take this approach?</a:t>
            </a:r>
          </a:p>
          <a:p>
            <a:r>
              <a:rPr lang="en-US" dirty="0"/>
              <a:t>SSL and </a:t>
            </a:r>
            <a:r>
              <a:rPr lang="en-US" dirty="0" smtClean="0"/>
              <a:t>IPsec </a:t>
            </a:r>
            <a:r>
              <a:rPr lang="en-US" dirty="0"/>
              <a:t>are two common ways of providing the same security services to all applications</a:t>
            </a:r>
          </a:p>
          <a:p>
            <a:endParaRPr lang="en-US" dirty="0"/>
          </a:p>
        </p:txBody>
      </p:sp>
    </p:spTree>
    <p:extLst>
      <p:ext uri="{BB962C8B-B14F-4D97-AF65-F5344CB8AC3E}">
        <p14:creationId xmlns:p14="http://schemas.microsoft.com/office/powerpoint/2010/main" val="1728733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Combining </a:t>
            </a:r>
            <a:r>
              <a:rPr lang="en-US" dirty="0" smtClean="0"/>
              <a:t>Security Associations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30</a:t>
            </a:fld>
            <a:endParaRPr lang="en-US"/>
          </a:p>
        </p:txBody>
      </p:sp>
      <p:sp>
        <p:nvSpPr>
          <p:cNvPr id="4" name="Content Placeholder 3"/>
          <p:cNvSpPr>
            <a:spLocks noGrp="1"/>
          </p:cNvSpPr>
          <p:nvPr>
            <p:ph sz="quarter" idx="1"/>
          </p:nvPr>
        </p:nvSpPr>
        <p:spPr/>
        <p:txBody>
          <a:bodyPr/>
          <a:lstStyle/>
          <a:p>
            <a:r>
              <a:rPr lang="en-US" sz="2800" dirty="0"/>
              <a:t>A single SA can specify either AH or ESP but not both</a:t>
            </a:r>
          </a:p>
          <a:p>
            <a:r>
              <a:rPr lang="en-US" sz="2800" dirty="0"/>
              <a:t>In order to provide security services, we need to use multiple security associations</a:t>
            </a:r>
          </a:p>
          <a:p>
            <a:r>
              <a:rPr lang="en-US" sz="2800" dirty="0"/>
              <a:t>A sequence of security associations executed in order on an IP packet is referred to as a security association bundle</a:t>
            </a:r>
          </a:p>
          <a:p>
            <a:r>
              <a:rPr lang="en-US" sz="2800" dirty="0"/>
              <a:t>The SAs within a SA bundle may terminate at the same endpoints or different endpoints</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Association Bundles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31</a:t>
            </a:fld>
            <a:endParaRPr lang="en-US"/>
          </a:p>
        </p:txBody>
      </p:sp>
      <p:sp>
        <p:nvSpPr>
          <p:cNvPr id="4" name="Content Placeholder 3"/>
          <p:cNvSpPr>
            <a:spLocks noGrp="1"/>
          </p:cNvSpPr>
          <p:nvPr>
            <p:ph sz="quarter" idx="1"/>
          </p:nvPr>
        </p:nvSpPr>
        <p:spPr/>
        <p:txBody>
          <a:bodyPr/>
          <a:lstStyle/>
          <a:p>
            <a:r>
              <a:rPr lang="en-US" dirty="0"/>
              <a:t>Transport adjacency</a:t>
            </a:r>
          </a:p>
          <a:p>
            <a:pPr lvl="1"/>
            <a:r>
              <a:rPr lang="en-US" dirty="0"/>
              <a:t>Use more than one </a:t>
            </a:r>
            <a:r>
              <a:rPr lang="en-US" dirty="0" smtClean="0"/>
              <a:t>IPsec </a:t>
            </a:r>
            <a:r>
              <a:rPr lang="en-US" dirty="0"/>
              <a:t>protocol without tunneling</a:t>
            </a:r>
          </a:p>
          <a:p>
            <a:pPr lvl="1"/>
            <a:r>
              <a:rPr lang="en-US" dirty="0"/>
              <a:t>Example: ESP followed by AH</a:t>
            </a:r>
          </a:p>
          <a:p>
            <a:pPr lvl="1"/>
            <a:r>
              <a:rPr lang="en-US" dirty="0"/>
              <a:t>Usually performed at the same end-points</a:t>
            </a:r>
          </a:p>
          <a:p>
            <a:r>
              <a:rPr lang="en-US" dirty="0"/>
              <a:t>Iterated tunneling</a:t>
            </a:r>
          </a:p>
          <a:p>
            <a:pPr lvl="1"/>
            <a:r>
              <a:rPr lang="en-US" dirty="0"/>
              <a:t>Multiple </a:t>
            </a:r>
            <a:r>
              <a:rPr lang="en-US" dirty="0" smtClean="0"/>
              <a:t>IPsec </a:t>
            </a:r>
            <a:r>
              <a:rPr lang="en-US" dirty="0"/>
              <a:t>protocols used with IP tunneling</a:t>
            </a:r>
          </a:p>
          <a:p>
            <a:pPr lvl="1"/>
            <a:r>
              <a:rPr lang="en-US" dirty="0"/>
              <a:t>Each tunnel can originate or end at different hosts along the route</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Association </a:t>
            </a:r>
            <a:r>
              <a:rPr lang="en-US" dirty="0" smtClean="0"/>
              <a:t>Bundles: Examples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32</a:t>
            </a:fld>
            <a:endParaRPr lang="en-US"/>
          </a:p>
        </p:txBody>
      </p:sp>
      <p:sp>
        <p:nvSpPr>
          <p:cNvPr id="4" name="Content Placeholder 3"/>
          <p:cNvSpPr>
            <a:spLocks noGrp="1"/>
          </p:cNvSpPr>
          <p:nvPr>
            <p:ph sz="quarter" idx="1"/>
          </p:nvPr>
        </p:nvSpPr>
        <p:spPr/>
        <p:txBody>
          <a:bodyPr/>
          <a:lstStyle/>
          <a:p>
            <a:endParaRPr lang="en-US"/>
          </a:p>
        </p:txBody>
      </p:sp>
      <p:pic>
        <p:nvPicPr>
          <p:cNvPr id="5" name="Picture 5" descr="Ch16. Combinations.pdf                                         00156198  Mnementh                      BEAE7A2F:"/>
          <p:cNvPicPr>
            <a:picLocks noChangeAspect="1" noChangeArrowheads="1"/>
          </p:cNvPicPr>
          <p:nvPr/>
        </p:nvPicPr>
        <p:blipFill>
          <a:blip r:embed="rId2">
            <a:extLst>
              <a:ext uri="{28A0092B-C50C-407E-A947-70E740481C1C}">
                <a14:useLocalDpi xmlns:a14="http://schemas.microsoft.com/office/drawing/2010/main" val="0"/>
              </a:ext>
            </a:extLst>
          </a:blip>
          <a:srcRect t="3474" b="13898"/>
          <a:stretch>
            <a:fillRect/>
          </a:stretch>
        </p:blipFill>
        <p:spPr bwMode="auto">
          <a:xfrm>
            <a:off x="762000" y="1371600"/>
            <a:ext cx="7539038" cy="4814888"/>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90858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 Key Exchange (IKE)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33</a:t>
            </a:fld>
            <a:endParaRPr lang="en-US"/>
          </a:p>
        </p:txBody>
      </p:sp>
      <p:sp>
        <p:nvSpPr>
          <p:cNvPr id="4" name="Content Placeholder 3"/>
          <p:cNvSpPr>
            <a:spLocks noGrp="1"/>
          </p:cNvSpPr>
          <p:nvPr>
            <p:ph sz="quarter" idx="1"/>
          </p:nvPr>
        </p:nvSpPr>
        <p:spPr/>
        <p:txBody>
          <a:bodyPr>
            <a:normAutofit/>
          </a:bodyPr>
          <a:lstStyle/>
          <a:p>
            <a:r>
              <a:rPr lang="en-US" dirty="0"/>
              <a:t>Idea: </a:t>
            </a:r>
            <a:r>
              <a:rPr lang="en-US" dirty="0" smtClean="0"/>
              <a:t>a </a:t>
            </a:r>
            <a:r>
              <a:rPr lang="en-US" dirty="0"/>
              <a:t>protocol for</a:t>
            </a:r>
          </a:p>
          <a:p>
            <a:pPr lvl="1"/>
            <a:r>
              <a:rPr lang="en-US" dirty="0"/>
              <a:t>Agreement on which protocols, algorithms, and keys to use – negotiation services</a:t>
            </a:r>
          </a:p>
          <a:p>
            <a:pPr lvl="1"/>
            <a:r>
              <a:rPr lang="en-US" dirty="0"/>
              <a:t>Ensuring from the beginning that you are talking with an entity that you believe you are talking with – primary authentication services</a:t>
            </a:r>
          </a:p>
          <a:p>
            <a:pPr lvl="1"/>
            <a:r>
              <a:rPr lang="en-US" dirty="0"/>
              <a:t>Managing keys after they have been agreed upon – key management</a:t>
            </a:r>
          </a:p>
          <a:p>
            <a:pPr lvl="1"/>
            <a:r>
              <a:rPr lang="en-US" dirty="0"/>
              <a:t>Exchanging material for generating the keys safely</a:t>
            </a:r>
          </a:p>
          <a:p>
            <a:r>
              <a:rPr lang="en-US" dirty="0"/>
              <a:t>Reality:</a:t>
            </a:r>
          </a:p>
          <a:p>
            <a:pPr lvl="1"/>
            <a:r>
              <a:rPr lang="en-US" dirty="0"/>
              <a:t>Confusing and chaotic - ISAKMP, IKE, Oakley…</a:t>
            </a:r>
          </a:p>
          <a:p>
            <a:pPr lvl="1"/>
            <a:r>
              <a:rPr lang="en-US" dirty="0"/>
              <a:t>Took almost 10 years to formulate and it is still too complex</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fade">
                                      <p:cBhvr>
                                        <p:cTn id="13"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Secure </a:t>
            </a:r>
            <a:r>
              <a:rPr lang="en-US" dirty="0" smtClean="0"/>
              <a:t>Sockets Layer </a:t>
            </a:r>
            <a:r>
              <a:rPr lang="en-US" dirty="0"/>
              <a:t>(SSL)</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34</a:t>
            </a:fld>
            <a:endParaRPr lang="en-US"/>
          </a:p>
        </p:txBody>
      </p:sp>
      <p:sp>
        <p:nvSpPr>
          <p:cNvPr id="4" name="Content Placeholder 3"/>
          <p:cNvSpPr>
            <a:spLocks noGrp="1"/>
          </p:cNvSpPr>
          <p:nvPr>
            <p:ph sz="quarter" idx="1"/>
          </p:nvPr>
        </p:nvSpPr>
        <p:spPr/>
        <p:txBody>
          <a:bodyPr/>
          <a:lstStyle/>
          <a:p>
            <a:r>
              <a:rPr lang="en-US" dirty="0"/>
              <a:t>Provides transport layer security to any TCP-based application. </a:t>
            </a:r>
          </a:p>
          <a:p>
            <a:pPr lvl="1"/>
            <a:r>
              <a:rPr lang="en-US" dirty="0"/>
              <a:t>e.g., between Web browsers, servers for e-commerce (</a:t>
            </a:r>
            <a:r>
              <a:rPr lang="en-US" dirty="0" err="1"/>
              <a:t>shttp</a:t>
            </a:r>
            <a:r>
              <a:rPr lang="en-US" dirty="0"/>
              <a:t>)</a:t>
            </a:r>
          </a:p>
          <a:p>
            <a:r>
              <a:rPr lang="en-US" dirty="0"/>
              <a:t>Security services: </a:t>
            </a:r>
          </a:p>
          <a:p>
            <a:pPr lvl="1"/>
            <a:r>
              <a:rPr lang="en-US" dirty="0"/>
              <a:t>Server authentication, data </a:t>
            </a:r>
            <a:r>
              <a:rPr lang="en-US" dirty="0" smtClean="0"/>
              <a:t>encryption, message integrity,  </a:t>
            </a:r>
            <a:r>
              <a:rPr lang="en-US" dirty="0"/>
              <a:t>client authentication (optional)</a:t>
            </a:r>
          </a:p>
          <a:p>
            <a:endParaRPr lang="en-US" dirty="0"/>
          </a:p>
        </p:txBody>
      </p:sp>
      <p:sp>
        <p:nvSpPr>
          <p:cNvPr id="29" name="Rectangle 4"/>
          <p:cNvSpPr>
            <a:spLocks noChangeArrowheads="1"/>
          </p:cNvSpPr>
          <p:nvPr/>
        </p:nvSpPr>
        <p:spPr bwMode="auto">
          <a:xfrm>
            <a:off x="4935538" y="4548188"/>
            <a:ext cx="1711325" cy="309562"/>
          </a:xfrm>
          <a:prstGeom prst="rect">
            <a:avLst/>
          </a:prstGeom>
          <a:solidFill>
            <a:srgbClr val="FFFF99"/>
          </a:solidFill>
          <a:ln w="9525">
            <a:solidFill>
              <a:sysClr val="windowText" lastClr="000000"/>
            </a:solidFill>
            <a:miter lim="800000"/>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30" name="Text Box 5"/>
          <p:cNvSpPr txBox="1">
            <a:spLocks noChangeArrowheads="1"/>
          </p:cNvSpPr>
          <p:nvPr/>
        </p:nvSpPr>
        <p:spPr bwMode="auto">
          <a:xfrm>
            <a:off x="5067300" y="4430713"/>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endParaRPr lang="en-US" sz="2000" smtClean="0">
              <a:solidFill>
                <a:prstClr val="black"/>
              </a:solidFill>
              <a:latin typeface="Comic Sans MS" pitchFamily="66" charset="0"/>
            </a:endParaRPr>
          </a:p>
        </p:txBody>
      </p:sp>
      <p:sp>
        <p:nvSpPr>
          <p:cNvPr id="31" name="Rectangle 6"/>
          <p:cNvSpPr>
            <a:spLocks noChangeArrowheads="1"/>
          </p:cNvSpPr>
          <p:nvPr/>
        </p:nvSpPr>
        <p:spPr bwMode="auto">
          <a:xfrm>
            <a:off x="4935538" y="4857750"/>
            <a:ext cx="1711325" cy="393700"/>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32" name="Text Box 7"/>
          <p:cNvSpPr txBox="1">
            <a:spLocks noChangeArrowheads="1"/>
          </p:cNvSpPr>
          <p:nvPr/>
        </p:nvSpPr>
        <p:spPr bwMode="auto">
          <a:xfrm>
            <a:off x="5489575" y="4879975"/>
            <a:ext cx="641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2000" smtClean="0">
                <a:solidFill>
                  <a:prstClr val="black"/>
                </a:solidFill>
                <a:latin typeface="Comic Sans MS" pitchFamily="66" charset="0"/>
              </a:rPr>
              <a:t>TCP</a:t>
            </a:r>
          </a:p>
        </p:txBody>
      </p:sp>
      <p:sp>
        <p:nvSpPr>
          <p:cNvPr id="33" name="Rectangle 8"/>
          <p:cNvSpPr>
            <a:spLocks noChangeArrowheads="1"/>
          </p:cNvSpPr>
          <p:nvPr/>
        </p:nvSpPr>
        <p:spPr bwMode="auto">
          <a:xfrm>
            <a:off x="4935538" y="5251450"/>
            <a:ext cx="1711325" cy="392113"/>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34" name="Text Box 9"/>
          <p:cNvSpPr txBox="1">
            <a:spLocks noChangeArrowheads="1"/>
          </p:cNvSpPr>
          <p:nvPr/>
        </p:nvSpPr>
        <p:spPr bwMode="auto">
          <a:xfrm>
            <a:off x="5589588" y="5294313"/>
            <a:ext cx="454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2000" smtClean="0">
                <a:solidFill>
                  <a:prstClr val="black"/>
                </a:solidFill>
                <a:latin typeface="Comic Sans MS" pitchFamily="66" charset="0"/>
              </a:rPr>
              <a:t>IP</a:t>
            </a:r>
          </a:p>
        </p:txBody>
      </p:sp>
      <p:sp>
        <p:nvSpPr>
          <p:cNvPr id="35" name="Text Box 10"/>
          <p:cNvSpPr txBox="1">
            <a:spLocks noChangeArrowheads="1"/>
          </p:cNvSpPr>
          <p:nvPr/>
        </p:nvSpPr>
        <p:spPr bwMode="auto">
          <a:xfrm>
            <a:off x="4676775" y="5753100"/>
            <a:ext cx="29733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2000" smtClean="0">
                <a:solidFill>
                  <a:srgbClr val="9B2D1F"/>
                </a:solidFill>
                <a:latin typeface="Comic Sans MS" pitchFamily="66" charset="0"/>
              </a:rPr>
              <a:t>TCP enhanced with SSL</a:t>
            </a:r>
          </a:p>
        </p:txBody>
      </p:sp>
      <p:sp>
        <p:nvSpPr>
          <p:cNvPr id="36" name="Oval 11"/>
          <p:cNvSpPr>
            <a:spLocks noChangeArrowheads="1"/>
          </p:cNvSpPr>
          <p:nvPr/>
        </p:nvSpPr>
        <p:spPr bwMode="auto">
          <a:xfrm>
            <a:off x="2981325" y="4822825"/>
            <a:ext cx="141288" cy="68263"/>
          </a:xfrm>
          <a:prstGeom prst="ellipse">
            <a:avLst/>
          </a:prstGeom>
          <a:solidFill>
            <a:srgbClr val="D34817"/>
          </a:solidFill>
          <a:ln w="9525">
            <a:solidFill>
              <a:sysClr val="windowText" lastClr="000000"/>
            </a:solidFill>
            <a:round/>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37" name="Line 12"/>
          <p:cNvSpPr>
            <a:spLocks noChangeShapeType="1"/>
          </p:cNvSpPr>
          <p:nvPr/>
        </p:nvSpPr>
        <p:spPr bwMode="auto">
          <a:xfrm flipV="1">
            <a:off x="1816100" y="4891088"/>
            <a:ext cx="1165225" cy="236537"/>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38" name="Text Box 13"/>
          <p:cNvSpPr txBox="1">
            <a:spLocks noChangeArrowheads="1"/>
          </p:cNvSpPr>
          <p:nvPr/>
        </p:nvSpPr>
        <p:spPr bwMode="auto">
          <a:xfrm>
            <a:off x="1162050" y="4968875"/>
            <a:ext cx="10382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1600" smtClean="0">
                <a:solidFill>
                  <a:prstClr val="black"/>
                </a:solidFill>
                <a:latin typeface="Comic Sans MS" pitchFamily="66" charset="0"/>
              </a:rPr>
              <a:t>TCP </a:t>
            </a:r>
          </a:p>
          <a:p>
            <a:pPr fontAlgn="base">
              <a:spcBef>
                <a:spcPct val="0"/>
              </a:spcBef>
              <a:spcAft>
                <a:spcPct val="0"/>
              </a:spcAft>
            </a:pPr>
            <a:r>
              <a:rPr lang="en-US" sz="1600" smtClean="0">
                <a:solidFill>
                  <a:prstClr val="black"/>
                </a:solidFill>
                <a:latin typeface="Comic Sans MS" pitchFamily="66" charset="0"/>
              </a:rPr>
              <a:t>socket</a:t>
            </a:r>
          </a:p>
        </p:txBody>
      </p:sp>
      <p:sp>
        <p:nvSpPr>
          <p:cNvPr id="39" name="Rectangle 14"/>
          <p:cNvSpPr>
            <a:spLocks noChangeArrowheads="1"/>
          </p:cNvSpPr>
          <p:nvPr/>
        </p:nvSpPr>
        <p:spPr bwMode="auto">
          <a:xfrm>
            <a:off x="2232025" y="4262438"/>
            <a:ext cx="1711325" cy="587375"/>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40" name="Text Box 15"/>
          <p:cNvSpPr txBox="1">
            <a:spLocks noChangeArrowheads="1"/>
          </p:cNvSpPr>
          <p:nvPr/>
        </p:nvSpPr>
        <p:spPr bwMode="auto">
          <a:xfrm>
            <a:off x="2373313" y="4368800"/>
            <a:ext cx="15017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2000" smtClean="0">
                <a:solidFill>
                  <a:prstClr val="black"/>
                </a:solidFill>
                <a:latin typeface="Comic Sans MS" pitchFamily="66" charset="0"/>
              </a:rPr>
              <a:t>Application</a:t>
            </a:r>
          </a:p>
        </p:txBody>
      </p:sp>
      <p:sp>
        <p:nvSpPr>
          <p:cNvPr id="41" name="Rectangle 16"/>
          <p:cNvSpPr>
            <a:spLocks noChangeArrowheads="1"/>
          </p:cNvSpPr>
          <p:nvPr/>
        </p:nvSpPr>
        <p:spPr bwMode="auto">
          <a:xfrm>
            <a:off x="2232025" y="4849813"/>
            <a:ext cx="1711325" cy="395287"/>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42" name="Text Box 17"/>
          <p:cNvSpPr txBox="1">
            <a:spLocks noChangeArrowheads="1"/>
          </p:cNvSpPr>
          <p:nvPr/>
        </p:nvSpPr>
        <p:spPr bwMode="auto">
          <a:xfrm>
            <a:off x="2784475" y="4872038"/>
            <a:ext cx="641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2000" smtClean="0">
                <a:solidFill>
                  <a:prstClr val="black"/>
                </a:solidFill>
                <a:latin typeface="Comic Sans MS" pitchFamily="66" charset="0"/>
              </a:rPr>
              <a:t>TCP</a:t>
            </a:r>
          </a:p>
        </p:txBody>
      </p:sp>
      <p:sp>
        <p:nvSpPr>
          <p:cNvPr id="43" name="Rectangle 18"/>
          <p:cNvSpPr>
            <a:spLocks noChangeArrowheads="1"/>
          </p:cNvSpPr>
          <p:nvPr/>
        </p:nvSpPr>
        <p:spPr bwMode="auto">
          <a:xfrm>
            <a:off x="2232025" y="5245100"/>
            <a:ext cx="1711325" cy="392113"/>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44" name="Text Box 19"/>
          <p:cNvSpPr txBox="1">
            <a:spLocks noChangeArrowheads="1"/>
          </p:cNvSpPr>
          <p:nvPr/>
        </p:nvSpPr>
        <p:spPr bwMode="auto">
          <a:xfrm>
            <a:off x="2908300" y="5299075"/>
            <a:ext cx="454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2000" smtClean="0">
                <a:solidFill>
                  <a:prstClr val="black"/>
                </a:solidFill>
                <a:latin typeface="Comic Sans MS" pitchFamily="66" charset="0"/>
              </a:rPr>
              <a:t>IP</a:t>
            </a:r>
          </a:p>
        </p:txBody>
      </p:sp>
      <p:sp>
        <p:nvSpPr>
          <p:cNvPr id="45" name="Text Box 20"/>
          <p:cNvSpPr txBox="1">
            <a:spLocks noChangeArrowheads="1"/>
          </p:cNvSpPr>
          <p:nvPr/>
        </p:nvSpPr>
        <p:spPr bwMode="auto">
          <a:xfrm>
            <a:off x="1971675" y="5746750"/>
            <a:ext cx="17065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2000" smtClean="0">
                <a:solidFill>
                  <a:srgbClr val="9B2D1F"/>
                </a:solidFill>
                <a:latin typeface="Comic Sans MS" pitchFamily="66" charset="0"/>
              </a:rPr>
              <a:t>       TCP API</a:t>
            </a:r>
          </a:p>
        </p:txBody>
      </p:sp>
      <p:sp>
        <p:nvSpPr>
          <p:cNvPr id="46" name="Rectangle 21"/>
          <p:cNvSpPr>
            <a:spLocks noChangeArrowheads="1"/>
          </p:cNvSpPr>
          <p:nvPr/>
        </p:nvSpPr>
        <p:spPr bwMode="auto">
          <a:xfrm>
            <a:off x="4935538" y="4010025"/>
            <a:ext cx="1711325" cy="538163"/>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47" name="Text Box 22"/>
          <p:cNvSpPr txBox="1">
            <a:spLocks noChangeArrowheads="1"/>
          </p:cNvSpPr>
          <p:nvPr/>
        </p:nvSpPr>
        <p:spPr bwMode="auto">
          <a:xfrm>
            <a:off x="5016500" y="4508500"/>
            <a:ext cx="1752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2000" smtClean="0">
                <a:solidFill>
                  <a:prstClr val="black"/>
                </a:solidFill>
                <a:latin typeface="Comic Sans MS" pitchFamily="66" charset="0"/>
              </a:rPr>
              <a:t>SSL sublayer</a:t>
            </a:r>
          </a:p>
        </p:txBody>
      </p:sp>
      <p:sp>
        <p:nvSpPr>
          <p:cNvPr id="48" name="Oval 23"/>
          <p:cNvSpPr>
            <a:spLocks noChangeArrowheads="1"/>
          </p:cNvSpPr>
          <p:nvPr/>
        </p:nvSpPr>
        <p:spPr bwMode="auto">
          <a:xfrm>
            <a:off x="5681663" y="4514850"/>
            <a:ext cx="141287" cy="68263"/>
          </a:xfrm>
          <a:prstGeom prst="ellipse">
            <a:avLst/>
          </a:prstGeom>
          <a:solidFill>
            <a:srgbClr val="D34817"/>
          </a:solidFill>
          <a:ln w="9525">
            <a:solidFill>
              <a:sysClr val="windowText" lastClr="000000"/>
            </a:solidFill>
            <a:round/>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49" name="Text Box 24"/>
          <p:cNvSpPr txBox="1">
            <a:spLocks noChangeArrowheads="1"/>
          </p:cNvSpPr>
          <p:nvPr/>
        </p:nvSpPr>
        <p:spPr bwMode="auto">
          <a:xfrm>
            <a:off x="5094288" y="4100513"/>
            <a:ext cx="15017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2000" smtClean="0">
                <a:solidFill>
                  <a:prstClr val="black"/>
                </a:solidFill>
                <a:latin typeface="Comic Sans MS" pitchFamily="66" charset="0"/>
              </a:rPr>
              <a:t>Application</a:t>
            </a:r>
          </a:p>
        </p:txBody>
      </p:sp>
      <p:sp>
        <p:nvSpPr>
          <p:cNvPr id="50" name="Line 25"/>
          <p:cNvSpPr>
            <a:spLocks noChangeShapeType="1"/>
          </p:cNvSpPr>
          <p:nvPr/>
        </p:nvSpPr>
        <p:spPr bwMode="auto">
          <a:xfrm flipH="1" flipV="1">
            <a:off x="5822950" y="4583113"/>
            <a:ext cx="1206500" cy="274637"/>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51" name="Text Box 26"/>
          <p:cNvSpPr txBox="1">
            <a:spLocks noChangeArrowheads="1"/>
          </p:cNvSpPr>
          <p:nvPr/>
        </p:nvSpPr>
        <p:spPr bwMode="auto">
          <a:xfrm>
            <a:off x="7029450" y="4678363"/>
            <a:ext cx="8096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fontAlgn="base">
              <a:spcBef>
                <a:spcPct val="0"/>
              </a:spcBef>
              <a:spcAft>
                <a:spcPct val="0"/>
              </a:spcAft>
            </a:pPr>
            <a:r>
              <a:rPr lang="en-US" sz="1600" smtClean="0">
                <a:solidFill>
                  <a:prstClr val="black"/>
                </a:solidFill>
                <a:latin typeface="Comic Sans MS" pitchFamily="66" charset="0"/>
              </a:rPr>
              <a:t>SSL</a:t>
            </a:r>
          </a:p>
          <a:p>
            <a:pPr fontAlgn="base">
              <a:spcBef>
                <a:spcPct val="0"/>
              </a:spcBef>
              <a:spcAft>
                <a:spcPct val="0"/>
              </a:spcAft>
            </a:pPr>
            <a:r>
              <a:rPr lang="en-US" sz="1600" smtClean="0">
                <a:solidFill>
                  <a:prstClr val="black"/>
                </a:solidFill>
                <a:latin typeface="Comic Sans MS" pitchFamily="66" charset="0"/>
              </a:rPr>
              <a:t>socket</a:t>
            </a:r>
          </a:p>
        </p:txBody>
      </p:sp>
      <p:sp>
        <p:nvSpPr>
          <p:cNvPr id="52" name="Line 27"/>
          <p:cNvSpPr>
            <a:spLocks noChangeShapeType="1"/>
          </p:cNvSpPr>
          <p:nvPr/>
        </p:nvSpPr>
        <p:spPr bwMode="auto">
          <a:xfrm flipV="1">
            <a:off x="4021138" y="4848225"/>
            <a:ext cx="836612" cy="1588"/>
          </a:xfrm>
          <a:prstGeom prst="line">
            <a:avLst/>
          </a:prstGeom>
          <a:noFill/>
          <a:ln w="9525">
            <a:solidFill>
              <a:sysClr val="windowText" lastClr="000000"/>
            </a:solidFill>
            <a:prstDash val="lgDash"/>
            <a:round/>
            <a:headEnd/>
            <a:tailEn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SSL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35</a:t>
            </a:fld>
            <a:endParaRPr lang="en-US"/>
          </a:p>
        </p:txBody>
      </p:sp>
      <p:sp>
        <p:nvSpPr>
          <p:cNvPr id="4" name="Content Placeholder 3"/>
          <p:cNvSpPr>
            <a:spLocks noGrp="1"/>
          </p:cNvSpPr>
          <p:nvPr>
            <p:ph sz="quarter" idx="1"/>
          </p:nvPr>
        </p:nvSpPr>
        <p:spPr/>
        <p:txBody>
          <a:bodyPr/>
          <a:lstStyle/>
          <a:p>
            <a:r>
              <a:rPr lang="en-US" dirty="0"/>
              <a:t>Open protocol designed by Netscape</a:t>
            </a:r>
          </a:p>
          <a:p>
            <a:pPr lvl="1"/>
            <a:r>
              <a:rPr lang="en-US" dirty="0"/>
              <a:t>SSLv2 was the first deployed version</a:t>
            </a:r>
          </a:p>
          <a:p>
            <a:pPr lvl="1"/>
            <a:r>
              <a:rPr lang="en-US" dirty="0"/>
              <a:t>Microsoft created its own protocol called PCT (Private Communications Technology)</a:t>
            </a:r>
          </a:p>
          <a:p>
            <a:pPr lvl="1"/>
            <a:r>
              <a:rPr lang="en-US" dirty="0"/>
              <a:t>Netscape overhauled SSLv2 and created SSLv3</a:t>
            </a:r>
          </a:p>
          <a:p>
            <a:r>
              <a:rPr lang="en-US" dirty="0" smtClean="0"/>
              <a:t>Version </a:t>
            </a:r>
            <a:r>
              <a:rPr lang="en-US" dirty="0"/>
              <a:t>3 used public input and industry backing</a:t>
            </a:r>
          </a:p>
          <a:p>
            <a:r>
              <a:rPr lang="en-US" dirty="0"/>
              <a:t>SSL subsequently became Internet standard known as TLS (Transport Layer Security)</a:t>
            </a:r>
          </a:p>
          <a:p>
            <a:r>
              <a:rPr lang="en-US" dirty="0"/>
              <a:t>Uses TCP to provide a reliable end-to-end service</a:t>
            </a:r>
          </a:p>
          <a:p>
            <a:endParaRPr lang="en-US" dirty="0"/>
          </a:p>
        </p:txBody>
      </p:sp>
    </p:spTree>
    <p:extLst>
      <p:ext uri="{BB962C8B-B14F-4D97-AF65-F5344CB8AC3E}">
        <p14:creationId xmlns:p14="http://schemas.microsoft.com/office/powerpoint/2010/main" val="6083686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SSL: Simplified Protocol</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36</a:t>
            </a:fld>
            <a:endParaRPr lang="en-US"/>
          </a:p>
        </p:txBody>
      </p:sp>
      <p:sp>
        <p:nvSpPr>
          <p:cNvPr id="4" name="Content Placeholder 3"/>
          <p:cNvSpPr>
            <a:spLocks noGrp="1"/>
          </p:cNvSpPr>
          <p:nvPr>
            <p:ph sz="quarter" idx="1"/>
          </p:nvPr>
        </p:nvSpPr>
        <p:spPr/>
        <p:txBody>
          <a:bodyPr/>
          <a:lstStyle/>
          <a:p>
            <a:endParaRPr lang="en-US"/>
          </a:p>
        </p:txBody>
      </p:sp>
      <p:sp>
        <p:nvSpPr>
          <p:cNvPr id="19" name="Oval 3"/>
          <p:cNvSpPr>
            <a:spLocks noChangeArrowheads="1"/>
          </p:cNvSpPr>
          <p:nvPr/>
        </p:nvSpPr>
        <p:spPr bwMode="auto">
          <a:xfrm>
            <a:off x="1219200" y="1524000"/>
            <a:ext cx="1143000" cy="838200"/>
          </a:xfrm>
          <a:prstGeom prst="ellipse">
            <a:avLst/>
          </a:prstGeom>
          <a:solidFill>
            <a:srgbClr val="FFFFFF"/>
          </a:solidFill>
          <a:ln w="12700" cap="sq">
            <a:solidFill>
              <a:srgbClr val="00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SSL</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Client</a:t>
            </a:r>
          </a:p>
        </p:txBody>
      </p:sp>
      <p:sp>
        <p:nvSpPr>
          <p:cNvPr id="20" name="Oval 4"/>
          <p:cNvSpPr>
            <a:spLocks noChangeArrowheads="1"/>
          </p:cNvSpPr>
          <p:nvPr/>
        </p:nvSpPr>
        <p:spPr bwMode="auto">
          <a:xfrm>
            <a:off x="6934200" y="1524000"/>
            <a:ext cx="1143000" cy="838200"/>
          </a:xfrm>
          <a:prstGeom prst="ellipse">
            <a:avLst/>
          </a:prstGeom>
          <a:solidFill>
            <a:srgbClr val="FFFFFF"/>
          </a:solidFill>
          <a:ln w="12700" cap="sq">
            <a:solidFill>
              <a:srgbClr val="00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SSL</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Server</a:t>
            </a:r>
          </a:p>
        </p:txBody>
      </p:sp>
      <p:sp>
        <p:nvSpPr>
          <p:cNvPr id="21" name="Line 5"/>
          <p:cNvSpPr>
            <a:spLocks noChangeShapeType="1"/>
          </p:cNvSpPr>
          <p:nvPr/>
        </p:nvSpPr>
        <p:spPr bwMode="auto">
          <a:xfrm>
            <a:off x="2438400" y="2895600"/>
            <a:ext cx="4419600" cy="0"/>
          </a:xfrm>
          <a:prstGeom prst="line">
            <a:avLst/>
          </a:prstGeom>
          <a:noFill/>
          <a:ln w="28575" cap="sq">
            <a:solidFill>
              <a:srgbClr val="000099"/>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
        <p:nvSpPr>
          <p:cNvPr id="22" name="Text Box 6"/>
          <p:cNvSpPr txBox="1">
            <a:spLocks noChangeArrowheads="1"/>
          </p:cNvSpPr>
          <p:nvPr/>
        </p:nvSpPr>
        <p:spPr bwMode="auto">
          <a:xfrm>
            <a:off x="1981200" y="2489200"/>
            <a:ext cx="57308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1600" smtClean="0">
                <a:solidFill>
                  <a:srgbClr val="000099"/>
                </a:solidFill>
                <a:latin typeface="Comic Sans MS" pitchFamily="-96" charset="0"/>
                <a:ea typeface="ＭＳ Ｐゴシック" pitchFamily="-96" charset="-128"/>
                <a:cs typeface="Arial" charset="0"/>
              </a:rPr>
              <a:t>(1) Connect to server and request authentication of server</a:t>
            </a:r>
          </a:p>
        </p:txBody>
      </p:sp>
      <p:sp>
        <p:nvSpPr>
          <p:cNvPr id="23" name="Line 7"/>
          <p:cNvSpPr>
            <a:spLocks noChangeShapeType="1"/>
          </p:cNvSpPr>
          <p:nvPr/>
        </p:nvSpPr>
        <p:spPr bwMode="auto">
          <a:xfrm>
            <a:off x="2438400" y="3505200"/>
            <a:ext cx="4419600" cy="0"/>
          </a:xfrm>
          <a:prstGeom prst="line">
            <a:avLst/>
          </a:prstGeom>
          <a:noFill/>
          <a:ln w="28575" cap="sq">
            <a:solidFill>
              <a:srgbClr val="00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24" name="Text Box 8"/>
          <p:cNvSpPr txBox="1">
            <a:spLocks noChangeArrowheads="1"/>
          </p:cNvSpPr>
          <p:nvPr/>
        </p:nvSpPr>
        <p:spPr bwMode="auto">
          <a:xfrm>
            <a:off x="2362200" y="3098800"/>
            <a:ext cx="482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1600" smtClean="0">
                <a:solidFill>
                  <a:srgbClr val="000000"/>
                </a:solidFill>
                <a:latin typeface="Comic Sans MS" pitchFamily="-96" charset="0"/>
                <a:ea typeface="ＭＳ Ｐゴシック" pitchFamily="-96" charset="-128"/>
                <a:cs typeface="Arial" charset="0"/>
              </a:rPr>
              <a:t>(2) Prove identity by sending a digital certificate</a:t>
            </a:r>
          </a:p>
        </p:txBody>
      </p:sp>
      <p:sp>
        <p:nvSpPr>
          <p:cNvPr id="25" name="Line 9"/>
          <p:cNvSpPr>
            <a:spLocks noChangeShapeType="1"/>
          </p:cNvSpPr>
          <p:nvPr/>
        </p:nvSpPr>
        <p:spPr bwMode="auto">
          <a:xfrm>
            <a:off x="2438400" y="4114800"/>
            <a:ext cx="4419600" cy="0"/>
          </a:xfrm>
          <a:prstGeom prst="line">
            <a:avLst/>
          </a:prstGeom>
          <a:noFill/>
          <a:ln w="28575" cap="sq">
            <a:solidFill>
              <a:srgbClr val="00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26" name="Text Box 10"/>
          <p:cNvSpPr txBox="1">
            <a:spLocks noChangeArrowheads="1"/>
          </p:cNvSpPr>
          <p:nvPr/>
        </p:nvSpPr>
        <p:spPr bwMode="auto">
          <a:xfrm>
            <a:off x="2438400" y="3708400"/>
            <a:ext cx="45704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1600" smtClean="0">
                <a:solidFill>
                  <a:srgbClr val="000000"/>
                </a:solidFill>
                <a:latin typeface="Comic Sans MS" pitchFamily="-96" charset="0"/>
                <a:ea typeface="ＭＳ Ｐゴシック" pitchFamily="-96" charset="-128"/>
                <a:cs typeface="Arial" charset="0"/>
              </a:rPr>
              <a:t>(3) (Optional) Request authentication of client</a:t>
            </a:r>
          </a:p>
        </p:txBody>
      </p:sp>
      <p:sp>
        <p:nvSpPr>
          <p:cNvPr id="27" name="Line 11"/>
          <p:cNvSpPr>
            <a:spLocks noChangeShapeType="1"/>
          </p:cNvSpPr>
          <p:nvPr/>
        </p:nvSpPr>
        <p:spPr bwMode="auto">
          <a:xfrm>
            <a:off x="2438400" y="4724400"/>
            <a:ext cx="4419600" cy="0"/>
          </a:xfrm>
          <a:prstGeom prst="line">
            <a:avLst/>
          </a:prstGeom>
          <a:noFill/>
          <a:ln w="28575" cap="sq">
            <a:solidFill>
              <a:srgbClr val="9A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28" name="Text Box 12"/>
          <p:cNvSpPr txBox="1">
            <a:spLocks noChangeArrowheads="1"/>
          </p:cNvSpPr>
          <p:nvPr/>
        </p:nvSpPr>
        <p:spPr bwMode="auto">
          <a:xfrm>
            <a:off x="2286000" y="4318000"/>
            <a:ext cx="49863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1600" smtClean="0">
                <a:solidFill>
                  <a:srgbClr val="9A0000"/>
                </a:solidFill>
                <a:latin typeface="Comic Sans MS" pitchFamily="-96" charset="0"/>
                <a:ea typeface="ＭＳ Ｐゴシック" pitchFamily="-96" charset="-128"/>
                <a:cs typeface="Arial" charset="0"/>
              </a:rPr>
              <a:t>(4) Negotiate something like a security association</a:t>
            </a:r>
          </a:p>
        </p:txBody>
      </p:sp>
      <p:sp>
        <p:nvSpPr>
          <p:cNvPr id="29" name="Line 13"/>
          <p:cNvSpPr>
            <a:spLocks noChangeShapeType="1"/>
          </p:cNvSpPr>
          <p:nvPr/>
        </p:nvSpPr>
        <p:spPr bwMode="auto">
          <a:xfrm>
            <a:off x="2438400" y="5334000"/>
            <a:ext cx="4419600" cy="0"/>
          </a:xfrm>
          <a:prstGeom prst="line">
            <a:avLst/>
          </a:prstGeom>
          <a:noFill/>
          <a:ln w="28575" cap="sq">
            <a:solidFill>
              <a:srgbClr val="9A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Arial" charset="0"/>
              <a:ea typeface="ＭＳ Ｐゴシック" pitchFamily="-96" charset="-128"/>
            </a:endParaRPr>
          </a:p>
        </p:txBody>
      </p:sp>
      <p:sp>
        <p:nvSpPr>
          <p:cNvPr id="30" name="Text Box 14"/>
          <p:cNvSpPr txBox="1">
            <a:spLocks noChangeArrowheads="1"/>
          </p:cNvSpPr>
          <p:nvPr/>
        </p:nvSpPr>
        <p:spPr bwMode="auto">
          <a:xfrm>
            <a:off x="2268538" y="4927600"/>
            <a:ext cx="5080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1600" smtClean="0">
                <a:solidFill>
                  <a:srgbClr val="9A0000"/>
                </a:solidFill>
                <a:latin typeface="Comic Sans MS" pitchFamily="-96" charset="0"/>
                <a:ea typeface="ＭＳ Ｐゴシック" pitchFamily="-96" charset="-128"/>
                <a:cs typeface="Arial" charset="0"/>
              </a:rPr>
              <a:t>(5) Generate Session keys at both client and server</a:t>
            </a:r>
          </a:p>
        </p:txBody>
      </p:sp>
      <p:sp>
        <p:nvSpPr>
          <p:cNvPr id="31" name="Line 15"/>
          <p:cNvSpPr>
            <a:spLocks noChangeShapeType="1"/>
          </p:cNvSpPr>
          <p:nvPr/>
        </p:nvSpPr>
        <p:spPr bwMode="auto">
          <a:xfrm>
            <a:off x="1752600" y="2362200"/>
            <a:ext cx="0" cy="3352800"/>
          </a:xfrm>
          <a:prstGeom prst="line">
            <a:avLst/>
          </a:prstGeom>
          <a:noFill/>
          <a:ln w="952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
        <p:nvSpPr>
          <p:cNvPr id="32" name="Line 16"/>
          <p:cNvSpPr>
            <a:spLocks noChangeShapeType="1"/>
          </p:cNvSpPr>
          <p:nvPr/>
        </p:nvSpPr>
        <p:spPr bwMode="auto">
          <a:xfrm>
            <a:off x="7543800" y="2362200"/>
            <a:ext cx="0" cy="3352800"/>
          </a:xfrm>
          <a:prstGeom prst="line">
            <a:avLst/>
          </a:prstGeom>
          <a:noFill/>
          <a:ln w="952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Tree>
    <p:extLst>
      <p:ext uri="{BB962C8B-B14F-4D97-AF65-F5344CB8AC3E}">
        <p14:creationId xmlns:p14="http://schemas.microsoft.com/office/powerpoint/2010/main" val="360071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500"/>
                                        <p:tgtEl>
                                          <p:spTgt spid="2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utoUpdateAnimBg="0"/>
      <p:bldP spid="23" grpId="0" animBg="1"/>
      <p:bldP spid="24" grpId="0" autoUpdateAnimBg="0"/>
      <p:bldP spid="25" grpId="0" animBg="1"/>
      <p:bldP spid="26" grpId="0" autoUpdateAnimBg="0"/>
      <p:bldP spid="27" grpId="0" animBg="1"/>
      <p:bldP spid="28" grpId="0" autoUpdateAnimBg="0"/>
      <p:bldP spid="29" grpId="0" animBg="1"/>
      <p:bldP spid="30"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Simplified </a:t>
            </a:r>
            <a:r>
              <a:rPr lang="en-US" dirty="0" smtClean="0"/>
              <a:t>Protocol (More Details)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37</a:t>
            </a:fld>
            <a:endParaRPr lang="en-US"/>
          </a:p>
        </p:txBody>
      </p:sp>
      <p:sp>
        <p:nvSpPr>
          <p:cNvPr id="4" name="Content Placeholder 3"/>
          <p:cNvSpPr>
            <a:spLocks noGrp="1"/>
          </p:cNvSpPr>
          <p:nvPr>
            <p:ph sz="quarter" idx="1"/>
          </p:nvPr>
        </p:nvSpPr>
        <p:spPr/>
        <p:txBody>
          <a:bodyPr/>
          <a:lstStyle/>
          <a:p>
            <a:endParaRPr lang="en-US"/>
          </a:p>
        </p:txBody>
      </p:sp>
      <p:sp>
        <p:nvSpPr>
          <p:cNvPr id="22" name="Oval 3"/>
          <p:cNvSpPr>
            <a:spLocks noChangeArrowheads="1"/>
          </p:cNvSpPr>
          <p:nvPr/>
        </p:nvSpPr>
        <p:spPr bwMode="auto">
          <a:xfrm>
            <a:off x="1390650" y="1828800"/>
            <a:ext cx="1143000" cy="838200"/>
          </a:xfrm>
          <a:prstGeom prst="ellipse">
            <a:avLst/>
          </a:prstGeom>
          <a:solidFill>
            <a:srgbClr val="FFFFFF"/>
          </a:solidFill>
          <a:ln w="12700" cap="sq">
            <a:solidFill>
              <a:srgbClr val="00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SSL</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Client</a:t>
            </a:r>
          </a:p>
        </p:txBody>
      </p:sp>
      <p:sp>
        <p:nvSpPr>
          <p:cNvPr id="23" name="Line 4"/>
          <p:cNvSpPr>
            <a:spLocks noChangeShapeType="1"/>
          </p:cNvSpPr>
          <p:nvPr/>
        </p:nvSpPr>
        <p:spPr bwMode="auto">
          <a:xfrm>
            <a:off x="1924050" y="2667000"/>
            <a:ext cx="0" cy="3352800"/>
          </a:xfrm>
          <a:prstGeom prst="line">
            <a:avLst/>
          </a:prstGeom>
          <a:noFill/>
          <a:ln w="952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
        <p:nvSpPr>
          <p:cNvPr id="24" name="Oval 5"/>
          <p:cNvSpPr>
            <a:spLocks noChangeArrowheads="1"/>
          </p:cNvSpPr>
          <p:nvPr/>
        </p:nvSpPr>
        <p:spPr bwMode="auto">
          <a:xfrm>
            <a:off x="7105650" y="1828800"/>
            <a:ext cx="1143000" cy="838200"/>
          </a:xfrm>
          <a:prstGeom prst="ellipse">
            <a:avLst/>
          </a:prstGeom>
          <a:solidFill>
            <a:srgbClr val="FFFFFF"/>
          </a:solidFill>
          <a:ln w="12700" cap="sq">
            <a:solidFill>
              <a:srgbClr val="00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SSL</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smtClean="0">
                <a:ln>
                  <a:noFill/>
                </a:ln>
                <a:solidFill>
                  <a:srgbClr val="000099"/>
                </a:solidFill>
                <a:effectLst/>
                <a:uLnTx/>
                <a:uFillTx/>
                <a:latin typeface="Comic Sans MS" pitchFamily="-96" charset="0"/>
                <a:ea typeface="ＭＳ Ｐゴシック" pitchFamily="-96" charset="-128"/>
                <a:cs typeface="Arial" charset="0"/>
              </a:rPr>
              <a:t>Server</a:t>
            </a:r>
          </a:p>
        </p:txBody>
      </p:sp>
      <p:sp>
        <p:nvSpPr>
          <p:cNvPr id="25" name="Line 6"/>
          <p:cNvSpPr>
            <a:spLocks noChangeShapeType="1"/>
          </p:cNvSpPr>
          <p:nvPr/>
        </p:nvSpPr>
        <p:spPr bwMode="auto">
          <a:xfrm>
            <a:off x="7715250" y="2667000"/>
            <a:ext cx="0" cy="3352800"/>
          </a:xfrm>
          <a:prstGeom prst="line">
            <a:avLst/>
          </a:prstGeom>
          <a:noFill/>
          <a:ln w="952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
        <p:nvSpPr>
          <p:cNvPr id="26" name="Line 7"/>
          <p:cNvSpPr>
            <a:spLocks noChangeShapeType="1"/>
          </p:cNvSpPr>
          <p:nvPr/>
        </p:nvSpPr>
        <p:spPr bwMode="auto">
          <a:xfrm>
            <a:off x="1924050" y="2819400"/>
            <a:ext cx="5791200" cy="0"/>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
        <p:nvSpPr>
          <p:cNvPr id="27" name="Text Box 8"/>
          <p:cNvSpPr txBox="1">
            <a:spLocks noChangeArrowheads="1"/>
          </p:cNvSpPr>
          <p:nvPr/>
        </p:nvSpPr>
        <p:spPr bwMode="auto">
          <a:xfrm>
            <a:off x="3054350" y="2514600"/>
            <a:ext cx="3725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sz="1400" smtClean="0">
                <a:solidFill>
                  <a:srgbClr val="000000"/>
                </a:solidFill>
                <a:latin typeface="Comic Sans MS" pitchFamily="-96" charset="0"/>
                <a:ea typeface="ＭＳ Ｐゴシック" pitchFamily="-96" charset="-128"/>
                <a:cs typeface="Arial" charset="0"/>
              </a:rPr>
              <a:t>I want to connect, Ciphers I support, R</a:t>
            </a:r>
            <a:r>
              <a:rPr lang="en-US" sz="1400" baseline="-25000" smtClean="0">
                <a:solidFill>
                  <a:srgbClr val="000000"/>
                </a:solidFill>
                <a:latin typeface="Comic Sans MS" pitchFamily="-96" charset="0"/>
                <a:ea typeface="ＭＳ Ｐゴシック" pitchFamily="-96" charset="-128"/>
                <a:cs typeface="Arial" charset="0"/>
              </a:rPr>
              <a:t>client</a:t>
            </a:r>
            <a:endParaRPr lang="en-US" sz="1400" smtClean="0">
              <a:solidFill>
                <a:srgbClr val="000000"/>
              </a:solidFill>
              <a:latin typeface="Comic Sans MS" pitchFamily="-96" charset="0"/>
              <a:ea typeface="ＭＳ Ｐゴシック" pitchFamily="-96" charset="-128"/>
              <a:cs typeface="Arial" charset="0"/>
            </a:endParaRPr>
          </a:p>
        </p:txBody>
      </p:sp>
      <p:sp>
        <p:nvSpPr>
          <p:cNvPr id="28" name="Line 9"/>
          <p:cNvSpPr>
            <a:spLocks noChangeShapeType="1"/>
          </p:cNvSpPr>
          <p:nvPr/>
        </p:nvSpPr>
        <p:spPr bwMode="auto">
          <a:xfrm flipH="1">
            <a:off x="1924050" y="3352800"/>
            <a:ext cx="5791200" cy="0"/>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
        <p:nvSpPr>
          <p:cNvPr id="29" name="Text Box 10"/>
          <p:cNvSpPr txBox="1">
            <a:spLocks noChangeArrowheads="1"/>
          </p:cNvSpPr>
          <p:nvPr/>
        </p:nvSpPr>
        <p:spPr bwMode="auto">
          <a:xfrm>
            <a:off x="3203575" y="3048000"/>
            <a:ext cx="34528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sz="1400" smtClean="0">
                <a:solidFill>
                  <a:srgbClr val="000000"/>
                </a:solidFill>
                <a:latin typeface="Comic Sans MS" pitchFamily="-96" charset="0"/>
                <a:ea typeface="ＭＳ Ｐゴシック" pitchFamily="-96" charset="-128"/>
                <a:cs typeface="Arial" charset="0"/>
              </a:rPr>
              <a:t>My certificate, Ciphers I choose, R</a:t>
            </a:r>
            <a:r>
              <a:rPr lang="en-US" sz="1400" baseline="-25000" smtClean="0">
                <a:solidFill>
                  <a:srgbClr val="000000"/>
                </a:solidFill>
                <a:latin typeface="Comic Sans MS" pitchFamily="-96" charset="0"/>
                <a:ea typeface="ＭＳ Ｐゴシック" pitchFamily="-96" charset="-128"/>
                <a:cs typeface="Arial" charset="0"/>
              </a:rPr>
              <a:t>server</a:t>
            </a:r>
            <a:endParaRPr lang="en-US" sz="1400" smtClean="0">
              <a:solidFill>
                <a:srgbClr val="000000"/>
              </a:solidFill>
              <a:latin typeface="Comic Sans MS" pitchFamily="-96" charset="0"/>
              <a:ea typeface="ＭＳ Ｐゴシック" pitchFamily="-96" charset="-128"/>
              <a:cs typeface="Arial" charset="0"/>
            </a:endParaRPr>
          </a:p>
        </p:txBody>
      </p:sp>
      <p:sp>
        <p:nvSpPr>
          <p:cNvPr id="30" name="Line 11"/>
          <p:cNvSpPr>
            <a:spLocks noChangeShapeType="1"/>
          </p:cNvSpPr>
          <p:nvPr/>
        </p:nvSpPr>
        <p:spPr bwMode="auto">
          <a:xfrm>
            <a:off x="1924050" y="3962400"/>
            <a:ext cx="5791200" cy="0"/>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
        <p:nvSpPr>
          <p:cNvPr id="31" name="Text Box 12"/>
          <p:cNvSpPr txBox="1">
            <a:spLocks noChangeArrowheads="1"/>
          </p:cNvSpPr>
          <p:nvPr/>
        </p:nvSpPr>
        <p:spPr bwMode="auto">
          <a:xfrm>
            <a:off x="2732088" y="3657600"/>
            <a:ext cx="43894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sz="1400" smtClean="0">
                <a:solidFill>
                  <a:srgbClr val="000000"/>
                </a:solidFill>
                <a:latin typeface="Comic Sans MS" pitchFamily="-96" charset="0"/>
                <a:ea typeface="ＭＳ Ｐゴシック" pitchFamily="-96" charset="-128"/>
                <a:cs typeface="Arial" charset="0"/>
              </a:rPr>
              <a:t>E</a:t>
            </a:r>
            <a:r>
              <a:rPr lang="en-US" sz="1400" baseline="-25000" smtClean="0">
                <a:solidFill>
                  <a:srgbClr val="000000"/>
                </a:solidFill>
                <a:latin typeface="Comic Sans MS" pitchFamily="-96" charset="0"/>
                <a:ea typeface="ＭＳ Ｐゴシック" pitchFamily="-96" charset="-128"/>
                <a:cs typeface="Arial" charset="0"/>
              </a:rPr>
              <a:t>KU-Server</a:t>
            </a:r>
            <a:r>
              <a:rPr lang="en-US" sz="1400" smtClean="0">
                <a:solidFill>
                  <a:srgbClr val="000000"/>
                </a:solidFill>
                <a:latin typeface="Comic Sans MS" pitchFamily="-96" charset="0"/>
                <a:ea typeface="ＭＳ Ｐゴシック" pitchFamily="-96" charset="-128"/>
                <a:cs typeface="Arial" charset="0"/>
              </a:rPr>
              <a:t>[S] || Keyed Hash of Handshake Messages</a:t>
            </a:r>
          </a:p>
        </p:txBody>
      </p:sp>
      <p:sp>
        <p:nvSpPr>
          <p:cNvPr id="32" name="Line 13"/>
          <p:cNvSpPr>
            <a:spLocks noChangeShapeType="1"/>
          </p:cNvSpPr>
          <p:nvPr/>
        </p:nvSpPr>
        <p:spPr bwMode="auto">
          <a:xfrm flipH="1">
            <a:off x="1924050" y="4572000"/>
            <a:ext cx="5791200" cy="0"/>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
        <p:nvSpPr>
          <p:cNvPr id="33" name="Text Box 14"/>
          <p:cNvSpPr txBox="1">
            <a:spLocks noChangeArrowheads="1"/>
          </p:cNvSpPr>
          <p:nvPr/>
        </p:nvSpPr>
        <p:spPr bwMode="auto">
          <a:xfrm>
            <a:off x="3338513" y="4267200"/>
            <a:ext cx="3194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sz="1400" smtClean="0">
                <a:solidFill>
                  <a:srgbClr val="000000"/>
                </a:solidFill>
                <a:latin typeface="Comic Sans MS" pitchFamily="-96" charset="0"/>
                <a:ea typeface="ＭＳ Ｐゴシック" pitchFamily="-96" charset="-128"/>
                <a:cs typeface="Arial" charset="0"/>
              </a:rPr>
              <a:t>Keyed Hash of Handshake Messages</a:t>
            </a:r>
          </a:p>
        </p:txBody>
      </p:sp>
      <p:sp>
        <p:nvSpPr>
          <p:cNvPr id="34" name="Line 15"/>
          <p:cNvSpPr>
            <a:spLocks noChangeShapeType="1"/>
          </p:cNvSpPr>
          <p:nvPr/>
        </p:nvSpPr>
        <p:spPr bwMode="auto">
          <a:xfrm>
            <a:off x="1924050" y="5181600"/>
            <a:ext cx="5791200" cy="0"/>
          </a:xfrm>
          <a:prstGeom prst="line">
            <a:avLst/>
          </a:prstGeom>
          <a:noFill/>
          <a:ln w="9525">
            <a:solidFill>
              <a:srgbClr val="00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charset="0"/>
              <a:ea typeface="ＭＳ Ｐゴシック" pitchFamily="-96" charset="-128"/>
            </a:endParaRPr>
          </a:p>
        </p:txBody>
      </p:sp>
      <p:sp>
        <p:nvSpPr>
          <p:cNvPr id="35" name="Text Box 16"/>
          <p:cNvSpPr txBox="1">
            <a:spLocks noChangeArrowheads="1"/>
          </p:cNvSpPr>
          <p:nvPr/>
        </p:nvSpPr>
        <p:spPr bwMode="auto">
          <a:xfrm>
            <a:off x="3781425" y="4876800"/>
            <a:ext cx="2300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sz="1400" smtClean="0">
                <a:solidFill>
                  <a:srgbClr val="000000"/>
                </a:solidFill>
                <a:latin typeface="Comic Sans MS" pitchFamily="-96" charset="0"/>
                <a:ea typeface="ＭＳ Ｐゴシック" pitchFamily="-96" charset="-128"/>
                <a:cs typeface="Arial" charset="0"/>
              </a:rPr>
              <a:t>Protected Data Exchange</a:t>
            </a:r>
          </a:p>
        </p:txBody>
      </p:sp>
      <p:sp>
        <p:nvSpPr>
          <p:cNvPr id="36" name="Text Box 17"/>
          <p:cNvSpPr txBox="1">
            <a:spLocks noChangeArrowheads="1"/>
          </p:cNvSpPr>
          <p:nvPr/>
        </p:nvSpPr>
        <p:spPr bwMode="auto">
          <a:xfrm>
            <a:off x="114300" y="3308350"/>
            <a:ext cx="1906588"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sz="1400" smtClean="0">
                <a:solidFill>
                  <a:srgbClr val="000000"/>
                </a:solidFill>
                <a:latin typeface="Comic Sans MS" pitchFamily="-96" charset="0"/>
                <a:ea typeface="ＭＳ Ｐゴシック" pitchFamily="-96" charset="-128"/>
                <a:cs typeface="Arial" charset="0"/>
              </a:rPr>
              <a:t>Select a secret S</a:t>
            </a:r>
          </a:p>
          <a:p>
            <a:pPr algn="ctr" fontAlgn="base">
              <a:spcBef>
                <a:spcPct val="0"/>
              </a:spcBef>
              <a:spcAft>
                <a:spcPct val="0"/>
              </a:spcAft>
            </a:pPr>
            <a:r>
              <a:rPr lang="en-US" sz="1400" smtClean="0">
                <a:solidFill>
                  <a:srgbClr val="000000"/>
                </a:solidFill>
                <a:latin typeface="Comic Sans MS" pitchFamily="-96" charset="0"/>
                <a:ea typeface="ＭＳ Ｐゴシック" pitchFamily="-96" charset="-128"/>
                <a:cs typeface="Arial" charset="0"/>
              </a:rPr>
              <a:t>Compute key </a:t>
            </a:r>
            <a:r>
              <a:rPr lang="en-US" sz="1400" i="1" smtClean="0">
                <a:solidFill>
                  <a:srgbClr val="000000"/>
                </a:solidFill>
                <a:latin typeface="Comic Sans MS" pitchFamily="-96" charset="0"/>
                <a:ea typeface="ＭＳ Ｐゴシック" pitchFamily="-96" charset="-128"/>
                <a:cs typeface="Arial" charset="0"/>
              </a:rPr>
              <a:t>K</a:t>
            </a:r>
            <a:endParaRPr lang="en-US" sz="1400" smtClean="0">
              <a:solidFill>
                <a:srgbClr val="000000"/>
              </a:solidFill>
              <a:latin typeface="Comic Sans MS" pitchFamily="-96" charset="0"/>
              <a:ea typeface="ＭＳ Ｐゴシック" pitchFamily="-96" charset="-128"/>
              <a:cs typeface="Arial" charset="0"/>
            </a:endParaRPr>
          </a:p>
          <a:p>
            <a:pPr algn="ctr" fontAlgn="base">
              <a:spcBef>
                <a:spcPct val="0"/>
              </a:spcBef>
              <a:spcAft>
                <a:spcPct val="0"/>
              </a:spcAft>
            </a:pPr>
            <a:r>
              <a:rPr lang="en-US" sz="1400" i="1" smtClean="0">
                <a:solidFill>
                  <a:srgbClr val="000000"/>
                </a:solidFill>
                <a:latin typeface="Comic Sans MS" pitchFamily="-96" charset="0"/>
                <a:ea typeface="ＭＳ Ｐゴシック" pitchFamily="-96" charset="-128"/>
                <a:cs typeface="Arial" charset="0"/>
              </a:rPr>
              <a:t>K</a:t>
            </a:r>
            <a:r>
              <a:rPr lang="en-US" sz="1400" smtClean="0">
                <a:solidFill>
                  <a:srgbClr val="000000"/>
                </a:solidFill>
                <a:latin typeface="Comic Sans MS" pitchFamily="-96" charset="0"/>
                <a:ea typeface="ＭＳ Ｐゴシック" pitchFamily="-96" charset="-128"/>
                <a:cs typeface="Arial" charset="0"/>
              </a:rPr>
              <a:t> = </a:t>
            </a:r>
            <a:r>
              <a:rPr lang="en-US" sz="1400" i="1" smtClean="0">
                <a:solidFill>
                  <a:srgbClr val="000000"/>
                </a:solidFill>
                <a:latin typeface="Comic Sans MS" pitchFamily="-96" charset="0"/>
                <a:ea typeface="ＭＳ Ｐゴシック" pitchFamily="-96" charset="-128"/>
                <a:cs typeface="Arial" charset="0"/>
              </a:rPr>
              <a:t>f</a:t>
            </a:r>
            <a:r>
              <a:rPr lang="en-US" sz="1400" smtClean="0">
                <a:solidFill>
                  <a:srgbClr val="000000"/>
                </a:solidFill>
                <a:latin typeface="Comic Sans MS" pitchFamily="-96" charset="0"/>
                <a:ea typeface="ＭＳ Ｐゴシック" pitchFamily="-96" charset="-128"/>
                <a:cs typeface="Arial" charset="0"/>
              </a:rPr>
              <a:t>(S, R</a:t>
            </a:r>
            <a:r>
              <a:rPr lang="en-US" sz="1400" baseline="-25000" smtClean="0">
                <a:solidFill>
                  <a:srgbClr val="000000"/>
                </a:solidFill>
                <a:latin typeface="Comic Sans MS" pitchFamily="-96" charset="0"/>
                <a:ea typeface="ＭＳ Ｐゴシック" pitchFamily="-96" charset="-128"/>
                <a:cs typeface="Arial" charset="0"/>
              </a:rPr>
              <a:t>client</a:t>
            </a:r>
            <a:r>
              <a:rPr lang="en-US" sz="1400" smtClean="0">
                <a:solidFill>
                  <a:srgbClr val="000000"/>
                </a:solidFill>
                <a:latin typeface="Comic Sans MS" pitchFamily="-96" charset="0"/>
                <a:ea typeface="ＭＳ Ｐゴシック" pitchFamily="-96" charset="-128"/>
                <a:cs typeface="Arial" charset="0"/>
              </a:rPr>
              <a:t>, R</a:t>
            </a:r>
            <a:r>
              <a:rPr lang="en-US" sz="1400" baseline="-25000" smtClean="0">
                <a:solidFill>
                  <a:srgbClr val="000000"/>
                </a:solidFill>
                <a:latin typeface="Comic Sans MS" pitchFamily="-96" charset="0"/>
                <a:ea typeface="ＭＳ Ｐゴシック" pitchFamily="-96" charset="-128"/>
                <a:cs typeface="Arial" charset="0"/>
              </a:rPr>
              <a:t>server</a:t>
            </a:r>
            <a:r>
              <a:rPr lang="en-US" sz="1400" smtClean="0">
                <a:solidFill>
                  <a:srgbClr val="000000"/>
                </a:solidFill>
                <a:latin typeface="Comic Sans MS" pitchFamily="-96" charset="0"/>
                <a:ea typeface="ＭＳ Ｐゴシック" pitchFamily="-96" charset="-128"/>
                <a:cs typeface="Arial" charset="0"/>
              </a:rPr>
              <a:t>)</a:t>
            </a:r>
          </a:p>
        </p:txBody>
      </p:sp>
      <p:sp>
        <p:nvSpPr>
          <p:cNvPr id="37" name="Rectangle 18"/>
          <p:cNvSpPr>
            <a:spLocks noChangeArrowheads="1"/>
          </p:cNvSpPr>
          <p:nvPr/>
        </p:nvSpPr>
        <p:spPr bwMode="auto">
          <a:xfrm>
            <a:off x="7008813" y="4038600"/>
            <a:ext cx="1906587"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sz="1400" smtClean="0">
                <a:solidFill>
                  <a:srgbClr val="000000"/>
                </a:solidFill>
                <a:latin typeface="Comic Sans MS" pitchFamily="-96" charset="0"/>
                <a:ea typeface="ＭＳ Ｐゴシック" pitchFamily="-96" charset="-128"/>
                <a:cs typeface="Arial" charset="0"/>
              </a:rPr>
              <a:t>Compute key </a:t>
            </a:r>
            <a:r>
              <a:rPr lang="en-US" sz="1400" i="1" smtClean="0">
                <a:solidFill>
                  <a:srgbClr val="000000"/>
                </a:solidFill>
                <a:latin typeface="Comic Sans MS" pitchFamily="-96" charset="0"/>
                <a:ea typeface="ＭＳ Ｐゴシック" pitchFamily="-96" charset="-128"/>
                <a:cs typeface="Arial" charset="0"/>
              </a:rPr>
              <a:t>K</a:t>
            </a:r>
            <a:endParaRPr lang="en-US" sz="1400" smtClean="0">
              <a:solidFill>
                <a:srgbClr val="000000"/>
              </a:solidFill>
              <a:latin typeface="Comic Sans MS" pitchFamily="-96" charset="0"/>
              <a:ea typeface="ＭＳ Ｐゴシック" pitchFamily="-96" charset="-128"/>
              <a:cs typeface="Arial" charset="0"/>
            </a:endParaRPr>
          </a:p>
          <a:p>
            <a:pPr algn="ctr" fontAlgn="base">
              <a:spcBef>
                <a:spcPct val="0"/>
              </a:spcBef>
              <a:spcAft>
                <a:spcPct val="0"/>
              </a:spcAft>
            </a:pPr>
            <a:r>
              <a:rPr lang="en-US" sz="1400" i="1" smtClean="0">
                <a:solidFill>
                  <a:srgbClr val="000000"/>
                </a:solidFill>
                <a:latin typeface="Comic Sans MS" pitchFamily="-96" charset="0"/>
                <a:ea typeface="ＭＳ Ｐゴシック" pitchFamily="-96" charset="-128"/>
                <a:cs typeface="Arial" charset="0"/>
              </a:rPr>
              <a:t>K</a:t>
            </a:r>
            <a:r>
              <a:rPr lang="en-US" sz="1400" smtClean="0">
                <a:solidFill>
                  <a:srgbClr val="000000"/>
                </a:solidFill>
                <a:latin typeface="Comic Sans MS" pitchFamily="-96" charset="0"/>
                <a:ea typeface="ＭＳ Ｐゴシック" pitchFamily="-96" charset="-128"/>
                <a:cs typeface="Arial" charset="0"/>
              </a:rPr>
              <a:t> = </a:t>
            </a:r>
            <a:r>
              <a:rPr lang="en-US" sz="1400" i="1" smtClean="0">
                <a:solidFill>
                  <a:srgbClr val="000000"/>
                </a:solidFill>
                <a:latin typeface="Comic Sans MS" pitchFamily="-96" charset="0"/>
                <a:ea typeface="ＭＳ Ｐゴシック" pitchFamily="-96" charset="-128"/>
                <a:cs typeface="Arial" charset="0"/>
              </a:rPr>
              <a:t>f</a:t>
            </a:r>
            <a:r>
              <a:rPr lang="en-US" sz="1400" smtClean="0">
                <a:solidFill>
                  <a:srgbClr val="000000"/>
                </a:solidFill>
                <a:latin typeface="Comic Sans MS" pitchFamily="-96" charset="0"/>
                <a:ea typeface="ＭＳ Ｐゴシック" pitchFamily="-96" charset="-128"/>
                <a:cs typeface="Arial" charset="0"/>
              </a:rPr>
              <a:t>(S, R</a:t>
            </a:r>
            <a:r>
              <a:rPr lang="en-US" sz="1400" baseline="-25000" smtClean="0">
                <a:solidFill>
                  <a:srgbClr val="000000"/>
                </a:solidFill>
                <a:latin typeface="Comic Sans MS" pitchFamily="-96" charset="0"/>
                <a:ea typeface="ＭＳ Ｐゴシック" pitchFamily="-96" charset="-128"/>
                <a:cs typeface="Arial" charset="0"/>
              </a:rPr>
              <a:t>client</a:t>
            </a:r>
            <a:r>
              <a:rPr lang="en-US" sz="1400" smtClean="0">
                <a:solidFill>
                  <a:srgbClr val="000000"/>
                </a:solidFill>
                <a:latin typeface="Comic Sans MS" pitchFamily="-96" charset="0"/>
                <a:ea typeface="ＭＳ Ｐゴシック" pitchFamily="-96" charset="-128"/>
                <a:cs typeface="Arial" charset="0"/>
              </a:rPr>
              <a:t>, R</a:t>
            </a:r>
            <a:r>
              <a:rPr lang="en-US" sz="1400" baseline="-25000" smtClean="0">
                <a:solidFill>
                  <a:srgbClr val="000000"/>
                </a:solidFill>
                <a:latin typeface="Comic Sans MS" pitchFamily="-96" charset="0"/>
                <a:ea typeface="ＭＳ Ｐゴシック" pitchFamily="-96" charset="-128"/>
                <a:cs typeface="Arial" charset="0"/>
              </a:rPr>
              <a:t>server</a:t>
            </a:r>
            <a:r>
              <a:rPr lang="en-US" sz="1400" smtClean="0">
                <a:solidFill>
                  <a:srgbClr val="000000"/>
                </a:solidFill>
                <a:latin typeface="Comic Sans MS" pitchFamily="-96" charset="0"/>
                <a:ea typeface="ＭＳ Ｐゴシック" pitchFamily="-96" charset="-128"/>
                <a:cs typeface="Arial" charset="0"/>
              </a:rPr>
              <a:t>)</a:t>
            </a:r>
          </a:p>
        </p:txBody>
      </p:sp>
      <p:sp>
        <p:nvSpPr>
          <p:cNvPr id="38" name="Text Box 19"/>
          <p:cNvSpPr txBox="1">
            <a:spLocks noChangeArrowheads="1"/>
          </p:cNvSpPr>
          <p:nvPr/>
        </p:nvSpPr>
        <p:spPr bwMode="auto">
          <a:xfrm>
            <a:off x="246063" y="4572000"/>
            <a:ext cx="17351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r>
              <a:rPr lang="en-US" sz="1200" dirty="0" smtClean="0">
                <a:solidFill>
                  <a:srgbClr val="000000"/>
                </a:solidFill>
                <a:latin typeface="Comic Sans MS" pitchFamily="-96" charset="0"/>
                <a:ea typeface="ＭＳ Ｐゴシック" pitchFamily="-96" charset="-128"/>
                <a:cs typeface="Arial" charset="0"/>
              </a:rPr>
              <a:t>S = Premaster Secret</a:t>
            </a:r>
          </a:p>
          <a:p>
            <a:pPr algn="ctr" fontAlgn="base">
              <a:spcBef>
                <a:spcPct val="0"/>
              </a:spcBef>
              <a:spcAft>
                <a:spcPct val="0"/>
              </a:spcAft>
            </a:pPr>
            <a:r>
              <a:rPr lang="en-US" sz="1200" dirty="0" smtClean="0">
                <a:solidFill>
                  <a:srgbClr val="000000"/>
                </a:solidFill>
                <a:latin typeface="Comic Sans MS" pitchFamily="-96" charset="0"/>
                <a:ea typeface="ＭＳ Ｐゴシック" pitchFamily="-96" charset="-128"/>
                <a:cs typeface="Arial" charset="0"/>
              </a:rPr>
              <a:t>K = Master Secret</a:t>
            </a:r>
          </a:p>
        </p:txBody>
      </p:sp>
    </p:spTree>
    <p:extLst>
      <p:ext uri="{BB962C8B-B14F-4D97-AF65-F5344CB8AC3E}">
        <p14:creationId xmlns:p14="http://schemas.microsoft.com/office/powerpoint/2010/main" val="3465526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a:t>
            </a:r>
            <a:r>
              <a:rPr lang="en-US" dirty="0" smtClean="0"/>
              <a:t>Phase 1 – Handshake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38</a:t>
            </a:fld>
            <a:endParaRPr lang="en-US"/>
          </a:p>
        </p:txBody>
      </p:sp>
      <p:sp>
        <p:nvSpPr>
          <p:cNvPr id="4" name="Content Placeholder 3"/>
          <p:cNvSpPr>
            <a:spLocks noGrp="1"/>
          </p:cNvSpPr>
          <p:nvPr>
            <p:ph sz="quarter" idx="1"/>
          </p:nvPr>
        </p:nvSpPr>
        <p:spPr>
          <a:xfrm>
            <a:off x="457200" y="1219200"/>
            <a:ext cx="4632681" cy="4937760"/>
          </a:xfrm>
        </p:spPr>
        <p:txBody>
          <a:bodyPr/>
          <a:lstStyle/>
          <a:p>
            <a:pPr>
              <a:lnSpc>
                <a:spcPct val="90000"/>
              </a:lnSpc>
            </a:pPr>
            <a:r>
              <a:rPr lang="en-US" dirty="0"/>
              <a:t>Bob establishes TCP connection to Alice</a:t>
            </a:r>
          </a:p>
          <a:p>
            <a:pPr>
              <a:lnSpc>
                <a:spcPct val="90000"/>
              </a:lnSpc>
            </a:pPr>
            <a:r>
              <a:rPr lang="en-US" dirty="0"/>
              <a:t>Authenticates Alice via CA signed certificate</a:t>
            </a:r>
          </a:p>
          <a:p>
            <a:pPr>
              <a:lnSpc>
                <a:spcPct val="90000"/>
              </a:lnSpc>
            </a:pPr>
            <a:r>
              <a:rPr lang="en-US" dirty="0"/>
              <a:t>Creates, encrypts (using Alice’s public key), sends master secret key to Alice</a:t>
            </a:r>
          </a:p>
          <a:p>
            <a:pPr lvl="1">
              <a:lnSpc>
                <a:spcPct val="90000"/>
              </a:lnSpc>
            </a:pPr>
            <a:r>
              <a:rPr lang="en-US" dirty="0"/>
              <a:t>nonce exchange not shown</a:t>
            </a:r>
          </a:p>
          <a:p>
            <a:endParaRPr lang="en-US" dirty="0"/>
          </a:p>
        </p:txBody>
      </p:sp>
      <p:pic>
        <p:nvPicPr>
          <p:cNvPr id="6" name="Picture 4" descr="Ali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5300" y="1184275"/>
            <a:ext cx="52705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Bo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5850" y="1157288"/>
            <a:ext cx="642937"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6"/>
          <p:cNvSpPr>
            <a:spLocks noChangeShapeType="1"/>
          </p:cNvSpPr>
          <p:nvPr/>
        </p:nvSpPr>
        <p:spPr bwMode="auto">
          <a:xfrm>
            <a:off x="5180012" y="3409950"/>
            <a:ext cx="3165475" cy="320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Text Box 7"/>
          <p:cNvSpPr txBox="1">
            <a:spLocks noChangeArrowheads="1"/>
          </p:cNvSpPr>
          <p:nvPr/>
        </p:nvSpPr>
        <p:spPr bwMode="auto">
          <a:xfrm rot="356003">
            <a:off x="5891212" y="3255963"/>
            <a:ext cx="1311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en-US" sz="2000">
                <a:latin typeface="Comic Sans MS" pitchFamily="66" charset="0"/>
              </a:rPr>
              <a:t>SSL hello</a:t>
            </a:r>
          </a:p>
        </p:txBody>
      </p:sp>
      <p:sp>
        <p:nvSpPr>
          <p:cNvPr id="10" name="Line 8"/>
          <p:cNvSpPr>
            <a:spLocks noChangeShapeType="1"/>
          </p:cNvSpPr>
          <p:nvPr/>
        </p:nvSpPr>
        <p:spPr bwMode="auto">
          <a:xfrm flipH="1">
            <a:off x="5164137" y="3943350"/>
            <a:ext cx="3165475" cy="520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 name="Text Box 9"/>
          <p:cNvSpPr txBox="1">
            <a:spLocks noChangeArrowheads="1"/>
          </p:cNvSpPr>
          <p:nvPr/>
        </p:nvSpPr>
        <p:spPr bwMode="auto">
          <a:xfrm rot="21024500">
            <a:off x="5965825" y="3848100"/>
            <a:ext cx="1485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en-US" sz="2000">
                <a:latin typeface="Comic Sans MS" pitchFamily="66" charset="0"/>
              </a:rPr>
              <a:t>certificate</a:t>
            </a:r>
          </a:p>
        </p:txBody>
      </p:sp>
      <p:sp>
        <p:nvSpPr>
          <p:cNvPr id="12" name="Line 10"/>
          <p:cNvSpPr>
            <a:spLocks noChangeShapeType="1"/>
          </p:cNvSpPr>
          <p:nvPr/>
        </p:nvSpPr>
        <p:spPr bwMode="auto">
          <a:xfrm>
            <a:off x="5156200" y="5403850"/>
            <a:ext cx="2614612" cy="3016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Text Box 11"/>
          <p:cNvSpPr txBox="1">
            <a:spLocks noChangeArrowheads="1"/>
          </p:cNvSpPr>
          <p:nvPr/>
        </p:nvSpPr>
        <p:spPr bwMode="auto">
          <a:xfrm rot="329687">
            <a:off x="6048375" y="5159375"/>
            <a:ext cx="1127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en-US" sz="2000">
                <a:latin typeface="Comic Sans MS" pitchFamily="66" charset="0"/>
              </a:rPr>
              <a:t>K</a:t>
            </a:r>
            <a:r>
              <a:rPr lang="en-US" sz="2000" baseline="-25000">
                <a:latin typeface="Comic Sans MS" pitchFamily="66" charset="0"/>
              </a:rPr>
              <a:t>A</a:t>
            </a:r>
            <a:r>
              <a:rPr lang="en-US" sz="2000" baseline="30000">
                <a:latin typeface="Comic Sans MS" pitchFamily="66" charset="0"/>
              </a:rPr>
              <a:t>+</a:t>
            </a:r>
            <a:r>
              <a:rPr lang="en-US" sz="2000">
                <a:latin typeface="Comic Sans MS" pitchFamily="66" charset="0"/>
              </a:rPr>
              <a:t>(MS)</a:t>
            </a:r>
          </a:p>
        </p:txBody>
      </p:sp>
      <p:sp>
        <p:nvSpPr>
          <p:cNvPr id="14" name="Line 12"/>
          <p:cNvSpPr>
            <a:spLocks noChangeShapeType="1"/>
          </p:cNvSpPr>
          <p:nvPr/>
        </p:nvSpPr>
        <p:spPr bwMode="auto">
          <a:xfrm>
            <a:off x="5173662" y="1754188"/>
            <a:ext cx="3165475" cy="320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Line 13"/>
          <p:cNvSpPr>
            <a:spLocks noChangeShapeType="1"/>
          </p:cNvSpPr>
          <p:nvPr/>
        </p:nvSpPr>
        <p:spPr bwMode="auto">
          <a:xfrm flipH="1">
            <a:off x="5167312" y="1606550"/>
            <a:ext cx="7938" cy="43465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Line 14"/>
          <p:cNvSpPr>
            <a:spLocks noChangeShapeType="1"/>
          </p:cNvSpPr>
          <p:nvPr/>
        </p:nvSpPr>
        <p:spPr bwMode="auto">
          <a:xfrm flipH="1">
            <a:off x="8323262" y="1697039"/>
            <a:ext cx="14288" cy="46275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Text Box 15"/>
          <p:cNvSpPr txBox="1">
            <a:spLocks noChangeArrowheads="1"/>
          </p:cNvSpPr>
          <p:nvPr/>
        </p:nvSpPr>
        <p:spPr bwMode="auto">
          <a:xfrm rot="274593">
            <a:off x="6327775" y="1535113"/>
            <a:ext cx="11509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en-US">
                <a:latin typeface="Comic Sans MS" pitchFamily="66" charset="0"/>
              </a:rPr>
              <a:t>TCP SYN</a:t>
            </a:r>
          </a:p>
        </p:txBody>
      </p:sp>
      <p:sp>
        <p:nvSpPr>
          <p:cNvPr id="18" name="Line 16"/>
          <p:cNvSpPr>
            <a:spLocks noChangeShapeType="1"/>
          </p:cNvSpPr>
          <p:nvPr/>
        </p:nvSpPr>
        <p:spPr bwMode="auto">
          <a:xfrm flipH="1">
            <a:off x="5173662" y="2192338"/>
            <a:ext cx="3165475" cy="520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 name="Text Box 17"/>
          <p:cNvSpPr txBox="1">
            <a:spLocks noChangeArrowheads="1"/>
          </p:cNvSpPr>
          <p:nvPr/>
        </p:nvSpPr>
        <p:spPr bwMode="auto">
          <a:xfrm rot="21038894">
            <a:off x="5543550" y="2203450"/>
            <a:ext cx="15954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en-US">
                <a:latin typeface="Comic Sans MS" pitchFamily="66" charset="0"/>
              </a:rPr>
              <a:t>TCP SYNACK</a:t>
            </a:r>
          </a:p>
        </p:txBody>
      </p:sp>
      <p:sp>
        <p:nvSpPr>
          <p:cNvPr id="20" name="Line 18"/>
          <p:cNvSpPr>
            <a:spLocks noChangeShapeType="1"/>
          </p:cNvSpPr>
          <p:nvPr/>
        </p:nvSpPr>
        <p:spPr bwMode="auto">
          <a:xfrm>
            <a:off x="5157787" y="2860675"/>
            <a:ext cx="3165475" cy="320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Text Box 19"/>
          <p:cNvSpPr txBox="1">
            <a:spLocks noChangeArrowheads="1"/>
          </p:cNvSpPr>
          <p:nvPr/>
        </p:nvSpPr>
        <p:spPr bwMode="auto">
          <a:xfrm rot="265795">
            <a:off x="6656387" y="2747963"/>
            <a:ext cx="11096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en-US">
                <a:latin typeface="Comic Sans MS" pitchFamily="66" charset="0"/>
              </a:rPr>
              <a:t>TCP ACK</a:t>
            </a:r>
          </a:p>
        </p:txBody>
      </p:sp>
      <p:sp>
        <p:nvSpPr>
          <p:cNvPr id="22" name="Text Box 20"/>
          <p:cNvSpPr txBox="1">
            <a:spLocks noChangeArrowheads="1"/>
          </p:cNvSpPr>
          <p:nvPr/>
        </p:nvSpPr>
        <p:spPr bwMode="auto">
          <a:xfrm>
            <a:off x="7827963" y="5343525"/>
            <a:ext cx="1163638" cy="825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en-US" sz="1600">
                <a:latin typeface="Comic Sans MS" pitchFamily="66" charset="0"/>
              </a:rPr>
              <a:t>decrypt using K</a:t>
            </a:r>
            <a:r>
              <a:rPr lang="en-US" sz="1600" baseline="-25000">
                <a:latin typeface="Comic Sans MS" pitchFamily="66" charset="0"/>
              </a:rPr>
              <a:t>A</a:t>
            </a:r>
            <a:r>
              <a:rPr lang="en-US" sz="1600" baseline="30000">
                <a:latin typeface="Comic Sans MS" pitchFamily="66" charset="0"/>
              </a:rPr>
              <a:t>- </a:t>
            </a:r>
          </a:p>
          <a:p>
            <a:r>
              <a:rPr lang="en-US" sz="1600">
                <a:latin typeface="Comic Sans MS" pitchFamily="66" charset="0"/>
              </a:rPr>
              <a:t>to get MS</a:t>
            </a:r>
          </a:p>
        </p:txBody>
      </p:sp>
      <p:sp>
        <p:nvSpPr>
          <p:cNvPr id="23" name="Text Box 21"/>
          <p:cNvSpPr txBox="1">
            <a:spLocks noChangeArrowheads="1"/>
          </p:cNvSpPr>
          <p:nvPr/>
        </p:nvSpPr>
        <p:spPr bwMode="auto">
          <a:xfrm>
            <a:off x="4800600" y="4675188"/>
            <a:ext cx="906462" cy="1069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en-US" sz="1600">
                <a:latin typeface="Comic Sans MS" pitchFamily="66" charset="0"/>
              </a:rPr>
              <a:t>create </a:t>
            </a:r>
          </a:p>
          <a:p>
            <a:r>
              <a:rPr lang="en-US" sz="1600">
                <a:latin typeface="Comic Sans MS" pitchFamily="66" charset="0"/>
              </a:rPr>
              <a:t>Master</a:t>
            </a:r>
          </a:p>
          <a:p>
            <a:r>
              <a:rPr lang="en-US" sz="1600">
                <a:latin typeface="Comic Sans MS" pitchFamily="66" charset="0"/>
              </a:rPr>
              <a:t>Secret </a:t>
            </a:r>
          </a:p>
          <a:p>
            <a:r>
              <a:rPr lang="en-US" sz="1600">
                <a:latin typeface="Comic Sans MS" pitchFamily="66" charset="0"/>
              </a:rPr>
              <a:t>(MS)</a:t>
            </a:r>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Phase </a:t>
            </a:r>
            <a:r>
              <a:rPr lang="en-US" dirty="0" smtClean="0"/>
              <a:t>2 </a:t>
            </a:r>
            <a:r>
              <a:rPr lang="en-US" dirty="0"/>
              <a:t>– Key Derivation</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39</a:t>
            </a:fld>
            <a:endParaRPr lang="en-US"/>
          </a:p>
        </p:txBody>
      </p:sp>
      <p:sp>
        <p:nvSpPr>
          <p:cNvPr id="4" name="Content Placeholder 3"/>
          <p:cNvSpPr>
            <a:spLocks noGrp="1"/>
          </p:cNvSpPr>
          <p:nvPr>
            <p:ph sz="quarter" idx="1"/>
          </p:nvPr>
        </p:nvSpPr>
        <p:spPr/>
        <p:txBody>
          <a:bodyPr/>
          <a:lstStyle/>
          <a:p>
            <a:r>
              <a:rPr lang="en-US" dirty="0"/>
              <a:t>Alice and Bob use shared secret (MS) to generate 4 keys:</a:t>
            </a:r>
          </a:p>
          <a:p>
            <a:pPr lvl="1"/>
            <a:r>
              <a:rPr lang="en-US" dirty="0"/>
              <a:t>E</a:t>
            </a:r>
            <a:r>
              <a:rPr lang="en-US" baseline="-25000" dirty="0"/>
              <a:t>BA</a:t>
            </a:r>
            <a:r>
              <a:rPr lang="en-US" dirty="0"/>
              <a:t>: Bob-&gt;Alice data encryption key</a:t>
            </a:r>
          </a:p>
          <a:p>
            <a:pPr lvl="1"/>
            <a:r>
              <a:rPr lang="en-US" dirty="0"/>
              <a:t>E</a:t>
            </a:r>
            <a:r>
              <a:rPr lang="en-US" baseline="-25000" dirty="0"/>
              <a:t>AB</a:t>
            </a:r>
            <a:r>
              <a:rPr lang="en-US" dirty="0"/>
              <a:t>: Alice-&gt;Bob data encryption key</a:t>
            </a:r>
          </a:p>
          <a:p>
            <a:pPr lvl="1"/>
            <a:r>
              <a:rPr lang="en-US" dirty="0"/>
              <a:t>M</a:t>
            </a:r>
            <a:r>
              <a:rPr lang="en-US" baseline="-25000" dirty="0"/>
              <a:t>BA</a:t>
            </a:r>
            <a:r>
              <a:rPr lang="en-US" dirty="0"/>
              <a:t>: Bob-&gt;Alice MAC key</a:t>
            </a:r>
          </a:p>
          <a:p>
            <a:pPr lvl="1"/>
            <a:r>
              <a:rPr lang="en-US" dirty="0"/>
              <a:t>M</a:t>
            </a:r>
            <a:r>
              <a:rPr lang="en-US" baseline="-25000" dirty="0"/>
              <a:t>AB</a:t>
            </a:r>
            <a:r>
              <a:rPr lang="en-US" dirty="0"/>
              <a:t>: Alice-&gt;Bob MAC key</a:t>
            </a:r>
          </a:p>
          <a:p>
            <a:r>
              <a:rPr lang="en-US" dirty="0"/>
              <a:t>Encryption and MAC algorithms negotiable between </a:t>
            </a:r>
            <a:r>
              <a:rPr lang="en-US" dirty="0" smtClean="0"/>
              <a:t>Bob and Alice</a:t>
            </a:r>
            <a:endParaRPr lang="en-US" dirty="0"/>
          </a:p>
          <a:p>
            <a:r>
              <a:rPr lang="en-US" dirty="0"/>
              <a:t>Why 4 keys?</a:t>
            </a:r>
          </a:p>
          <a:p>
            <a:pPr lvl="1"/>
            <a:r>
              <a:rPr lang="en-US" sz="2000" dirty="0"/>
              <a:t>One key for A -&gt; B confidentiality</a:t>
            </a:r>
          </a:p>
          <a:p>
            <a:pPr lvl="1"/>
            <a:r>
              <a:rPr lang="en-US" sz="2000" dirty="0"/>
              <a:t>One for A -&gt; B authentication/integrity</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 </a:t>
            </a:r>
            <a:r>
              <a:rPr lang="en-US" dirty="0" smtClean="0"/>
              <a:t>What Layer Should We Implement Security Services</a:t>
            </a:r>
            <a:r>
              <a:rPr lang="en-US"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
        <p:nvSpPr>
          <p:cNvPr id="4" name="Content Placeholder 3"/>
          <p:cNvSpPr>
            <a:spLocks noGrp="1"/>
          </p:cNvSpPr>
          <p:nvPr>
            <p:ph sz="quarter" idx="1"/>
          </p:nvPr>
        </p:nvSpPr>
        <p:spPr/>
        <p:txBody>
          <a:bodyPr>
            <a:normAutofit lnSpcReduction="10000"/>
          </a:bodyPr>
          <a:lstStyle/>
          <a:p>
            <a:r>
              <a:rPr lang="en-US" dirty="0"/>
              <a:t>Layers</a:t>
            </a:r>
          </a:p>
          <a:p>
            <a:pPr lvl="1"/>
            <a:r>
              <a:rPr lang="en-US" dirty="0"/>
              <a:t>SSL/TLS is said to be implemented at layer 4</a:t>
            </a:r>
          </a:p>
          <a:p>
            <a:pPr lvl="1"/>
            <a:r>
              <a:rPr lang="en-US" dirty="0" err="1"/>
              <a:t>IPSec</a:t>
            </a:r>
            <a:r>
              <a:rPr lang="en-US" dirty="0"/>
              <a:t> is said to be implemented at layer 3</a:t>
            </a:r>
          </a:p>
          <a:p>
            <a:r>
              <a:rPr lang="en-US" dirty="0"/>
              <a:t>Implications</a:t>
            </a:r>
          </a:p>
          <a:p>
            <a:pPr lvl="1"/>
            <a:r>
              <a:rPr lang="en-US" dirty="0"/>
              <a:t>Most OSs implement the IP stack up to layer 4 (including TCP)</a:t>
            </a:r>
          </a:p>
          <a:p>
            <a:pPr lvl="1"/>
            <a:r>
              <a:rPr lang="en-US" dirty="0"/>
              <a:t>SSL’s philosophy is that the OS need not be changed</a:t>
            </a:r>
          </a:p>
          <a:p>
            <a:pPr lvl="2"/>
            <a:r>
              <a:rPr lang="en-US" dirty="0"/>
              <a:t>Simply create a superset of the API to TCP</a:t>
            </a:r>
          </a:p>
          <a:p>
            <a:pPr lvl="2"/>
            <a:r>
              <a:rPr lang="en-US" dirty="0"/>
              <a:t>Modifying applications to use SSL requires minimal effort</a:t>
            </a:r>
          </a:p>
          <a:p>
            <a:pPr lvl="2"/>
            <a:r>
              <a:rPr lang="en-US" dirty="0"/>
              <a:t>Transport layer security is really above the transport layer</a:t>
            </a:r>
          </a:p>
          <a:p>
            <a:pPr lvl="1"/>
            <a:r>
              <a:rPr lang="en-US" dirty="0"/>
              <a:t>IPsec’s philosophy</a:t>
            </a:r>
          </a:p>
          <a:p>
            <a:pPr lvl="2"/>
            <a:r>
              <a:rPr lang="en-US" dirty="0"/>
              <a:t>If the OS implements security, all applications are automatically protected</a:t>
            </a:r>
          </a:p>
          <a:p>
            <a:pPr lvl="2"/>
            <a:r>
              <a:rPr lang="en-US" dirty="0"/>
              <a:t>No applications need be modified</a:t>
            </a:r>
          </a:p>
          <a:p>
            <a:endParaRPr lang="en-US" dirty="0"/>
          </a:p>
        </p:txBody>
      </p:sp>
    </p:spTree>
    <p:extLst>
      <p:ext uri="{BB962C8B-B14F-4D97-AF65-F5344CB8AC3E}">
        <p14:creationId xmlns:p14="http://schemas.microsoft.com/office/powerpoint/2010/main" val="267696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fade">
                                      <p:cBhvr>
                                        <p:cTn id="15" dur="500"/>
                                        <p:tgtEl>
                                          <p:spTgt spid="4">
                                            <p:txEl>
                                              <p:pRg st="5" end="5"/>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6" end="6"/>
                                            </p:txEl>
                                          </p:spTgt>
                                        </p:tgtEl>
                                        <p:attrNameLst>
                                          <p:attrName>style.visibility</p:attrName>
                                        </p:attrNameLst>
                                      </p:cBhvr>
                                      <p:to>
                                        <p:strVal val="visible"/>
                                      </p:to>
                                    </p:set>
                                    <p:animEffect transition="in" filter="fade">
                                      <p:cBhvr>
                                        <p:cTn id="18" dur="500"/>
                                        <p:tgtEl>
                                          <p:spTgt spid="4">
                                            <p:txEl>
                                              <p:pRg st="6" end="6"/>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animEffect transition="in" filter="fade">
                                      <p:cBhvr>
                                        <p:cTn id="21" dur="500"/>
                                        <p:tgtEl>
                                          <p:spTgt spid="4">
                                            <p:txEl>
                                              <p:pRg st="7" end="7"/>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8" end="8"/>
                                            </p:txEl>
                                          </p:spTgt>
                                        </p:tgtEl>
                                        <p:attrNameLst>
                                          <p:attrName>style.visibility</p:attrName>
                                        </p:attrNameLst>
                                      </p:cBhvr>
                                      <p:to>
                                        <p:strVal val="visible"/>
                                      </p:to>
                                    </p:set>
                                    <p:animEffect transition="in" filter="fade">
                                      <p:cBhvr>
                                        <p:cTn id="24" dur="500"/>
                                        <p:tgtEl>
                                          <p:spTgt spid="4">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animEffect transition="in" filter="fade">
                                      <p:cBhvr>
                                        <p:cTn id="29" dur="500"/>
                                        <p:tgtEl>
                                          <p:spTgt spid="4">
                                            <p:txEl>
                                              <p:pRg st="9" end="9"/>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fade">
                                      <p:cBhvr>
                                        <p:cTn id="32" dur="500"/>
                                        <p:tgtEl>
                                          <p:spTgt spid="4">
                                            <p:txEl>
                                              <p:pRg st="10" end="10"/>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fade">
                                      <p:cBhvr>
                                        <p:cTn id="3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Phase </a:t>
            </a:r>
            <a:r>
              <a:rPr lang="en-US" dirty="0" smtClean="0"/>
              <a:t>3 </a:t>
            </a:r>
            <a:r>
              <a:rPr lang="en-US" dirty="0"/>
              <a:t>– Data </a:t>
            </a:r>
            <a:r>
              <a:rPr lang="en-US" dirty="0" smtClean="0"/>
              <a:t>Transfer</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40</a:t>
            </a:fld>
            <a:endParaRPr lang="en-US"/>
          </a:p>
        </p:txBody>
      </p:sp>
      <p:sp>
        <p:nvSpPr>
          <p:cNvPr id="4" name="Content Placeholder 3"/>
          <p:cNvSpPr>
            <a:spLocks noGrp="1"/>
          </p:cNvSpPr>
          <p:nvPr>
            <p:ph sz="quarter" idx="1"/>
          </p:nvPr>
        </p:nvSpPr>
        <p:spPr/>
        <p:txBody>
          <a:bodyPr/>
          <a:lstStyle/>
          <a:p>
            <a:endParaRPr lang="en-US" dirty="0"/>
          </a:p>
        </p:txBody>
      </p:sp>
      <p:pic>
        <p:nvPicPr>
          <p:cNvPr id="68" name="Picture 4" descr="Bo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9375" y="1209675"/>
            <a:ext cx="6429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Line 5"/>
          <p:cNvSpPr>
            <a:spLocks noChangeShapeType="1"/>
          </p:cNvSpPr>
          <p:nvPr/>
        </p:nvSpPr>
        <p:spPr bwMode="auto">
          <a:xfrm>
            <a:off x="8802688" y="2978150"/>
            <a:ext cx="11112" cy="3048000"/>
          </a:xfrm>
          <a:prstGeom prst="line">
            <a:avLst/>
          </a:prstGeom>
          <a:noFill/>
          <a:ln w="9525">
            <a:solidFill>
              <a:sysClr val="windowText" lastClr="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grpSp>
        <p:nvGrpSpPr>
          <p:cNvPr id="70" name="Group 6"/>
          <p:cNvGrpSpPr>
            <a:grpSpLocks/>
          </p:cNvGrpSpPr>
          <p:nvPr/>
        </p:nvGrpSpPr>
        <p:grpSpPr bwMode="auto">
          <a:xfrm>
            <a:off x="5349875" y="2563813"/>
            <a:ext cx="754063" cy="725487"/>
            <a:chOff x="694" y="2457"/>
            <a:chExt cx="475" cy="457"/>
          </a:xfrm>
        </p:grpSpPr>
        <p:sp>
          <p:nvSpPr>
            <p:cNvPr id="71" name="Rectangle 7"/>
            <p:cNvSpPr>
              <a:spLocks noChangeArrowheads="1"/>
            </p:cNvSpPr>
            <p:nvPr/>
          </p:nvSpPr>
          <p:spPr bwMode="auto">
            <a:xfrm>
              <a:off x="694" y="2631"/>
              <a:ext cx="475" cy="283"/>
            </a:xfrm>
            <a:prstGeom prst="rect">
              <a:avLst/>
            </a:prstGeom>
            <a:solidFill>
              <a:sysClr val="window" lastClr="FFFFFF"/>
            </a:solidFill>
            <a:ln w="9525">
              <a:solidFill>
                <a:sysClr val="windowText" lastClr="000000"/>
              </a:solidFill>
              <a:miter lim="800000"/>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72" name="Text Box 8"/>
            <p:cNvSpPr txBox="1">
              <a:spLocks noChangeArrowheads="1"/>
            </p:cNvSpPr>
            <p:nvPr/>
          </p:nvSpPr>
          <p:spPr bwMode="auto">
            <a:xfrm>
              <a:off x="754" y="2657"/>
              <a:ext cx="3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Comic Sans MS" pitchFamily="66" charset="0"/>
                  <a:ea typeface="ＭＳ Ｐゴシック" pitchFamily="34" charset="-128"/>
                </a:rPr>
                <a:t>H( )</a:t>
              </a:r>
            </a:p>
          </p:txBody>
        </p:sp>
        <p:sp>
          <p:nvSpPr>
            <p:cNvPr id="73" name="Text Box 9"/>
            <p:cNvSpPr txBox="1">
              <a:spLocks noChangeArrowheads="1"/>
            </p:cNvSpPr>
            <p:nvPr/>
          </p:nvSpPr>
          <p:spPr bwMode="auto">
            <a:xfrm>
              <a:off x="907" y="2457"/>
              <a:ext cx="19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smtClean="0">
                  <a:ln>
                    <a:noFill/>
                  </a:ln>
                  <a:solidFill>
                    <a:prstClr val="black"/>
                  </a:solidFill>
                  <a:effectLst/>
                  <a:uLnTx/>
                  <a:uFillTx/>
                  <a:latin typeface="Times New Roman" pitchFamily="18" charset="0"/>
                  <a:ea typeface="ＭＳ Ｐゴシック" pitchFamily="34" charset="-128"/>
                </a:rPr>
                <a:t>.</a:t>
              </a:r>
            </a:p>
          </p:txBody>
        </p:sp>
      </p:grpSp>
      <p:sp>
        <p:nvSpPr>
          <p:cNvPr id="74" name="Text Box 10"/>
          <p:cNvSpPr txBox="1">
            <a:spLocks noChangeArrowheads="1"/>
          </p:cNvSpPr>
          <p:nvPr/>
        </p:nvSpPr>
        <p:spPr bwMode="auto">
          <a:xfrm>
            <a:off x="6215063" y="2409825"/>
            <a:ext cx="6683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mtClean="0">
                <a:solidFill>
                  <a:prstClr val="black"/>
                </a:solidFill>
                <a:latin typeface="Comic Sans MS" pitchFamily="66" charset="0"/>
              </a:rPr>
              <a:t>M</a:t>
            </a:r>
            <a:r>
              <a:rPr lang="en-US" sz="2400" baseline="-25000" smtClean="0">
                <a:solidFill>
                  <a:prstClr val="black"/>
                </a:solidFill>
                <a:latin typeface="Comic Sans MS" pitchFamily="66" charset="0"/>
              </a:rPr>
              <a:t>AB</a:t>
            </a:r>
            <a:endParaRPr lang="en-US" smtClean="0">
              <a:solidFill>
                <a:prstClr val="black"/>
              </a:solidFill>
              <a:latin typeface="Comic Sans MS" pitchFamily="66" charset="0"/>
            </a:endParaRPr>
          </a:p>
        </p:txBody>
      </p:sp>
      <p:pic>
        <p:nvPicPr>
          <p:cNvPr id="75" name="Picture 11" descr="BS00768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flipV="1">
            <a:off x="6276975" y="2797175"/>
            <a:ext cx="400050"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 name="Text Box 12"/>
          <p:cNvSpPr txBox="1">
            <a:spLocks noChangeArrowheads="1"/>
          </p:cNvSpPr>
          <p:nvPr/>
        </p:nvSpPr>
        <p:spPr bwMode="auto">
          <a:xfrm>
            <a:off x="3390900" y="1846263"/>
            <a:ext cx="18129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z="1600" smtClean="0">
                <a:solidFill>
                  <a:prstClr val="black"/>
                </a:solidFill>
                <a:latin typeface="Comic Sans MS" pitchFamily="66" charset="0"/>
              </a:rPr>
              <a:t>b</a:t>
            </a:r>
            <a:r>
              <a:rPr lang="en-US" sz="1600" baseline="-25000" smtClean="0">
                <a:solidFill>
                  <a:prstClr val="black"/>
                </a:solidFill>
                <a:latin typeface="Comic Sans MS" pitchFamily="66" charset="0"/>
              </a:rPr>
              <a:t>1</a:t>
            </a:r>
            <a:r>
              <a:rPr lang="en-US" sz="1600" smtClean="0">
                <a:solidFill>
                  <a:prstClr val="black"/>
                </a:solidFill>
                <a:latin typeface="Comic Sans MS" pitchFamily="66" charset="0"/>
              </a:rPr>
              <a:t>b</a:t>
            </a:r>
            <a:r>
              <a:rPr lang="en-US" sz="1600" baseline="-25000" smtClean="0">
                <a:solidFill>
                  <a:prstClr val="black"/>
                </a:solidFill>
                <a:latin typeface="Comic Sans MS" pitchFamily="66" charset="0"/>
              </a:rPr>
              <a:t>2</a:t>
            </a:r>
            <a:r>
              <a:rPr lang="en-US" sz="1600" smtClean="0">
                <a:solidFill>
                  <a:prstClr val="black"/>
                </a:solidFill>
                <a:latin typeface="Comic Sans MS" pitchFamily="66" charset="0"/>
              </a:rPr>
              <a:t>b</a:t>
            </a:r>
            <a:r>
              <a:rPr lang="en-US" sz="1600" baseline="-25000" smtClean="0">
                <a:solidFill>
                  <a:prstClr val="black"/>
                </a:solidFill>
                <a:latin typeface="Comic Sans MS" pitchFamily="66" charset="0"/>
              </a:rPr>
              <a:t>3</a:t>
            </a:r>
            <a:r>
              <a:rPr lang="en-US" sz="1600" smtClean="0">
                <a:solidFill>
                  <a:prstClr val="black"/>
                </a:solidFill>
                <a:latin typeface="Comic Sans MS" pitchFamily="66" charset="0"/>
              </a:rPr>
              <a:t> … b</a:t>
            </a:r>
            <a:r>
              <a:rPr lang="en-US" sz="1600" baseline="-25000" smtClean="0">
                <a:solidFill>
                  <a:prstClr val="black"/>
                </a:solidFill>
                <a:latin typeface="Comic Sans MS" pitchFamily="66" charset="0"/>
              </a:rPr>
              <a:t>n</a:t>
            </a:r>
          </a:p>
        </p:txBody>
      </p:sp>
      <p:sp>
        <p:nvSpPr>
          <p:cNvPr id="77" name="Rectangle 13"/>
          <p:cNvSpPr>
            <a:spLocks noChangeArrowheads="1"/>
          </p:cNvSpPr>
          <p:nvPr/>
        </p:nvSpPr>
        <p:spPr bwMode="auto">
          <a:xfrm>
            <a:off x="3633788" y="2487613"/>
            <a:ext cx="1266825" cy="328612"/>
          </a:xfrm>
          <a:prstGeom prst="rect">
            <a:avLst/>
          </a:prstGeom>
          <a:solidFill>
            <a:srgbClr val="D34817"/>
          </a:solidFill>
          <a:ln w="9525">
            <a:solidFill>
              <a:sysClr val="windowText" lastClr="000000"/>
            </a:solidFill>
            <a:miter lim="800000"/>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78" name="Text Box 14"/>
          <p:cNvSpPr txBox="1">
            <a:spLocks noChangeArrowheads="1"/>
          </p:cNvSpPr>
          <p:nvPr/>
        </p:nvSpPr>
        <p:spPr bwMode="auto">
          <a:xfrm>
            <a:off x="3649663" y="2466975"/>
            <a:ext cx="12747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z="1600" smtClean="0">
                <a:solidFill>
                  <a:prstClr val="black"/>
                </a:solidFill>
                <a:latin typeface="Comic Sans MS" pitchFamily="66" charset="0"/>
              </a:rPr>
              <a:t>d</a:t>
            </a:r>
            <a:endParaRPr lang="en-US" sz="1600" baseline="-25000" smtClean="0">
              <a:solidFill>
                <a:prstClr val="black"/>
              </a:solidFill>
              <a:latin typeface="Comic Sans MS" pitchFamily="66" charset="0"/>
            </a:endParaRPr>
          </a:p>
        </p:txBody>
      </p:sp>
      <p:sp>
        <p:nvSpPr>
          <p:cNvPr id="79" name="Line 15"/>
          <p:cNvSpPr>
            <a:spLocks noChangeShapeType="1"/>
          </p:cNvSpPr>
          <p:nvPr/>
        </p:nvSpPr>
        <p:spPr bwMode="auto">
          <a:xfrm flipH="1">
            <a:off x="6140450" y="3063875"/>
            <a:ext cx="293688" cy="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80" name="Freeform 16"/>
          <p:cNvSpPr>
            <a:spLocks/>
          </p:cNvSpPr>
          <p:nvPr/>
        </p:nvSpPr>
        <p:spPr bwMode="auto">
          <a:xfrm>
            <a:off x="4921250" y="2641600"/>
            <a:ext cx="809625" cy="176213"/>
          </a:xfrm>
          <a:custGeom>
            <a:avLst/>
            <a:gdLst>
              <a:gd name="T0" fmla="*/ 0 w 510"/>
              <a:gd name="T1" fmla="*/ 0 h 111"/>
              <a:gd name="T2" fmla="*/ 2147483647 w 510"/>
              <a:gd name="T3" fmla="*/ 0 h 111"/>
              <a:gd name="T4" fmla="*/ 2147483647 w 510"/>
              <a:gd name="T5" fmla="*/ 2147483647 h 111"/>
              <a:gd name="T6" fmla="*/ 0 60000 65536"/>
              <a:gd name="T7" fmla="*/ 0 60000 65536"/>
              <a:gd name="T8" fmla="*/ 0 60000 65536"/>
              <a:gd name="T9" fmla="*/ 0 w 510"/>
              <a:gd name="T10" fmla="*/ 0 h 111"/>
              <a:gd name="T11" fmla="*/ 510 w 510"/>
              <a:gd name="T12" fmla="*/ 111 h 111"/>
            </a:gdLst>
            <a:ahLst/>
            <a:cxnLst>
              <a:cxn ang="T6">
                <a:pos x="T0" y="T1"/>
              </a:cxn>
              <a:cxn ang="T7">
                <a:pos x="T2" y="T3"/>
              </a:cxn>
              <a:cxn ang="T8">
                <a:pos x="T4" y="T5"/>
              </a:cxn>
            </a:cxnLst>
            <a:rect l="T9" t="T10" r="T11" b="T12"/>
            <a:pathLst>
              <a:path w="510" h="111">
                <a:moveTo>
                  <a:pt x="0" y="0"/>
                </a:moveTo>
                <a:lnTo>
                  <a:pt x="510" y="0"/>
                </a:lnTo>
                <a:lnTo>
                  <a:pt x="510" y="111"/>
                </a:lnTo>
              </a:path>
            </a:pathLst>
          </a:custGeom>
          <a:noFill/>
          <a:ln w="9525">
            <a:solidFill>
              <a:sysClr val="windowText" lastClr="000000"/>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grpSp>
        <p:nvGrpSpPr>
          <p:cNvPr id="81" name="Group 17"/>
          <p:cNvGrpSpPr>
            <a:grpSpLocks/>
          </p:cNvGrpSpPr>
          <p:nvPr/>
        </p:nvGrpSpPr>
        <p:grpSpPr bwMode="auto">
          <a:xfrm>
            <a:off x="3646488" y="3522663"/>
            <a:ext cx="1879600" cy="336550"/>
            <a:chOff x="3583" y="2534"/>
            <a:chExt cx="1184" cy="212"/>
          </a:xfrm>
        </p:grpSpPr>
        <p:sp>
          <p:nvSpPr>
            <p:cNvPr id="82" name="Rectangle 18"/>
            <p:cNvSpPr>
              <a:spLocks noChangeArrowheads="1"/>
            </p:cNvSpPr>
            <p:nvPr/>
          </p:nvSpPr>
          <p:spPr bwMode="auto">
            <a:xfrm>
              <a:off x="3583" y="2537"/>
              <a:ext cx="1149" cy="207"/>
            </a:xfrm>
            <a:prstGeom prst="rect">
              <a:avLst/>
            </a:prstGeom>
            <a:solidFill>
              <a:srgbClr val="D34817"/>
            </a:solidFill>
            <a:ln w="9525">
              <a:solidFill>
                <a:sysClr val="windowText" lastClr="000000"/>
              </a:solidFill>
              <a:miter lim="800000"/>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83" name="Text Box 19"/>
            <p:cNvSpPr txBox="1">
              <a:spLocks noChangeArrowheads="1"/>
            </p:cNvSpPr>
            <p:nvPr/>
          </p:nvSpPr>
          <p:spPr bwMode="auto">
            <a:xfrm>
              <a:off x="3587" y="2534"/>
              <a:ext cx="80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prstClr val="black"/>
                  </a:solidFill>
                  <a:effectLst/>
                  <a:uLnTx/>
                  <a:uFillTx/>
                  <a:latin typeface="Comic Sans MS" pitchFamily="66" charset="0"/>
                  <a:ea typeface="ＭＳ Ｐゴシック" pitchFamily="34" charset="-128"/>
                </a:rPr>
                <a:t>d</a:t>
              </a:r>
              <a:endParaRPr kumimoji="0" lang="en-US" sz="1600" b="0" i="0" u="none" strike="noStrike" kern="0" cap="none" spc="0" normalizeH="0" baseline="-25000" noProof="0" smtClean="0">
                <a:ln>
                  <a:noFill/>
                </a:ln>
                <a:solidFill>
                  <a:prstClr val="black"/>
                </a:solidFill>
                <a:effectLst/>
                <a:uLnTx/>
                <a:uFillTx/>
                <a:latin typeface="Comic Sans MS" pitchFamily="66" charset="0"/>
                <a:ea typeface="ＭＳ Ｐゴシック" pitchFamily="34" charset="-128"/>
              </a:endParaRPr>
            </a:p>
          </p:txBody>
        </p:sp>
        <p:sp>
          <p:nvSpPr>
            <p:cNvPr id="84" name="Line 20"/>
            <p:cNvSpPr>
              <a:spLocks noChangeShapeType="1"/>
            </p:cNvSpPr>
            <p:nvPr/>
          </p:nvSpPr>
          <p:spPr bwMode="auto">
            <a:xfrm>
              <a:off x="4361" y="2535"/>
              <a:ext cx="1" cy="209"/>
            </a:xfrm>
            <a:prstGeom prst="line">
              <a:avLst/>
            </a:prstGeom>
            <a:noFill/>
            <a:ln w="9525">
              <a:solidFill>
                <a:sysClr val="windowText" lastClr="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85" name="Rectangle 21"/>
            <p:cNvSpPr>
              <a:spLocks noChangeArrowheads="1"/>
            </p:cNvSpPr>
            <p:nvPr/>
          </p:nvSpPr>
          <p:spPr bwMode="auto">
            <a:xfrm>
              <a:off x="4365" y="2542"/>
              <a:ext cx="365" cy="199"/>
            </a:xfrm>
            <a:prstGeom prst="rect">
              <a:avLst/>
            </a:prstGeom>
            <a:solidFill>
              <a:srgbClr val="9B2D1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86" name="Text Box 22"/>
            <p:cNvSpPr txBox="1">
              <a:spLocks noChangeArrowheads="1"/>
            </p:cNvSpPr>
            <p:nvPr/>
          </p:nvSpPr>
          <p:spPr bwMode="auto">
            <a:xfrm>
              <a:off x="4264" y="2534"/>
              <a:ext cx="50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prstClr val="white"/>
                  </a:solidFill>
                  <a:effectLst/>
                  <a:uLnTx/>
                  <a:uFillTx/>
                  <a:latin typeface="Comic Sans MS" pitchFamily="66" charset="0"/>
                  <a:ea typeface="ＭＳ Ｐゴシック" pitchFamily="34" charset="-128"/>
                </a:rPr>
                <a:t>H(d)</a:t>
              </a:r>
              <a:endParaRPr kumimoji="0" lang="en-US" sz="1600" b="0" i="0" u="none" strike="noStrike" kern="0" cap="none" spc="0" normalizeH="0" baseline="-25000" noProof="0" smtClean="0">
                <a:ln>
                  <a:noFill/>
                </a:ln>
                <a:solidFill>
                  <a:prstClr val="white"/>
                </a:solidFill>
                <a:effectLst/>
                <a:uLnTx/>
                <a:uFillTx/>
                <a:latin typeface="Comic Sans MS" pitchFamily="66" charset="0"/>
                <a:ea typeface="ＭＳ Ｐゴシック" pitchFamily="34" charset="-128"/>
              </a:endParaRPr>
            </a:p>
          </p:txBody>
        </p:sp>
      </p:grpSp>
      <p:sp>
        <p:nvSpPr>
          <p:cNvPr id="87" name="Line 23"/>
          <p:cNvSpPr>
            <a:spLocks noChangeShapeType="1"/>
          </p:cNvSpPr>
          <p:nvPr/>
        </p:nvSpPr>
        <p:spPr bwMode="auto">
          <a:xfrm>
            <a:off x="4265613" y="2184400"/>
            <a:ext cx="11112" cy="246063"/>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88" name="Line 24"/>
          <p:cNvSpPr>
            <a:spLocks noChangeShapeType="1"/>
          </p:cNvSpPr>
          <p:nvPr/>
        </p:nvSpPr>
        <p:spPr bwMode="auto">
          <a:xfrm>
            <a:off x="4300538" y="2852738"/>
            <a:ext cx="0" cy="633412"/>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89" name="Freeform 25"/>
          <p:cNvSpPr>
            <a:spLocks/>
          </p:cNvSpPr>
          <p:nvPr/>
        </p:nvSpPr>
        <p:spPr bwMode="auto">
          <a:xfrm>
            <a:off x="5135563" y="3298825"/>
            <a:ext cx="609600" cy="222250"/>
          </a:xfrm>
          <a:custGeom>
            <a:avLst/>
            <a:gdLst>
              <a:gd name="T0" fmla="*/ 2147483647 w 384"/>
              <a:gd name="T1" fmla="*/ 0 h 140"/>
              <a:gd name="T2" fmla="*/ 2147483647 w 384"/>
              <a:gd name="T3" fmla="*/ 2147483647 h 140"/>
              <a:gd name="T4" fmla="*/ 0 w 384"/>
              <a:gd name="T5" fmla="*/ 2147483647 h 140"/>
              <a:gd name="T6" fmla="*/ 0 w 384"/>
              <a:gd name="T7" fmla="*/ 2147483647 h 140"/>
              <a:gd name="T8" fmla="*/ 0 60000 65536"/>
              <a:gd name="T9" fmla="*/ 0 60000 65536"/>
              <a:gd name="T10" fmla="*/ 0 60000 65536"/>
              <a:gd name="T11" fmla="*/ 0 60000 65536"/>
              <a:gd name="T12" fmla="*/ 0 w 384"/>
              <a:gd name="T13" fmla="*/ 0 h 140"/>
              <a:gd name="T14" fmla="*/ 384 w 384"/>
              <a:gd name="T15" fmla="*/ 140 h 140"/>
            </a:gdLst>
            <a:ahLst/>
            <a:cxnLst>
              <a:cxn ang="T8">
                <a:pos x="T0" y="T1"/>
              </a:cxn>
              <a:cxn ang="T9">
                <a:pos x="T2" y="T3"/>
              </a:cxn>
              <a:cxn ang="T10">
                <a:pos x="T4" y="T5"/>
              </a:cxn>
              <a:cxn ang="T11">
                <a:pos x="T6" y="T7"/>
              </a:cxn>
            </a:cxnLst>
            <a:rect l="T12" t="T13" r="T14" b="T15"/>
            <a:pathLst>
              <a:path w="384" h="140">
                <a:moveTo>
                  <a:pt x="384" y="0"/>
                </a:moveTo>
                <a:lnTo>
                  <a:pt x="384" y="81"/>
                </a:lnTo>
                <a:lnTo>
                  <a:pt x="0" y="81"/>
                </a:lnTo>
                <a:lnTo>
                  <a:pt x="0" y="140"/>
                </a:lnTo>
              </a:path>
            </a:pathLst>
          </a:custGeom>
          <a:noFill/>
          <a:ln w="9525">
            <a:solidFill>
              <a:sysClr val="windowText" lastClr="000000"/>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grpSp>
        <p:nvGrpSpPr>
          <p:cNvPr id="90" name="Group 26"/>
          <p:cNvGrpSpPr>
            <a:grpSpLocks/>
          </p:cNvGrpSpPr>
          <p:nvPr/>
        </p:nvGrpSpPr>
        <p:grpSpPr bwMode="auto">
          <a:xfrm>
            <a:off x="3644900" y="4608513"/>
            <a:ext cx="1879600" cy="352425"/>
            <a:chOff x="2216" y="2627"/>
            <a:chExt cx="1184" cy="222"/>
          </a:xfrm>
        </p:grpSpPr>
        <p:grpSp>
          <p:nvGrpSpPr>
            <p:cNvPr id="91" name="Group 27"/>
            <p:cNvGrpSpPr>
              <a:grpSpLocks/>
            </p:cNvGrpSpPr>
            <p:nvPr/>
          </p:nvGrpSpPr>
          <p:grpSpPr bwMode="auto">
            <a:xfrm>
              <a:off x="2216" y="2627"/>
              <a:ext cx="1184" cy="212"/>
              <a:chOff x="3583" y="2534"/>
              <a:chExt cx="1184" cy="212"/>
            </a:xfrm>
          </p:grpSpPr>
          <p:sp>
            <p:nvSpPr>
              <p:cNvPr id="93" name="Rectangle 28"/>
              <p:cNvSpPr>
                <a:spLocks noChangeArrowheads="1"/>
              </p:cNvSpPr>
              <p:nvPr/>
            </p:nvSpPr>
            <p:spPr bwMode="auto">
              <a:xfrm>
                <a:off x="3583" y="2537"/>
                <a:ext cx="1149" cy="207"/>
              </a:xfrm>
              <a:prstGeom prst="rect">
                <a:avLst/>
              </a:prstGeom>
              <a:solidFill>
                <a:srgbClr val="D34817"/>
              </a:solidFill>
              <a:ln w="9525">
                <a:solidFill>
                  <a:sysClr val="windowText" lastClr="000000"/>
                </a:solidFill>
                <a:miter lim="800000"/>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94" name="Text Box 29"/>
              <p:cNvSpPr txBox="1">
                <a:spLocks noChangeArrowheads="1"/>
              </p:cNvSpPr>
              <p:nvPr/>
            </p:nvSpPr>
            <p:spPr bwMode="auto">
              <a:xfrm>
                <a:off x="3587" y="2534"/>
                <a:ext cx="80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prstClr val="black"/>
                    </a:solidFill>
                    <a:effectLst/>
                    <a:uLnTx/>
                    <a:uFillTx/>
                    <a:latin typeface="Comic Sans MS" pitchFamily="66" charset="0"/>
                    <a:ea typeface="ＭＳ Ｐゴシック" pitchFamily="34" charset="-128"/>
                  </a:rPr>
                  <a:t>d</a:t>
                </a:r>
                <a:endParaRPr kumimoji="0" lang="en-US" sz="1600" b="0" i="0" u="none" strike="noStrike" kern="0" cap="none" spc="0" normalizeH="0" baseline="-25000" noProof="0" smtClean="0">
                  <a:ln>
                    <a:noFill/>
                  </a:ln>
                  <a:solidFill>
                    <a:prstClr val="black"/>
                  </a:solidFill>
                  <a:effectLst/>
                  <a:uLnTx/>
                  <a:uFillTx/>
                  <a:latin typeface="Comic Sans MS" pitchFamily="66" charset="0"/>
                  <a:ea typeface="ＭＳ Ｐゴシック" pitchFamily="34" charset="-128"/>
                </a:endParaRPr>
              </a:p>
            </p:txBody>
          </p:sp>
          <p:sp>
            <p:nvSpPr>
              <p:cNvPr id="95" name="Line 30"/>
              <p:cNvSpPr>
                <a:spLocks noChangeShapeType="1"/>
              </p:cNvSpPr>
              <p:nvPr/>
            </p:nvSpPr>
            <p:spPr bwMode="auto">
              <a:xfrm>
                <a:off x="4361" y="2535"/>
                <a:ext cx="1" cy="209"/>
              </a:xfrm>
              <a:prstGeom prst="line">
                <a:avLst/>
              </a:prstGeom>
              <a:noFill/>
              <a:ln w="9525">
                <a:solidFill>
                  <a:sysClr val="windowText" lastClr="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96" name="Rectangle 31"/>
              <p:cNvSpPr>
                <a:spLocks noChangeArrowheads="1"/>
              </p:cNvSpPr>
              <p:nvPr/>
            </p:nvSpPr>
            <p:spPr bwMode="auto">
              <a:xfrm>
                <a:off x="4365" y="2542"/>
                <a:ext cx="365" cy="199"/>
              </a:xfrm>
              <a:prstGeom prst="rect">
                <a:avLst/>
              </a:prstGeom>
              <a:solidFill>
                <a:srgbClr val="9B2D1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97" name="Text Box 32"/>
              <p:cNvSpPr txBox="1">
                <a:spLocks noChangeArrowheads="1"/>
              </p:cNvSpPr>
              <p:nvPr/>
            </p:nvSpPr>
            <p:spPr bwMode="auto">
              <a:xfrm>
                <a:off x="4264" y="2534"/>
                <a:ext cx="50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prstClr val="white"/>
                    </a:solidFill>
                    <a:effectLst/>
                    <a:uLnTx/>
                    <a:uFillTx/>
                    <a:latin typeface="Comic Sans MS" pitchFamily="66" charset="0"/>
                    <a:ea typeface="ＭＳ Ｐゴシック" pitchFamily="34" charset="-128"/>
                  </a:rPr>
                  <a:t>H(d)</a:t>
                </a:r>
                <a:endParaRPr kumimoji="0" lang="en-US" sz="1600" b="0" i="0" u="none" strike="noStrike" kern="0" cap="none" spc="0" normalizeH="0" baseline="-25000" noProof="0" smtClean="0">
                  <a:ln>
                    <a:noFill/>
                  </a:ln>
                  <a:solidFill>
                    <a:prstClr val="white"/>
                  </a:solidFill>
                  <a:effectLst/>
                  <a:uLnTx/>
                  <a:uFillTx/>
                  <a:latin typeface="Comic Sans MS" pitchFamily="66" charset="0"/>
                  <a:ea typeface="ＭＳ Ｐゴシック" pitchFamily="34" charset="-128"/>
                </a:endParaRPr>
              </a:p>
            </p:txBody>
          </p:sp>
        </p:grpSp>
        <p:sp>
          <p:nvSpPr>
            <p:cNvPr id="92" name="Rectangle 33" descr="Wide upward diagonal"/>
            <p:cNvSpPr>
              <a:spLocks noChangeArrowheads="1"/>
            </p:cNvSpPr>
            <p:nvPr/>
          </p:nvSpPr>
          <p:spPr bwMode="auto">
            <a:xfrm>
              <a:off x="2223" y="2628"/>
              <a:ext cx="1137" cy="221"/>
            </a:xfrm>
            <a:prstGeom prst="rect">
              <a:avLst/>
            </a:prstGeom>
            <a:pattFill prst="wdUpDiag">
              <a:fgClr>
                <a:srgbClr val="D34817">
                  <a:alpha val="41960"/>
                </a:srgbClr>
              </a:fgClr>
              <a:bgClr>
                <a:sysClr val="window" lastClr="FFFFFF">
                  <a:alpha val="41960"/>
                </a:sysClr>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grpSp>
      <p:grpSp>
        <p:nvGrpSpPr>
          <p:cNvPr id="98" name="Group 34"/>
          <p:cNvGrpSpPr>
            <a:grpSpLocks/>
          </p:cNvGrpSpPr>
          <p:nvPr/>
        </p:nvGrpSpPr>
        <p:grpSpPr bwMode="auto">
          <a:xfrm>
            <a:off x="5375275" y="3654425"/>
            <a:ext cx="754063" cy="725488"/>
            <a:chOff x="694" y="2457"/>
            <a:chExt cx="475" cy="457"/>
          </a:xfrm>
        </p:grpSpPr>
        <p:sp>
          <p:nvSpPr>
            <p:cNvPr id="99" name="Rectangle 35"/>
            <p:cNvSpPr>
              <a:spLocks noChangeArrowheads="1"/>
            </p:cNvSpPr>
            <p:nvPr/>
          </p:nvSpPr>
          <p:spPr bwMode="auto">
            <a:xfrm>
              <a:off x="694" y="2631"/>
              <a:ext cx="475" cy="283"/>
            </a:xfrm>
            <a:prstGeom prst="rect">
              <a:avLst/>
            </a:prstGeom>
            <a:solidFill>
              <a:sysClr val="window" lastClr="FFFFFF"/>
            </a:solidFill>
            <a:ln w="9525">
              <a:solidFill>
                <a:sysClr val="windowText" lastClr="000000"/>
              </a:solidFill>
              <a:miter lim="800000"/>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00" name="Text Box 36"/>
            <p:cNvSpPr txBox="1">
              <a:spLocks noChangeArrowheads="1"/>
            </p:cNvSpPr>
            <p:nvPr/>
          </p:nvSpPr>
          <p:spPr bwMode="auto">
            <a:xfrm>
              <a:off x="754" y="2657"/>
              <a:ext cx="3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Comic Sans MS" pitchFamily="66" charset="0"/>
                  <a:ea typeface="ＭＳ Ｐゴシック" pitchFamily="34" charset="-128"/>
                </a:rPr>
                <a:t>H( )</a:t>
              </a:r>
            </a:p>
          </p:txBody>
        </p:sp>
        <p:sp>
          <p:nvSpPr>
            <p:cNvPr id="101" name="Text Box 37"/>
            <p:cNvSpPr txBox="1">
              <a:spLocks noChangeArrowheads="1"/>
            </p:cNvSpPr>
            <p:nvPr/>
          </p:nvSpPr>
          <p:spPr bwMode="auto">
            <a:xfrm>
              <a:off x="907" y="2457"/>
              <a:ext cx="19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smtClean="0">
                  <a:ln>
                    <a:noFill/>
                  </a:ln>
                  <a:solidFill>
                    <a:prstClr val="black"/>
                  </a:solidFill>
                  <a:effectLst/>
                  <a:uLnTx/>
                  <a:uFillTx/>
                  <a:latin typeface="Times New Roman" pitchFamily="18" charset="0"/>
                  <a:ea typeface="ＭＳ Ｐゴシック" pitchFamily="34" charset="-128"/>
                </a:rPr>
                <a:t>.</a:t>
              </a:r>
            </a:p>
          </p:txBody>
        </p:sp>
      </p:grpSp>
      <p:sp>
        <p:nvSpPr>
          <p:cNvPr id="102" name="Text Box 38"/>
          <p:cNvSpPr txBox="1">
            <a:spLocks noChangeArrowheads="1"/>
          </p:cNvSpPr>
          <p:nvPr/>
        </p:nvSpPr>
        <p:spPr bwMode="auto">
          <a:xfrm>
            <a:off x="6291263" y="3390900"/>
            <a:ext cx="60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mtClean="0">
                <a:solidFill>
                  <a:prstClr val="black"/>
                </a:solidFill>
                <a:latin typeface="Comic Sans MS" pitchFamily="66" charset="0"/>
              </a:rPr>
              <a:t>E</a:t>
            </a:r>
            <a:r>
              <a:rPr lang="en-US" sz="2400" baseline="-25000" smtClean="0">
                <a:solidFill>
                  <a:prstClr val="black"/>
                </a:solidFill>
                <a:latin typeface="Comic Sans MS" pitchFamily="66" charset="0"/>
              </a:rPr>
              <a:t>AB</a:t>
            </a:r>
            <a:endParaRPr lang="en-US" smtClean="0">
              <a:solidFill>
                <a:prstClr val="black"/>
              </a:solidFill>
              <a:latin typeface="Comic Sans MS" pitchFamily="66" charset="0"/>
            </a:endParaRPr>
          </a:p>
        </p:txBody>
      </p:sp>
      <p:pic>
        <p:nvPicPr>
          <p:cNvPr id="103" name="Picture 39" descr="BS00768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flipV="1">
            <a:off x="6324600" y="3778250"/>
            <a:ext cx="400050"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 name="Line 40"/>
          <p:cNvSpPr>
            <a:spLocks noChangeShapeType="1"/>
          </p:cNvSpPr>
          <p:nvPr/>
        </p:nvSpPr>
        <p:spPr bwMode="auto">
          <a:xfrm flipH="1">
            <a:off x="6188075" y="4044950"/>
            <a:ext cx="293688" cy="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05" name="Freeform 41"/>
          <p:cNvSpPr>
            <a:spLocks/>
          </p:cNvSpPr>
          <p:nvPr/>
        </p:nvSpPr>
        <p:spPr bwMode="auto">
          <a:xfrm>
            <a:off x="5475288" y="3695700"/>
            <a:ext cx="282575" cy="200025"/>
          </a:xfrm>
          <a:custGeom>
            <a:avLst/>
            <a:gdLst>
              <a:gd name="T0" fmla="*/ 0 w 510"/>
              <a:gd name="T1" fmla="*/ 0 h 111"/>
              <a:gd name="T2" fmla="*/ 2147483647 w 510"/>
              <a:gd name="T3" fmla="*/ 0 h 111"/>
              <a:gd name="T4" fmla="*/ 2147483647 w 510"/>
              <a:gd name="T5" fmla="*/ 2147483647 h 111"/>
              <a:gd name="T6" fmla="*/ 0 60000 65536"/>
              <a:gd name="T7" fmla="*/ 0 60000 65536"/>
              <a:gd name="T8" fmla="*/ 0 60000 65536"/>
              <a:gd name="T9" fmla="*/ 0 w 510"/>
              <a:gd name="T10" fmla="*/ 0 h 111"/>
              <a:gd name="T11" fmla="*/ 510 w 510"/>
              <a:gd name="T12" fmla="*/ 111 h 111"/>
            </a:gdLst>
            <a:ahLst/>
            <a:cxnLst>
              <a:cxn ang="T6">
                <a:pos x="T0" y="T1"/>
              </a:cxn>
              <a:cxn ang="T7">
                <a:pos x="T2" y="T3"/>
              </a:cxn>
              <a:cxn ang="T8">
                <a:pos x="T4" y="T5"/>
              </a:cxn>
            </a:cxnLst>
            <a:rect l="T9" t="T10" r="T11" b="T12"/>
            <a:pathLst>
              <a:path w="510" h="111">
                <a:moveTo>
                  <a:pt x="0" y="0"/>
                </a:moveTo>
                <a:lnTo>
                  <a:pt x="510" y="0"/>
                </a:lnTo>
                <a:lnTo>
                  <a:pt x="510" y="111"/>
                </a:lnTo>
              </a:path>
            </a:pathLst>
          </a:custGeom>
          <a:noFill/>
          <a:ln w="9525">
            <a:solidFill>
              <a:sysClr val="windowText" lastClr="000000"/>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06" name="Freeform 42"/>
          <p:cNvSpPr>
            <a:spLocks/>
          </p:cNvSpPr>
          <p:nvPr/>
        </p:nvSpPr>
        <p:spPr bwMode="auto">
          <a:xfrm>
            <a:off x="4594225" y="4387850"/>
            <a:ext cx="1136650" cy="234950"/>
          </a:xfrm>
          <a:custGeom>
            <a:avLst/>
            <a:gdLst>
              <a:gd name="T0" fmla="*/ 2147483647 w 384"/>
              <a:gd name="T1" fmla="*/ 0 h 140"/>
              <a:gd name="T2" fmla="*/ 2147483647 w 384"/>
              <a:gd name="T3" fmla="*/ 2147483647 h 140"/>
              <a:gd name="T4" fmla="*/ 0 w 384"/>
              <a:gd name="T5" fmla="*/ 2147483647 h 140"/>
              <a:gd name="T6" fmla="*/ 0 w 384"/>
              <a:gd name="T7" fmla="*/ 2147483647 h 140"/>
              <a:gd name="T8" fmla="*/ 0 60000 65536"/>
              <a:gd name="T9" fmla="*/ 0 60000 65536"/>
              <a:gd name="T10" fmla="*/ 0 60000 65536"/>
              <a:gd name="T11" fmla="*/ 0 60000 65536"/>
              <a:gd name="T12" fmla="*/ 0 w 384"/>
              <a:gd name="T13" fmla="*/ 0 h 140"/>
              <a:gd name="T14" fmla="*/ 384 w 384"/>
              <a:gd name="T15" fmla="*/ 140 h 140"/>
            </a:gdLst>
            <a:ahLst/>
            <a:cxnLst>
              <a:cxn ang="T8">
                <a:pos x="T0" y="T1"/>
              </a:cxn>
              <a:cxn ang="T9">
                <a:pos x="T2" y="T3"/>
              </a:cxn>
              <a:cxn ang="T10">
                <a:pos x="T4" y="T5"/>
              </a:cxn>
              <a:cxn ang="T11">
                <a:pos x="T6" y="T7"/>
              </a:cxn>
            </a:cxnLst>
            <a:rect l="T12" t="T13" r="T14" b="T15"/>
            <a:pathLst>
              <a:path w="384" h="140">
                <a:moveTo>
                  <a:pt x="384" y="0"/>
                </a:moveTo>
                <a:lnTo>
                  <a:pt x="384" y="81"/>
                </a:lnTo>
                <a:lnTo>
                  <a:pt x="0" y="81"/>
                </a:lnTo>
                <a:lnTo>
                  <a:pt x="0" y="140"/>
                </a:lnTo>
              </a:path>
            </a:pathLst>
          </a:custGeom>
          <a:noFill/>
          <a:ln w="9525">
            <a:solidFill>
              <a:sysClr val="windowText" lastClr="000000"/>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07" name="Text Box 43"/>
          <p:cNvSpPr txBox="1">
            <a:spLocks noChangeArrowheads="1"/>
          </p:cNvSpPr>
          <p:nvPr/>
        </p:nvSpPr>
        <p:spPr bwMode="auto">
          <a:xfrm>
            <a:off x="1247775" y="1827213"/>
            <a:ext cx="19700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mtClean="0">
                <a:solidFill>
                  <a:prstClr val="black"/>
                </a:solidFill>
                <a:latin typeface="Comic Sans MS" pitchFamily="66" charset="0"/>
              </a:rPr>
              <a:t>TCP byte stream</a:t>
            </a:r>
          </a:p>
        </p:txBody>
      </p:sp>
      <p:sp>
        <p:nvSpPr>
          <p:cNvPr id="108" name="Text Box 44"/>
          <p:cNvSpPr txBox="1">
            <a:spLocks noChangeArrowheads="1"/>
          </p:cNvSpPr>
          <p:nvPr/>
        </p:nvSpPr>
        <p:spPr bwMode="auto">
          <a:xfrm>
            <a:off x="304800" y="2484438"/>
            <a:ext cx="30368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mtClean="0">
                <a:solidFill>
                  <a:prstClr val="black"/>
                </a:solidFill>
                <a:latin typeface="Comic Sans MS" pitchFamily="66" charset="0"/>
              </a:rPr>
              <a:t>block n bytes together</a:t>
            </a:r>
          </a:p>
        </p:txBody>
      </p:sp>
      <p:sp>
        <p:nvSpPr>
          <p:cNvPr id="109" name="Text Box 45"/>
          <p:cNvSpPr txBox="1">
            <a:spLocks noChangeArrowheads="1"/>
          </p:cNvSpPr>
          <p:nvPr/>
        </p:nvSpPr>
        <p:spPr bwMode="auto">
          <a:xfrm>
            <a:off x="6985000" y="2740025"/>
            <a:ext cx="1606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mtClean="0">
                <a:solidFill>
                  <a:prstClr val="black"/>
                </a:solidFill>
                <a:latin typeface="Comic Sans MS" pitchFamily="66" charset="0"/>
              </a:rPr>
              <a:t> compute MAC</a:t>
            </a:r>
          </a:p>
        </p:txBody>
      </p:sp>
      <p:sp>
        <p:nvSpPr>
          <p:cNvPr id="110" name="Text Box 46"/>
          <p:cNvSpPr txBox="1">
            <a:spLocks noChangeArrowheads="1"/>
          </p:cNvSpPr>
          <p:nvPr/>
        </p:nvSpPr>
        <p:spPr bwMode="auto">
          <a:xfrm>
            <a:off x="7054850" y="3843338"/>
            <a:ext cx="16065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mtClean="0">
                <a:solidFill>
                  <a:prstClr val="black"/>
                </a:solidFill>
                <a:latin typeface="Comic Sans MS" pitchFamily="66" charset="0"/>
              </a:rPr>
              <a:t> encrypt d, MAC, SSL seq. #</a:t>
            </a:r>
          </a:p>
        </p:txBody>
      </p:sp>
      <p:sp>
        <p:nvSpPr>
          <p:cNvPr id="111" name="Line 47"/>
          <p:cNvSpPr>
            <a:spLocks noChangeShapeType="1"/>
          </p:cNvSpPr>
          <p:nvPr/>
        </p:nvSpPr>
        <p:spPr bwMode="auto">
          <a:xfrm flipH="1">
            <a:off x="6211888" y="4248150"/>
            <a:ext cx="293687" cy="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12" name="Text Box 48"/>
          <p:cNvSpPr txBox="1">
            <a:spLocks noChangeArrowheads="1"/>
          </p:cNvSpPr>
          <p:nvPr/>
        </p:nvSpPr>
        <p:spPr bwMode="auto">
          <a:xfrm>
            <a:off x="5905500" y="4043363"/>
            <a:ext cx="16065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z="1400" smtClean="0">
                <a:solidFill>
                  <a:prstClr val="black"/>
                </a:solidFill>
                <a:latin typeface="Comic Sans MS" pitchFamily="66" charset="0"/>
              </a:rPr>
              <a:t>SSL </a:t>
            </a:r>
          </a:p>
          <a:p>
            <a:pPr algn="ctr" fontAlgn="base">
              <a:spcBef>
                <a:spcPct val="0"/>
              </a:spcBef>
              <a:spcAft>
                <a:spcPct val="0"/>
              </a:spcAft>
            </a:pPr>
            <a:r>
              <a:rPr lang="en-US" sz="1400" smtClean="0">
                <a:solidFill>
                  <a:prstClr val="black"/>
                </a:solidFill>
                <a:latin typeface="Comic Sans MS" pitchFamily="66" charset="0"/>
              </a:rPr>
              <a:t>seq. #</a:t>
            </a:r>
          </a:p>
        </p:txBody>
      </p:sp>
      <p:grpSp>
        <p:nvGrpSpPr>
          <p:cNvPr id="113" name="Group 49"/>
          <p:cNvGrpSpPr>
            <a:grpSpLocks/>
          </p:cNvGrpSpPr>
          <p:nvPr/>
        </p:nvGrpSpPr>
        <p:grpSpPr bwMode="auto">
          <a:xfrm>
            <a:off x="3668713" y="5416550"/>
            <a:ext cx="1879600" cy="352425"/>
            <a:chOff x="2216" y="2627"/>
            <a:chExt cx="1184" cy="222"/>
          </a:xfrm>
        </p:grpSpPr>
        <p:grpSp>
          <p:nvGrpSpPr>
            <p:cNvPr id="114" name="Group 50"/>
            <p:cNvGrpSpPr>
              <a:grpSpLocks/>
            </p:cNvGrpSpPr>
            <p:nvPr/>
          </p:nvGrpSpPr>
          <p:grpSpPr bwMode="auto">
            <a:xfrm>
              <a:off x="2216" y="2627"/>
              <a:ext cx="1184" cy="212"/>
              <a:chOff x="3583" y="2534"/>
              <a:chExt cx="1184" cy="212"/>
            </a:xfrm>
          </p:grpSpPr>
          <p:sp>
            <p:nvSpPr>
              <p:cNvPr id="116" name="Rectangle 51"/>
              <p:cNvSpPr>
                <a:spLocks noChangeArrowheads="1"/>
              </p:cNvSpPr>
              <p:nvPr/>
            </p:nvSpPr>
            <p:spPr bwMode="auto">
              <a:xfrm>
                <a:off x="3583" y="2537"/>
                <a:ext cx="1149" cy="207"/>
              </a:xfrm>
              <a:prstGeom prst="rect">
                <a:avLst/>
              </a:prstGeom>
              <a:solidFill>
                <a:srgbClr val="D34817"/>
              </a:solidFill>
              <a:ln w="9525">
                <a:solidFill>
                  <a:sysClr val="windowText" lastClr="000000"/>
                </a:solidFill>
                <a:miter lim="800000"/>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17" name="Text Box 52"/>
              <p:cNvSpPr txBox="1">
                <a:spLocks noChangeArrowheads="1"/>
              </p:cNvSpPr>
              <p:nvPr/>
            </p:nvSpPr>
            <p:spPr bwMode="auto">
              <a:xfrm>
                <a:off x="3587" y="2534"/>
                <a:ext cx="80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prstClr val="black"/>
                    </a:solidFill>
                    <a:effectLst/>
                    <a:uLnTx/>
                    <a:uFillTx/>
                    <a:latin typeface="Comic Sans MS" pitchFamily="66" charset="0"/>
                    <a:ea typeface="ＭＳ Ｐゴシック" pitchFamily="34" charset="-128"/>
                  </a:rPr>
                  <a:t>d</a:t>
                </a:r>
                <a:endParaRPr kumimoji="0" lang="en-US" sz="1600" b="0" i="0" u="none" strike="noStrike" kern="0" cap="none" spc="0" normalizeH="0" baseline="-25000" noProof="0" smtClean="0">
                  <a:ln>
                    <a:noFill/>
                  </a:ln>
                  <a:solidFill>
                    <a:prstClr val="black"/>
                  </a:solidFill>
                  <a:effectLst/>
                  <a:uLnTx/>
                  <a:uFillTx/>
                  <a:latin typeface="Comic Sans MS" pitchFamily="66" charset="0"/>
                  <a:ea typeface="ＭＳ Ｐゴシック" pitchFamily="34" charset="-128"/>
                </a:endParaRPr>
              </a:p>
            </p:txBody>
          </p:sp>
          <p:sp>
            <p:nvSpPr>
              <p:cNvPr id="118" name="Line 53"/>
              <p:cNvSpPr>
                <a:spLocks noChangeShapeType="1"/>
              </p:cNvSpPr>
              <p:nvPr/>
            </p:nvSpPr>
            <p:spPr bwMode="auto">
              <a:xfrm>
                <a:off x="4361" y="2535"/>
                <a:ext cx="1" cy="209"/>
              </a:xfrm>
              <a:prstGeom prst="line">
                <a:avLst/>
              </a:prstGeom>
              <a:noFill/>
              <a:ln w="9525">
                <a:solidFill>
                  <a:sysClr val="windowText" lastClr="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19" name="Rectangle 54"/>
              <p:cNvSpPr>
                <a:spLocks noChangeArrowheads="1"/>
              </p:cNvSpPr>
              <p:nvPr/>
            </p:nvSpPr>
            <p:spPr bwMode="auto">
              <a:xfrm>
                <a:off x="4365" y="2542"/>
                <a:ext cx="365" cy="199"/>
              </a:xfrm>
              <a:prstGeom prst="rect">
                <a:avLst/>
              </a:prstGeom>
              <a:solidFill>
                <a:srgbClr val="9B2D1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20" name="Text Box 55"/>
              <p:cNvSpPr txBox="1">
                <a:spLocks noChangeArrowheads="1"/>
              </p:cNvSpPr>
              <p:nvPr/>
            </p:nvSpPr>
            <p:spPr bwMode="auto">
              <a:xfrm>
                <a:off x="4264" y="2534"/>
                <a:ext cx="50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prstClr val="white"/>
                    </a:solidFill>
                    <a:effectLst/>
                    <a:uLnTx/>
                    <a:uFillTx/>
                    <a:latin typeface="Comic Sans MS" pitchFamily="66" charset="0"/>
                    <a:ea typeface="ＭＳ Ｐゴシック" pitchFamily="34" charset="-128"/>
                  </a:rPr>
                  <a:t>H(d)</a:t>
                </a:r>
                <a:endParaRPr kumimoji="0" lang="en-US" sz="1600" b="0" i="0" u="none" strike="noStrike" kern="0" cap="none" spc="0" normalizeH="0" baseline="-25000" noProof="0" smtClean="0">
                  <a:ln>
                    <a:noFill/>
                  </a:ln>
                  <a:solidFill>
                    <a:prstClr val="white"/>
                  </a:solidFill>
                  <a:effectLst/>
                  <a:uLnTx/>
                  <a:uFillTx/>
                  <a:latin typeface="Comic Sans MS" pitchFamily="66" charset="0"/>
                  <a:ea typeface="ＭＳ Ｐゴシック" pitchFamily="34" charset="-128"/>
                </a:endParaRPr>
              </a:p>
            </p:txBody>
          </p:sp>
        </p:grpSp>
        <p:sp>
          <p:nvSpPr>
            <p:cNvPr id="115" name="Rectangle 56" descr="Wide upward diagonal"/>
            <p:cNvSpPr>
              <a:spLocks noChangeArrowheads="1"/>
            </p:cNvSpPr>
            <p:nvPr/>
          </p:nvSpPr>
          <p:spPr bwMode="auto">
            <a:xfrm>
              <a:off x="2223" y="2628"/>
              <a:ext cx="1137" cy="221"/>
            </a:xfrm>
            <a:prstGeom prst="rect">
              <a:avLst/>
            </a:prstGeom>
            <a:pattFill prst="wdUpDiag">
              <a:fgClr>
                <a:srgbClr val="D34817">
                  <a:alpha val="41960"/>
                </a:srgbClr>
              </a:fgClr>
              <a:bgClr>
                <a:sysClr val="window" lastClr="FFFFFF">
                  <a:alpha val="41960"/>
                </a:sysClr>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grpSp>
      <p:sp>
        <p:nvSpPr>
          <p:cNvPr id="121" name="Rectangle 57"/>
          <p:cNvSpPr>
            <a:spLocks noChangeArrowheads="1"/>
          </p:cNvSpPr>
          <p:nvPr/>
        </p:nvSpPr>
        <p:spPr bwMode="auto">
          <a:xfrm>
            <a:off x="2192338" y="5424488"/>
            <a:ext cx="1476375" cy="319087"/>
          </a:xfrm>
          <a:prstGeom prst="rect">
            <a:avLst/>
          </a:prstGeom>
          <a:solidFill>
            <a:srgbClr val="CC9900"/>
          </a:solidFill>
          <a:ln w="9525">
            <a:solidFill>
              <a:sysClr val="windowText" lastClr="000000"/>
            </a:solidFill>
            <a:miter lim="800000"/>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22" name="Text Box 58"/>
          <p:cNvSpPr txBox="1">
            <a:spLocks noChangeArrowheads="1"/>
          </p:cNvSpPr>
          <p:nvPr/>
        </p:nvSpPr>
        <p:spPr bwMode="auto">
          <a:xfrm>
            <a:off x="2097088" y="5419725"/>
            <a:ext cx="15986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z="1600" smtClean="0">
                <a:solidFill>
                  <a:prstClr val="black"/>
                </a:solidFill>
                <a:latin typeface="Comic Sans MS" pitchFamily="66" charset="0"/>
              </a:rPr>
              <a:t>Type  Ver  Len</a:t>
            </a:r>
            <a:endParaRPr lang="en-US" sz="1600" baseline="-25000" smtClean="0">
              <a:solidFill>
                <a:prstClr val="black"/>
              </a:solidFill>
              <a:latin typeface="Comic Sans MS" pitchFamily="66" charset="0"/>
            </a:endParaRPr>
          </a:p>
        </p:txBody>
      </p:sp>
      <p:sp>
        <p:nvSpPr>
          <p:cNvPr id="123" name="Line 59"/>
          <p:cNvSpPr>
            <a:spLocks noChangeShapeType="1"/>
          </p:cNvSpPr>
          <p:nvPr/>
        </p:nvSpPr>
        <p:spPr bwMode="auto">
          <a:xfrm>
            <a:off x="2727325" y="5419725"/>
            <a:ext cx="0" cy="323850"/>
          </a:xfrm>
          <a:prstGeom prst="line">
            <a:avLst/>
          </a:prstGeom>
          <a:noFill/>
          <a:ln w="9525">
            <a:solidFill>
              <a:sysClr val="windowText" lastClr="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24" name="Line 60"/>
          <p:cNvSpPr>
            <a:spLocks noChangeShapeType="1"/>
          </p:cNvSpPr>
          <p:nvPr/>
        </p:nvSpPr>
        <p:spPr bwMode="auto">
          <a:xfrm>
            <a:off x="3194050" y="5419725"/>
            <a:ext cx="0" cy="323850"/>
          </a:xfrm>
          <a:prstGeom prst="line">
            <a:avLst/>
          </a:prstGeom>
          <a:noFill/>
          <a:ln w="9525">
            <a:solidFill>
              <a:sysClr val="windowText" lastClr="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25" name="Text Box 61"/>
          <p:cNvSpPr txBox="1">
            <a:spLocks noChangeArrowheads="1"/>
          </p:cNvSpPr>
          <p:nvPr/>
        </p:nvSpPr>
        <p:spPr bwMode="auto">
          <a:xfrm>
            <a:off x="555625" y="5208588"/>
            <a:ext cx="1481138"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mtClean="0">
                <a:solidFill>
                  <a:prstClr val="black"/>
                </a:solidFill>
                <a:latin typeface="Comic Sans MS" pitchFamily="66" charset="0"/>
              </a:rPr>
              <a:t>SSL record </a:t>
            </a:r>
          </a:p>
          <a:p>
            <a:pPr algn="ctr" fontAlgn="base">
              <a:spcBef>
                <a:spcPct val="0"/>
              </a:spcBef>
              <a:spcAft>
                <a:spcPct val="0"/>
              </a:spcAft>
            </a:pPr>
            <a:r>
              <a:rPr lang="en-US" smtClean="0">
                <a:solidFill>
                  <a:prstClr val="black"/>
                </a:solidFill>
                <a:latin typeface="Comic Sans MS" pitchFamily="66" charset="0"/>
              </a:rPr>
              <a:t>format</a:t>
            </a:r>
          </a:p>
          <a:p>
            <a:pPr algn="ctr" fontAlgn="base">
              <a:spcBef>
                <a:spcPct val="0"/>
              </a:spcBef>
              <a:spcAft>
                <a:spcPct val="0"/>
              </a:spcAft>
            </a:pPr>
            <a:endParaRPr lang="en-US" smtClean="0">
              <a:solidFill>
                <a:prstClr val="black"/>
              </a:solidFill>
              <a:latin typeface="Comic Sans MS" pitchFamily="66" charset="0"/>
            </a:endParaRPr>
          </a:p>
        </p:txBody>
      </p:sp>
      <p:sp>
        <p:nvSpPr>
          <p:cNvPr id="126" name="Line 62"/>
          <p:cNvSpPr>
            <a:spLocks noChangeShapeType="1"/>
          </p:cNvSpPr>
          <p:nvPr/>
        </p:nvSpPr>
        <p:spPr bwMode="auto">
          <a:xfrm>
            <a:off x="4337050" y="4972050"/>
            <a:ext cx="0" cy="40005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27" name="AutoShape 63"/>
          <p:cNvSpPr>
            <a:spLocks/>
          </p:cNvSpPr>
          <p:nvPr/>
        </p:nvSpPr>
        <p:spPr bwMode="auto">
          <a:xfrm rot="5400000" flipV="1">
            <a:off x="4532313" y="4967288"/>
            <a:ext cx="104775" cy="1781175"/>
          </a:xfrm>
          <a:prstGeom prst="rightBrace">
            <a:avLst>
              <a:gd name="adj1" fmla="val 141667"/>
              <a:gd name="adj2" fmla="val 50000"/>
            </a:avLst>
          </a:prstGeom>
          <a:noFill/>
          <a:ln w="9525">
            <a:solidFill>
              <a:sysClr val="windowText" lastClr="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28" name="AutoShape 64"/>
          <p:cNvSpPr>
            <a:spLocks/>
          </p:cNvSpPr>
          <p:nvPr/>
        </p:nvSpPr>
        <p:spPr bwMode="auto">
          <a:xfrm rot="5400000" flipV="1">
            <a:off x="2894013" y="5100638"/>
            <a:ext cx="104775" cy="1495425"/>
          </a:xfrm>
          <a:prstGeom prst="rightBrace">
            <a:avLst>
              <a:gd name="adj1" fmla="val 118939"/>
              <a:gd name="adj2" fmla="val 50000"/>
            </a:avLst>
          </a:prstGeom>
          <a:noFill/>
          <a:ln w="9525">
            <a:solidFill>
              <a:sysClr val="windowText" lastClr="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pitchFamily="34" charset="0"/>
              <a:ea typeface="ＭＳ Ｐゴシック" pitchFamily="34" charset="-128"/>
            </a:endParaRPr>
          </a:p>
        </p:txBody>
      </p:sp>
      <p:sp>
        <p:nvSpPr>
          <p:cNvPr id="129" name="Text Box 66"/>
          <p:cNvSpPr txBox="1">
            <a:spLocks noChangeArrowheads="1"/>
          </p:cNvSpPr>
          <p:nvPr/>
        </p:nvSpPr>
        <p:spPr bwMode="auto">
          <a:xfrm>
            <a:off x="2312988" y="5975350"/>
            <a:ext cx="13573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pPr>
            <a:r>
              <a:rPr lang="en-US" sz="1600" smtClean="0">
                <a:solidFill>
                  <a:prstClr val="black"/>
                </a:solidFill>
                <a:latin typeface="Comic Sans MS" pitchFamily="66" charset="0"/>
              </a:rPr>
              <a:t>unencrypted</a:t>
            </a:r>
            <a:endParaRPr lang="en-US" smtClean="0">
              <a:solidFill>
                <a:prstClr val="black"/>
              </a:solidFill>
              <a:latin typeface="Comic Sans MS" pitchFamily="66" charset="0"/>
            </a:endParaRPr>
          </a:p>
        </p:txBody>
      </p:sp>
      <p:sp>
        <p:nvSpPr>
          <p:cNvPr id="132" name="Text Box 65"/>
          <p:cNvSpPr txBox="1">
            <a:spLocks noChangeArrowheads="1"/>
          </p:cNvSpPr>
          <p:nvPr/>
        </p:nvSpPr>
        <p:spPr bwMode="auto">
          <a:xfrm>
            <a:off x="3624262" y="5965825"/>
            <a:ext cx="2071688"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a:r>
              <a:rPr lang="en-US" sz="1600">
                <a:latin typeface="Comic Sans MS" pitchFamily="66" charset="0"/>
              </a:rPr>
              <a:t>encrypted using E</a:t>
            </a:r>
            <a:r>
              <a:rPr lang="en-US" sz="1600" baseline="-25000">
                <a:latin typeface="Comic Sans MS" pitchFamily="66" charset="0"/>
              </a:rPr>
              <a:t>AB</a:t>
            </a:r>
          </a:p>
          <a:p>
            <a:pPr algn="ctr"/>
            <a:endParaRPr lang="en-US">
              <a:latin typeface="Comic Sans MS" pitchFamily="66" charset="0"/>
            </a:endParaRPr>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Connections and Sessions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41</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SSL Connection</a:t>
            </a:r>
          </a:p>
          <a:p>
            <a:pPr lvl="1"/>
            <a:r>
              <a:rPr lang="en-US" dirty="0"/>
              <a:t>A transport that provides a suitable type of service</a:t>
            </a:r>
          </a:p>
          <a:p>
            <a:pPr lvl="1"/>
            <a:r>
              <a:rPr lang="en-US" dirty="0"/>
              <a:t>Peer-to-peer relationship</a:t>
            </a:r>
          </a:p>
          <a:p>
            <a:pPr lvl="1"/>
            <a:r>
              <a:rPr lang="en-US" dirty="0"/>
              <a:t>Short-lived TCP connections per web page or object on web page</a:t>
            </a:r>
          </a:p>
          <a:p>
            <a:pPr lvl="1"/>
            <a:r>
              <a:rPr lang="en-US" dirty="0"/>
              <a:t>Associated with a session</a:t>
            </a:r>
          </a:p>
          <a:p>
            <a:r>
              <a:rPr lang="en-US" dirty="0"/>
              <a:t>SSL Session</a:t>
            </a:r>
          </a:p>
          <a:p>
            <a:pPr lvl="1"/>
            <a:r>
              <a:rPr lang="en-US" dirty="0"/>
              <a:t>Created by the handshake protocol</a:t>
            </a:r>
          </a:p>
          <a:p>
            <a:pPr lvl="1"/>
            <a:r>
              <a:rPr lang="en-US" dirty="0"/>
              <a:t>Specify a set of cryptographic parameters for the session (like a SA)</a:t>
            </a:r>
          </a:p>
          <a:p>
            <a:pPr lvl="1"/>
            <a:r>
              <a:rPr lang="en-US" dirty="0"/>
              <a:t>These parameters are used for each connection within the session</a:t>
            </a:r>
          </a:p>
          <a:p>
            <a:pPr lvl="1"/>
            <a:r>
              <a:rPr lang="en-US" dirty="0"/>
              <a:t>Association between a client and a server</a:t>
            </a:r>
          </a:p>
          <a:p>
            <a:pPr lvl="2"/>
            <a:r>
              <a:rPr lang="en-US" dirty="0"/>
              <a:t>Server stores a session ID and the associated master secret</a:t>
            </a:r>
          </a:p>
          <a:p>
            <a:pPr lvl="2"/>
            <a:r>
              <a:rPr lang="en-US" dirty="0"/>
              <a:t>If client presents a session ID that the server remembers, they can skip the public key portion of the handshake protocol</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fade">
                                      <p:cBhvr>
                                        <p:cTn id="13" dur="500"/>
                                        <p:tgtEl>
                                          <p:spTgt spid="4">
                                            <p:txEl>
                                              <p:pRg st="7" end="7"/>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8" end="8"/>
                                            </p:txEl>
                                          </p:spTgt>
                                        </p:tgtEl>
                                        <p:attrNameLst>
                                          <p:attrName>style.visibility</p:attrName>
                                        </p:attrNameLst>
                                      </p:cBhvr>
                                      <p:to>
                                        <p:strVal val="visible"/>
                                      </p:to>
                                    </p:set>
                                    <p:animEffect transition="in" filter="fade">
                                      <p:cBhvr>
                                        <p:cTn id="16" dur="500"/>
                                        <p:tgtEl>
                                          <p:spTgt spid="4">
                                            <p:txEl>
                                              <p:pRg st="8" end="8"/>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Effect transition="in" filter="fade">
                                      <p:cBhvr>
                                        <p:cTn id="19" dur="500"/>
                                        <p:tgtEl>
                                          <p:spTgt spid="4">
                                            <p:txEl>
                                              <p:pRg st="9" end="9"/>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10" end="10"/>
                                            </p:txEl>
                                          </p:spTgt>
                                        </p:tgtEl>
                                        <p:attrNameLst>
                                          <p:attrName>style.visibility</p:attrName>
                                        </p:attrNameLst>
                                      </p:cBhvr>
                                      <p:to>
                                        <p:strVal val="visible"/>
                                      </p:to>
                                    </p:set>
                                    <p:animEffect transition="in" filter="fade">
                                      <p:cBhvr>
                                        <p:cTn id="22" dur="500"/>
                                        <p:tgtEl>
                                          <p:spTgt spid="4">
                                            <p:txEl>
                                              <p:pRg st="10" end="10"/>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animEffect transition="in" filter="fade">
                                      <p:cBhvr>
                                        <p:cTn id="2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SSL Architecture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42</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SSL implements the initial steps in the simplified protocol using what is known as the “SSL Handshake Protocol”</a:t>
            </a:r>
          </a:p>
          <a:p>
            <a:pPr lvl="1"/>
            <a:r>
              <a:rPr lang="en-US" dirty="0"/>
              <a:t>Establish security capabilities and authenticate server using a certificate</a:t>
            </a:r>
          </a:p>
          <a:p>
            <a:r>
              <a:rPr lang="en-US" dirty="0"/>
              <a:t>In addition, SSL specifies three other protocols:</a:t>
            </a:r>
          </a:p>
          <a:p>
            <a:pPr lvl="1"/>
            <a:r>
              <a:rPr lang="en-US" dirty="0"/>
              <a:t>SSL Record protocol</a:t>
            </a:r>
          </a:p>
          <a:p>
            <a:pPr lvl="2"/>
            <a:r>
              <a:rPr lang="en-US" dirty="0"/>
              <a:t>Handles all SSL communications</a:t>
            </a:r>
          </a:p>
          <a:p>
            <a:pPr lvl="2"/>
            <a:r>
              <a:rPr lang="en-US" dirty="0"/>
              <a:t>Carries the encrypted data with integrity protection</a:t>
            </a:r>
          </a:p>
          <a:p>
            <a:pPr lvl="2"/>
            <a:r>
              <a:rPr lang="en-US" dirty="0"/>
              <a:t>Also carries the other SSL protocols within it</a:t>
            </a:r>
          </a:p>
          <a:p>
            <a:pPr lvl="1"/>
            <a:r>
              <a:rPr lang="en-US" dirty="0"/>
              <a:t>SSL Change Cipher Spec Protocol</a:t>
            </a:r>
          </a:p>
          <a:p>
            <a:pPr lvl="2"/>
            <a:r>
              <a:rPr lang="en-US" dirty="0"/>
              <a:t>Indicate completion of handshake</a:t>
            </a:r>
          </a:p>
          <a:p>
            <a:pPr lvl="2"/>
            <a:r>
              <a:rPr lang="en-US" dirty="0"/>
              <a:t>Allow changes to cipher suites used if necessary</a:t>
            </a:r>
          </a:p>
          <a:p>
            <a:pPr lvl="1"/>
            <a:r>
              <a:rPr lang="en-US" dirty="0"/>
              <a:t>SSL Alert Protocol</a:t>
            </a:r>
          </a:p>
          <a:p>
            <a:pPr lvl="2"/>
            <a:r>
              <a:rPr lang="en-US" dirty="0"/>
              <a:t>Indicate errors or terminate a session</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fade">
                                      <p:cBhvr>
                                        <p:cTn id="29" dur="500"/>
                                        <p:tgtEl>
                                          <p:spTgt spid="4">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500"/>
                                        <p:tgtEl>
                                          <p:spTgt spid="4">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fade">
                                      <p:cBhvr>
                                        <p:cTn id="37" dur="500"/>
                                        <p:tgtEl>
                                          <p:spTgt spid="4">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
                                            <p:txEl>
                                              <p:pRg st="9" end="9"/>
                                            </p:txEl>
                                          </p:spTgt>
                                        </p:tgtEl>
                                        <p:attrNameLst>
                                          <p:attrName>style.visibility</p:attrName>
                                        </p:attrNameLst>
                                      </p:cBhvr>
                                      <p:to>
                                        <p:strVal val="visible"/>
                                      </p:to>
                                    </p:set>
                                    <p:animEffect transition="in" filter="fade">
                                      <p:cBhvr>
                                        <p:cTn id="40" dur="500"/>
                                        <p:tgtEl>
                                          <p:spTgt spid="4">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4">
                                            <p:txEl>
                                              <p:pRg st="10" end="10"/>
                                            </p:txEl>
                                          </p:spTgt>
                                        </p:tgtEl>
                                        <p:attrNameLst>
                                          <p:attrName>style.visibility</p:attrName>
                                        </p:attrNameLst>
                                      </p:cBhvr>
                                      <p:to>
                                        <p:strVal val="visible"/>
                                      </p:to>
                                    </p:set>
                                    <p:animEffect transition="in" filter="fade">
                                      <p:cBhvr>
                                        <p:cTn id="45" dur="500"/>
                                        <p:tgtEl>
                                          <p:spTgt spid="4">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
                                            <p:txEl>
                                              <p:pRg st="11" end="11"/>
                                            </p:txEl>
                                          </p:spTgt>
                                        </p:tgtEl>
                                        <p:attrNameLst>
                                          <p:attrName>style.visibility</p:attrName>
                                        </p:attrNameLst>
                                      </p:cBhvr>
                                      <p:to>
                                        <p:strVal val="visible"/>
                                      </p:to>
                                    </p:set>
                                    <p:animEffect transition="in" filter="fade">
                                      <p:cBhvr>
                                        <p:cTn id="48"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SSL Architecture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43</a:t>
            </a:fld>
            <a:endParaRPr lang="en-US"/>
          </a:p>
        </p:txBody>
      </p:sp>
      <p:sp>
        <p:nvSpPr>
          <p:cNvPr id="4" name="Content Placeholder 3"/>
          <p:cNvSpPr>
            <a:spLocks noGrp="1"/>
          </p:cNvSpPr>
          <p:nvPr>
            <p:ph sz="quarter" idx="1"/>
          </p:nvPr>
        </p:nvSpPr>
        <p:spPr/>
        <p:txBody>
          <a:bodyPr/>
          <a:lstStyle/>
          <a:p>
            <a:r>
              <a:rPr lang="en-US" dirty="0"/>
              <a:t>Standard HTTP uses TCP Port 80 by default</a:t>
            </a:r>
          </a:p>
          <a:p>
            <a:r>
              <a:rPr lang="en-US" dirty="0"/>
              <a:t>SSL uses TCP Port 443 by default</a:t>
            </a:r>
          </a:p>
          <a:p>
            <a:endParaRPr lang="en-US" dirty="0"/>
          </a:p>
        </p:txBody>
      </p:sp>
      <p:sp>
        <p:nvSpPr>
          <p:cNvPr id="12" name="Rectangle 2"/>
          <p:cNvSpPr>
            <a:spLocks noChangeArrowheads="1"/>
          </p:cNvSpPr>
          <p:nvPr/>
        </p:nvSpPr>
        <p:spPr bwMode="auto">
          <a:xfrm>
            <a:off x="1447800" y="5181600"/>
            <a:ext cx="6096000" cy="838200"/>
          </a:xfrm>
          <a:prstGeom prst="rect">
            <a:avLst/>
          </a:prstGeom>
          <a:solidFill>
            <a:srgbClr val="FFCC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CC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fontAlgn="base">
              <a:spcBef>
                <a:spcPct val="0"/>
              </a:spcBef>
              <a:spcAft>
                <a:spcPct val="0"/>
              </a:spcAft>
            </a:pPr>
            <a:r>
              <a:rPr lang="en-US" sz="2000" smtClean="0">
                <a:solidFill>
                  <a:srgbClr val="000000"/>
                </a:solidFill>
                <a:latin typeface="Comic Sans MS" pitchFamily="-96" charset="0"/>
                <a:ea typeface="ＭＳ Ｐゴシック" pitchFamily="-96" charset="-128"/>
                <a:cs typeface="Arial" charset="0"/>
              </a:rPr>
              <a:t>IP</a:t>
            </a:r>
          </a:p>
        </p:txBody>
      </p:sp>
      <p:sp>
        <p:nvSpPr>
          <p:cNvPr id="13" name="Rectangle 3"/>
          <p:cNvSpPr>
            <a:spLocks noChangeArrowheads="1"/>
          </p:cNvSpPr>
          <p:nvPr/>
        </p:nvSpPr>
        <p:spPr bwMode="auto">
          <a:xfrm>
            <a:off x="1447800" y="4343400"/>
            <a:ext cx="6096000" cy="838200"/>
          </a:xfrm>
          <a:prstGeom prst="rect">
            <a:avLst/>
          </a:prstGeom>
          <a:solidFill>
            <a:srgbClr val="00FF99"/>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fontAlgn="base">
              <a:spcBef>
                <a:spcPct val="0"/>
              </a:spcBef>
              <a:spcAft>
                <a:spcPct val="0"/>
              </a:spcAft>
            </a:pPr>
            <a:r>
              <a:rPr lang="en-US" sz="2000" smtClean="0">
                <a:solidFill>
                  <a:srgbClr val="000000"/>
                </a:solidFill>
                <a:latin typeface="Comic Sans MS" pitchFamily="-96" charset="0"/>
                <a:ea typeface="ＭＳ Ｐゴシック" pitchFamily="-96" charset="-128"/>
                <a:cs typeface="Arial" charset="0"/>
              </a:rPr>
              <a:t>TCP</a:t>
            </a:r>
          </a:p>
        </p:txBody>
      </p:sp>
      <p:sp>
        <p:nvSpPr>
          <p:cNvPr id="14" name="Rectangle 4"/>
          <p:cNvSpPr>
            <a:spLocks noChangeArrowheads="1"/>
          </p:cNvSpPr>
          <p:nvPr/>
        </p:nvSpPr>
        <p:spPr bwMode="auto">
          <a:xfrm>
            <a:off x="1447800" y="3581400"/>
            <a:ext cx="6096000" cy="838200"/>
          </a:xfrm>
          <a:prstGeom prst="rect">
            <a:avLst/>
          </a:prstGeom>
          <a:solidFill>
            <a:srgbClr val="99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fontAlgn="base">
              <a:spcBef>
                <a:spcPct val="0"/>
              </a:spcBef>
              <a:spcAft>
                <a:spcPct val="0"/>
              </a:spcAft>
            </a:pPr>
            <a:r>
              <a:rPr lang="en-US" sz="1600" smtClean="0">
                <a:solidFill>
                  <a:srgbClr val="000000"/>
                </a:solidFill>
                <a:latin typeface="Comic Sans MS" pitchFamily="-96" charset="0"/>
                <a:ea typeface="ＭＳ Ｐゴシック" pitchFamily="-96" charset="-128"/>
                <a:cs typeface="Arial" charset="0"/>
              </a:rPr>
              <a:t>SSL Record</a:t>
            </a:r>
          </a:p>
          <a:p>
            <a:pPr algn="ctr" fontAlgn="base">
              <a:spcBef>
                <a:spcPct val="0"/>
              </a:spcBef>
              <a:spcAft>
                <a:spcPct val="0"/>
              </a:spcAft>
            </a:pPr>
            <a:r>
              <a:rPr lang="en-US" sz="1600" smtClean="0">
                <a:solidFill>
                  <a:srgbClr val="000000"/>
                </a:solidFill>
                <a:latin typeface="Comic Sans MS" pitchFamily="-96" charset="0"/>
                <a:ea typeface="ＭＳ Ｐゴシック" pitchFamily="-96" charset="-128"/>
                <a:cs typeface="Arial" charset="0"/>
              </a:rPr>
              <a:t>Protocol</a:t>
            </a:r>
          </a:p>
        </p:txBody>
      </p:sp>
      <p:sp>
        <p:nvSpPr>
          <p:cNvPr id="15" name="Rectangle 6"/>
          <p:cNvSpPr>
            <a:spLocks noChangeArrowheads="1"/>
          </p:cNvSpPr>
          <p:nvPr/>
        </p:nvSpPr>
        <p:spPr bwMode="auto">
          <a:xfrm>
            <a:off x="1447800" y="2743200"/>
            <a:ext cx="1524000" cy="838200"/>
          </a:xfrm>
          <a:prstGeom prst="rect">
            <a:avLst/>
          </a:prstGeom>
          <a:solidFill>
            <a:srgbClr val="336699"/>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66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FFFFFF"/>
                </a:solidFill>
                <a:effectLst/>
                <a:uLnTx/>
                <a:uFillTx/>
                <a:latin typeface="Comic Sans MS" pitchFamily="-96" charset="0"/>
                <a:ea typeface="ＭＳ Ｐゴシック" pitchFamily="-96" charset="-128"/>
                <a:cs typeface="Arial" charset="0"/>
              </a:rPr>
              <a:t>SSL Handshake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FFFFFF"/>
                </a:solidFill>
                <a:effectLst/>
                <a:uLnTx/>
                <a:uFillTx/>
                <a:latin typeface="Comic Sans MS" pitchFamily="-96" charset="0"/>
                <a:ea typeface="ＭＳ Ｐゴシック" pitchFamily="-96" charset="-128"/>
                <a:cs typeface="Arial" charset="0"/>
              </a:rPr>
              <a:t>Protocol</a:t>
            </a:r>
          </a:p>
        </p:txBody>
      </p:sp>
      <p:sp>
        <p:nvSpPr>
          <p:cNvPr id="16" name="Rectangle 7"/>
          <p:cNvSpPr>
            <a:spLocks noChangeArrowheads="1"/>
          </p:cNvSpPr>
          <p:nvPr/>
        </p:nvSpPr>
        <p:spPr bwMode="auto">
          <a:xfrm>
            <a:off x="2971800" y="2743200"/>
            <a:ext cx="1524000" cy="838200"/>
          </a:xfrm>
          <a:prstGeom prst="rect">
            <a:avLst/>
          </a:prstGeom>
          <a:solidFill>
            <a:srgbClr val="336699"/>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66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Comic Sans MS" pitchFamily="-96" charset="0"/>
                <a:ea typeface="ＭＳ Ｐゴシック" pitchFamily="-96" charset="-128"/>
                <a:cs typeface="Arial" charset="0"/>
              </a:rPr>
              <a:t>SSL Change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Comic Sans MS" pitchFamily="-96" charset="0"/>
                <a:ea typeface="ＭＳ Ｐゴシック" pitchFamily="-96" charset="-128"/>
                <a:cs typeface="Arial" charset="0"/>
              </a:rPr>
              <a:t>Cipher Spec</a:t>
            </a:r>
            <a:endParaRPr kumimoji="0" lang="en-US" sz="1600" b="0" i="0" u="none" strike="noStrike" kern="0" cap="none" spc="0" normalizeH="0" baseline="0" noProof="0" dirty="0" smtClean="0">
              <a:ln>
                <a:noFill/>
              </a:ln>
              <a:solidFill>
                <a:srgbClr val="FFFFFF"/>
              </a:solidFill>
              <a:effectLst/>
              <a:uLnTx/>
              <a:uFillTx/>
              <a:latin typeface="Comic Sans MS" pitchFamily="-96" charset="0"/>
              <a:ea typeface="ＭＳ Ｐゴシック" pitchFamily="-96" charset="-128"/>
              <a:cs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Comic Sans MS" pitchFamily="-96" charset="0"/>
                <a:ea typeface="ＭＳ Ｐゴシック" pitchFamily="-96" charset="-128"/>
                <a:cs typeface="Arial" charset="0"/>
              </a:rPr>
              <a:t>Protocol</a:t>
            </a:r>
          </a:p>
        </p:txBody>
      </p:sp>
      <p:sp>
        <p:nvSpPr>
          <p:cNvPr id="17" name="Rectangle 8"/>
          <p:cNvSpPr>
            <a:spLocks noChangeArrowheads="1"/>
          </p:cNvSpPr>
          <p:nvPr/>
        </p:nvSpPr>
        <p:spPr bwMode="auto">
          <a:xfrm>
            <a:off x="4495800" y="2743200"/>
            <a:ext cx="1524000" cy="838200"/>
          </a:xfrm>
          <a:prstGeom prst="rect">
            <a:avLst/>
          </a:prstGeom>
          <a:solidFill>
            <a:srgbClr val="336699"/>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66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FFFFFF"/>
                </a:solidFill>
                <a:effectLst/>
                <a:uLnTx/>
                <a:uFillTx/>
                <a:latin typeface="Comic Sans MS" pitchFamily="-96" charset="0"/>
                <a:ea typeface="ＭＳ Ｐゴシック" pitchFamily="-96" charset="-128"/>
                <a:cs typeface="Arial" charset="0"/>
              </a:rPr>
              <a:t>SSL Alert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FFFFFF"/>
                </a:solidFill>
                <a:effectLst/>
                <a:uLnTx/>
                <a:uFillTx/>
                <a:latin typeface="Comic Sans MS" pitchFamily="-96" charset="0"/>
                <a:ea typeface="ＭＳ Ｐゴシック" pitchFamily="-96" charset="-128"/>
                <a:cs typeface="Arial" charset="0"/>
              </a:rPr>
              <a:t>Protocol</a:t>
            </a:r>
          </a:p>
        </p:txBody>
      </p:sp>
      <p:sp>
        <p:nvSpPr>
          <p:cNvPr id="18" name="Rectangle 9"/>
          <p:cNvSpPr>
            <a:spLocks noChangeArrowheads="1"/>
          </p:cNvSpPr>
          <p:nvPr/>
        </p:nvSpPr>
        <p:spPr bwMode="auto">
          <a:xfrm>
            <a:off x="6019800" y="2743200"/>
            <a:ext cx="1524000" cy="838200"/>
          </a:xfrm>
          <a:prstGeom prst="rect">
            <a:avLst/>
          </a:prstGeom>
          <a:solidFill>
            <a:srgbClr val="336699"/>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66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smtClean="0">
                <a:ln>
                  <a:noFill/>
                </a:ln>
                <a:solidFill>
                  <a:srgbClr val="FFFFFF"/>
                </a:solidFill>
                <a:effectLst/>
                <a:uLnTx/>
                <a:uFillTx/>
                <a:latin typeface="Comic Sans MS" pitchFamily="-96" charset="0"/>
                <a:ea typeface="ＭＳ Ｐゴシック" pitchFamily="-96" charset="-128"/>
                <a:cs typeface="Arial" charset="0"/>
              </a:rPr>
              <a:t>HTTP</a:t>
            </a:r>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Record Protocol</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44</a:t>
            </a:fld>
            <a:endParaRPr lang="en-US"/>
          </a:p>
        </p:txBody>
      </p:sp>
      <p:sp>
        <p:nvSpPr>
          <p:cNvPr id="4" name="Content Placeholder 3"/>
          <p:cNvSpPr>
            <a:spLocks noGrp="1"/>
          </p:cNvSpPr>
          <p:nvPr>
            <p:ph sz="quarter" idx="1"/>
          </p:nvPr>
        </p:nvSpPr>
        <p:spPr/>
        <p:txBody>
          <a:bodyPr>
            <a:normAutofit lnSpcReduction="10000"/>
          </a:bodyPr>
          <a:lstStyle/>
          <a:p>
            <a:r>
              <a:rPr lang="en-US" dirty="0"/>
              <a:t>Provides basic security services to various higher layer protocols</a:t>
            </a:r>
          </a:p>
          <a:p>
            <a:pPr lvl="1"/>
            <a:r>
              <a:rPr lang="en-US" dirty="0"/>
              <a:t>Used to exchange higher layer data especially HTTP as well as the data of various SSL protocols</a:t>
            </a:r>
          </a:p>
          <a:p>
            <a:pPr lvl="1"/>
            <a:r>
              <a:rPr lang="en-US" dirty="0"/>
              <a:t>Record type </a:t>
            </a:r>
            <a:r>
              <a:rPr lang="en-US" dirty="0" smtClean="0"/>
              <a:t>specifies </a:t>
            </a:r>
            <a:r>
              <a:rPr lang="en-US" dirty="0"/>
              <a:t>what is being carried by the record protocol</a:t>
            </a:r>
          </a:p>
          <a:p>
            <a:pPr lvl="1"/>
            <a:r>
              <a:rPr lang="en-US" dirty="0"/>
              <a:t>Also fragments and reassembles application data</a:t>
            </a:r>
          </a:p>
          <a:p>
            <a:pPr lvl="1"/>
            <a:r>
              <a:rPr lang="en-US" dirty="0"/>
              <a:t>Provides compression (optional)</a:t>
            </a:r>
          </a:p>
          <a:p>
            <a:r>
              <a:rPr lang="en-US" dirty="0"/>
              <a:t>Provides two services for each SSL Connection</a:t>
            </a:r>
          </a:p>
          <a:p>
            <a:pPr lvl="1"/>
            <a:r>
              <a:rPr lang="en-US" dirty="0"/>
              <a:t>Confidentiality</a:t>
            </a:r>
          </a:p>
          <a:p>
            <a:pPr lvl="2"/>
            <a:r>
              <a:rPr lang="en-US" dirty="0"/>
              <a:t>Uses the shared secret encryption key for encryption</a:t>
            </a:r>
          </a:p>
          <a:p>
            <a:pPr lvl="1"/>
            <a:r>
              <a:rPr lang="en-US" dirty="0"/>
              <a:t>Message authentication</a:t>
            </a:r>
          </a:p>
          <a:p>
            <a:pPr lvl="2"/>
            <a:r>
              <a:rPr lang="en-US" dirty="0"/>
              <a:t>Uses the shared secret integrity key to create a MAC</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fade">
                                      <p:cBhvr>
                                        <p:cTn id="13" dur="500"/>
                                        <p:tgtEl>
                                          <p:spTgt spid="4">
                                            <p:txEl>
                                              <p:pRg st="7" end="7"/>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8" end="8"/>
                                            </p:txEl>
                                          </p:spTgt>
                                        </p:tgtEl>
                                        <p:attrNameLst>
                                          <p:attrName>style.visibility</p:attrName>
                                        </p:attrNameLst>
                                      </p:cBhvr>
                                      <p:to>
                                        <p:strVal val="visible"/>
                                      </p:to>
                                    </p:set>
                                    <p:animEffect transition="in" filter="fade">
                                      <p:cBhvr>
                                        <p:cTn id="16" dur="500"/>
                                        <p:tgtEl>
                                          <p:spTgt spid="4">
                                            <p:txEl>
                                              <p:pRg st="8" end="8"/>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Effect transition="in" filter="fade">
                                      <p:cBhvr>
                                        <p:cTn id="19"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Record Protocol </a:t>
            </a:r>
            <a:r>
              <a:rPr lang="en-US" dirty="0" smtClean="0"/>
              <a:t>– Operation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45</a:t>
            </a:fld>
            <a:endParaRPr lang="en-US"/>
          </a:p>
        </p:txBody>
      </p:sp>
      <p:sp>
        <p:nvSpPr>
          <p:cNvPr id="4" name="Content Placeholder 3"/>
          <p:cNvSpPr>
            <a:spLocks noGrp="1"/>
          </p:cNvSpPr>
          <p:nvPr>
            <p:ph sz="quarter" idx="1"/>
          </p:nvPr>
        </p:nvSpPr>
        <p:spPr/>
        <p:txBody>
          <a:bodyPr/>
          <a:lstStyle/>
          <a:p>
            <a:endParaRPr lang="en-US"/>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t="9265" b="18529"/>
          <a:stretch>
            <a:fillRect/>
          </a:stretch>
        </p:blipFill>
        <p:spPr bwMode="auto">
          <a:xfrm>
            <a:off x="533400" y="1447800"/>
            <a:ext cx="8043863" cy="448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SSL Change </a:t>
            </a:r>
            <a:r>
              <a:rPr lang="en-US" dirty="0"/>
              <a:t>Cipher Spec Protocol</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46</a:t>
            </a:fld>
            <a:endParaRPr lang="en-US"/>
          </a:p>
        </p:txBody>
      </p:sp>
      <p:sp>
        <p:nvSpPr>
          <p:cNvPr id="4" name="Content Placeholder 3"/>
          <p:cNvSpPr>
            <a:spLocks noGrp="1"/>
          </p:cNvSpPr>
          <p:nvPr>
            <p:ph sz="quarter" idx="1"/>
          </p:nvPr>
        </p:nvSpPr>
        <p:spPr/>
        <p:txBody>
          <a:bodyPr/>
          <a:lstStyle/>
          <a:p>
            <a:r>
              <a:rPr lang="en-US" dirty="0"/>
              <a:t>Simplest SSL Protocol (Record type=20)</a:t>
            </a:r>
          </a:p>
          <a:p>
            <a:r>
              <a:rPr lang="en-US" dirty="0"/>
              <a:t>Has a single byte with the value 1</a:t>
            </a:r>
          </a:p>
          <a:p>
            <a:r>
              <a:rPr lang="en-US" dirty="0"/>
              <a:t>Completes the handshake protocol</a:t>
            </a:r>
          </a:p>
          <a:p>
            <a:r>
              <a:rPr lang="en-US" dirty="0"/>
              <a:t>Sets the security parameters for the rest of the connection or session</a:t>
            </a:r>
          </a:p>
          <a:p>
            <a:pPr lvl="1"/>
            <a:r>
              <a:rPr lang="en-US" dirty="0"/>
              <a:t>“Copy pending state to current state”</a:t>
            </a:r>
          </a:p>
          <a:p>
            <a:pPr lvl="1"/>
            <a:r>
              <a:rPr lang="en-US" dirty="0"/>
              <a:t>Says “From this point onwards, all records that are received will be protected using these agreed upon ciphers and keys”</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SSL Alert </a:t>
            </a:r>
            <a:r>
              <a:rPr lang="en-US" dirty="0"/>
              <a:t>Protocol</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47</a:t>
            </a:fld>
            <a:endParaRPr lang="en-US"/>
          </a:p>
        </p:txBody>
      </p:sp>
      <p:sp>
        <p:nvSpPr>
          <p:cNvPr id="4" name="Content Placeholder 3"/>
          <p:cNvSpPr>
            <a:spLocks noGrp="1"/>
          </p:cNvSpPr>
          <p:nvPr>
            <p:ph sz="quarter" idx="1"/>
          </p:nvPr>
        </p:nvSpPr>
        <p:spPr/>
        <p:txBody>
          <a:bodyPr>
            <a:normAutofit fontScale="92500" lnSpcReduction="20000"/>
          </a:bodyPr>
          <a:lstStyle/>
          <a:p>
            <a:r>
              <a:rPr lang="en-US" dirty="0" smtClean="0"/>
              <a:t>Used </a:t>
            </a:r>
            <a:r>
              <a:rPr lang="en-US" dirty="0"/>
              <a:t>to indicate errors or used to terminate a </a:t>
            </a:r>
            <a:r>
              <a:rPr lang="en-US" dirty="0" smtClean="0"/>
              <a:t>session </a:t>
            </a:r>
            <a:r>
              <a:rPr lang="en-US" dirty="0"/>
              <a:t>(Record type=21</a:t>
            </a:r>
            <a:r>
              <a:rPr lang="en-US" dirty="0" smtClean="0"/>
              <a:t>)</a:t>
            </a:r>
            <a:endParaRPr lang="en-US" dirty="0"/>
          </a:p>
          <a:p>
            <a:r>
              <a:rPr lang="en-US" dirty="0"/>
              <a:t>Alert messages are compressed and encrypted</a:t>
            </a:r>
          </a:p>
          <a:p>
            <a:r>
              <a:rPr lang="en-US" dirty="0"/>
              <a:t>Messages consist of two bytes</a:t>
            </a:r>
          </a:p>
          <a:p>
            <a:pPr lvl="1"/>
            <a:r>
              <a:rPr lang="en-US" dirty="0"/>
              <a:t>First byte is “fatal” or “warning”</a:t>
            </a:r>
          </a:p>
          <a:p>
            <a:pPr lvl="1"/>
            <a:r>
              <a:rPr lang="en-US" dirty="0"/>
              <a:t>Second byte specifies the alert</a:t>
            </a:r>
          </a:p>
          <a:p>
            <a:r>
              <a:rPr lang="en-US" dirty="0"/>
              <a:t>Some alert examples:</a:t>
            </a:r>
          </a:p>
          <a:p>
            <a:pPr lvl="1"/>
            <a:r>
              <a:rPr lang="en-US" dirty="0"/>
              <a:t>Fatal</a:t>
            </a:r>
          </a:p>
          <a:p>
            <a:pPr lvl="2"/>
            <a:r>
              <a:rPr lang="en-US" dirty="0" err="1" smtClean="0"/>
              <a:t>bad_record_mac</a:t>
            </a:r>
            <a:endParaRPr lang="en-US" dirty="0"/>
          </a:p>
          <a:p>
            <a:pPr lvl="2"/>
            <a:r>
              <a:rPr lang="en-US" dirty="0" err="1" smtClean="0"/>
              <a:t>handshake_failure</a:t>
            </a:r>
            <a:endParaRPr lang="en-US" dirty="0"/>
          </a:p>
          <a:p>
            <a:pPr lvl="1"/>
            <a:r>
              <a:rPr lang="en-US" dirty="0"/>
              <a:t>Warnings</a:t>
            </a:r>
          </a:p>
          <a:p>
            <a:pPr lvl="2"/>
            <a:r>
              <a:rPr lang="en-US" dirty="0" err="1" smtClean="0"/>
              <a:t>no_certificate</a:t>
            </a:r>
            <a:r>
              <a:rPr lang="en-US" dirty="0" smtClean="0"/>
              <a:t> </a:t>
            </a:r>
            <a:r>
              <a:rPr lang="en-US" dirty="0"/>
              <a:t>– client </a:t>
            </a:r>
            <a:r>
              <a:rPr lang="en-US" dirty="0" smtClean="0"/>
              <a:t>does not </a:t>
            </a:r>
            <a:r>
              <a:rPr lang="en-US" dirty="0"/>
              <a:t>have one</a:t>
            </a:r>
          </a:p>
          <a:p>
            <a:pPr lvl="2"/>
            <a:r>
              <a:rPr lang="en-US" dirty="0" err="1" smtClean="0"/>
              <a:t>close_notify</a:t>
            </a:r>
            <a:endParaRPr lang="en-US" dirty="0"/>
          </a:p>
          <a:p>
            <a:r>
              <a:rPr lang="en-US" dirty="0"/>
              <a:t>If the level is fatal, the SSL terminates the connection</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Handshake </a:t>
            </a:r>
            <a:r>
              <a:rPr lang="en-US" dirty="0"/>
              <a:t>Protocol</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48</a:t>
            </a:fld>
            <a:endParaRPr lang="en-US"/>
          </a:p>
        </p:txBody>
      </p:sp>
      <p:sp>
        <p:nvSpPr>
          <p:cNvPr id="4" name="Content Placeholder 3"/>
          <p:cNvSpPr>
            <a:spLocks noGrp="1"/>
          </p:cNvSpPr>
          <p:nvPr>
            <p:ph sz="quarter" idx="1"/>
          </p:nvPr>
        </p:nvSpPr>
        <p:spPr/>
        <p:txBody>
          <a:bodyPr>
            <a:normAutofit lnSpcReduction="10000"/>
          </a:bodyPr>
          <a:lstStyle/>
          <a:p>
            <a:r>
              <a:rPr lang="en-US" dirty="0"/>
              <a:t>Most complex of the SSL protocols</a:t>
            </a:r>
          </a:p>
          <a:p>
            <a:pPr lvl="1"/>
            <a:r>
              <a:rPr lang="en-US" dirty="0"/>
              <a:t>Record type = 22</a:t>
            </a:r>
          </a:p>
          <a:p>
            <a:r>
              <a:rPr lang="en-US" dirty="0"/>
              <a:t>Allows the server and client to authenticate each other and negotiate an encryption algorithm/keys</a:t>
            </a:r>
          </a:p>
          <a:p>
            <a:r>
              <a:rPr lang="en-US" dirty="0"/>
              <a:t>Each message has three fields</a:t>
            </a:r>
          </a:p>
          <a:p>
            <a:pPr lvl="1"/>
            <a:r>
              <a:rPr lang="en-US" dirty="0"/>
              <a:t>Type: One of ten </a:t>
            </a:r>
            <a:r>
              <a:rPr lang="en-US" dirty="0" smtClean="0"/>
              <a:t>messages</a:t>
            </a:r>
          </a:p>
          <a:p>
            <a:pPr lvl="1"/>
            <a:r>
              <a:rPr lang="en-US" dirty="0" smtClean="0"/>
              <a:t>Length</a:t>
            </a:r>
          </a:p>
          <a:p>
            <a:pPr lvl="1"/>
            <a:r>
              <a:rPr lang="en-US" dirty="0" smtClean="0"/>
              <a:t>Content</a:t>
            </a:r>
            <a:r>
              <a:rPr lang="en-US" dirty="0"/>
              <a:t>: Parameters associated with a type, etc.</a:t>
            </a:r>
          </a:p>
          <a:p>
            <a:r>
              <a:rPr lang="en-US" dirty="0"/>
              <a:t>Example: </a:t>
            </a:r>
            <a:r>
              <a:rPr lang="en-US" dirty="0" err="1"/>
              <a:t>client_hello</a:t>
            </a:r>
            <a:r>
              <a:rPr lang="en-US" dirty="0"/>
              <a:t> (type = 1) has parameters </a:t>
            </a:r>
            <a:r>
              <a:rPr lang="en-US" i="1" dirty="0"/>
              <a:t>version, random, session id, cipher suite, compression method</a:t>
            </a:r>
          </a:p>
          <a:p>
            <a:r>
              <a:rPr lang="en-US" dirty="0" smtClean="0"/>
              <a:t>Example</a:t>
            </a:r>
            <a:r>
              <a:rPr lang="en-US" dirty="0"/>
              <a:t>: </a:t>
            </a:r>
            <a:r>
              <a:rPr lang="en-US" dirty="0" err="1" smtClean="0"/>
              <a:t>certificate_verify</a:t>
            </a:r>
            <a:r>
              <a:rPr lang="en-US" dirty="0" smtClean="0"/>
              <a:t> </a:t>
            </a:r>
            <a:r>
              <a:rPr lang="en-US" dirty="0"/>
              <a:t>(type = 15) has a parameter </a:t>
            </a:r>
            <a:r>
              <a:rPr lang="en-US" i="1" dirty="0" smtClean="0"/>
              <a:t>signature</a:t>
            </a:r>
            <a:endParaRPr lang="en-US" i="1" dirty="0"/>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Handshake </a:t>
            </a:r>
            <a:r>
              <a:rPr lang="en-US" dirty="0" smtClean="0"/>
              <a:t>Protocol – Phase </a:t>
            </a:r>
            <a:r>
              <a:rPr lang="en-US" dirty="0"/>
              <a:t>I</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49</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Establish security capabilities</a:t>
            </a:r>
          </a:p>
          <a:p>
            <a:r>
              <a:rPr lang="en-US" dirty="0"/>
              <a:t>Initiated by the client</a:t>
            </a:r>
          </a:p>
          <a:p>
            <a:pPr lvl="1"/>
            <a:r>
              <a:rPr lang="en-US" dirty="0"/>
              <a:t>Send a </a:t>
            </a:r>
            <a:r>
              <a:rPr lang="en-US" dirty="0" err="1"/>
              <a:t>client_hello</a:t>
            </a:r>
            <a:r>
              <a:rPr lang="en-US" dirty="0"/>
              <a:t> message</a:t>
            </a:r>
          </a:p>
          <a:p>
            <a:pPr lvl="1"/>
            <a:r>
              <a:rPr lang="en-US" dirty="0"/>
              <a:t>Specify highest version of SSL that can be understood by the client</a:t>
            </a:r>
          </a:p>
          <a:p>
            <a:pPr lvl="1"/>
            <a:r>
              <a:rPr lang="en-US" dirty="0"/>
              <a:t>A nonce consisting of a time stamp and a random number concatenated</a:t>
            </a:r>
          </a:p>
          <a:p>
            <a:pPr lvl="1"/>
            <a:r>
              <a:rPr lang="en-US" dirty="0"/>
              <a:t>List of cryptographic algorithms in decreasing order of preference</a:t>
            </a:r>
          </a:p>
          <a:p>
            <a:r>
              <a:rPr lang="en-US" dirty="0"/>
              <a:t>Response from the server with a </a:t>
            </a:r>
            <a:r>
              <a:rPr lang="en-US" dirty="0" err="1"/>
              <a:t>server_hello</a:t>
            </a:r>
            <a:r>
              <a:rPr lang="en-US" dirty="0"/>
              <a:t> message with roughly the same parameters</a:t>
            </a:r>
          </a:p>
          <a:p>
            <a:pPr lvl="1"/>
            <a:r>
              <a:rPr lang="en-US" dirty="0"/>
              <a:t>Server specifies the selected cipher suite instead of a sequence of cipher suites</a:t>
            </a:r>
          </a:p>
          <a:p>
            <a:pPr lvl="1"/>
            <a:r>
              <a:rPr lang="en-US" dirty="0"/>
              <a:t>Server may send a session-id for use by client to resume session</a:t>
            </a:r>
          </a:p>
          <a:p>
            <a:pPr lvl="1"/>
            <a:r>
              <a:rPr lang="en-US" dirty="0"/>
              <a:t>Key exchange mechanism, MAC and hash sizes, initial vector for CBC </a:t>
            </a:r>
            <a:r>
              <a:rPr lang="en-US" dirty="0" smtClean="0"/>
              <a:t>mode, </a:t>
            </a:r>
            <a:r>
              <a:rPr lang="en-US" dirty="0"/>
              <a:t>etc</a:t>
            </a:r>
            <a:r>
              <a:rPr lang="en-US" dirty="0" smtClean="0"/>
              <a:t>., </a:t>
            </a:r>
            <a:r>
              <a:rPr lang="en-US" dirty="0"/>
              <a:t>are agreed upon</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500"/>
                                        <p:tgtEl>
                                          <p:spTgt spid="4">
                                            <p:txEl>
                                              <p:pRg st="8" end="8"/>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Effect transition="in" filter="fade">
                                      <p:cBhvr>
                                        <p:cTn id="33"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Layering </a:t>
            </a:r>
            <a:r>
              <a:rPr lang="en-US" dirty="0" smtClean="0"/>
              <a:t>Implications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
        <p:nvSpPr>
          <p:cNvPr id="4" name="Content Placeholder 3"/>
          <p:cNvSpPr>
            <a:spLocks noGrp="1"/>
          </p:cNvSpPr>
          <p:nvPr>
            <p:ph sz="quarter" idx="1"/>
          </p:nvPr>
        </p:nvSpPr>
        <p:spPr>
          <a:xfrm>
            <a:off x="457200" y="1219200"/>
            <a:ext cx="4876800" cy="4937760"/>
          </a:xfrm>
        </p:spPr>
        <p:txBody>
          <a:bodyPr>
            <a:normAutofit fontScale="85000" lnSpcReduction="10000"/>
          </a:bodyPr>
          <a:lstStyle/>
          <a:p>
            <a:r>
              <a:rPr lang="en-US" dirty="0"/>
              <a:t>If SSL is used</a:t>
            </a:r>
          </a:p>
          <a:p>
            <a:pPr lvl="1"/>
            <a:r>
              <a:rPr lang="en-US" dirty="0"/>
              <a:t>TCP has no idea if a packet is malicious</a:t>
            </a:r>
          </a:p>
          <a:p>
            <a:pPr lvl="1"/>
            <a:r>
              <a:rPr lang="en-US" dirty="0"/>
              <a:t>It may discard the real data if a malicious packet is inserted with the same sequence number</a:t>
            </a:r>
          </a:p>
          <a:p>
            <a:pPr lvl="1"/>
            <a:r>
              <a:rPr lang="en-US" dirty="0"/>
              <a:t>Cannot be used with UDP</a:t>
            </a:r>
          </a:p>
          <a:p>
            <a:r>
              <a:rPr lang="en-US" dirty="0"/>
              <a:t>If </a:t>
            </a:r>
            <a:r>
              <a:rPr lang="en-US" dirty="0" smtClean="0"/>
              <a:t>IPsec </a:t>
            </a:r>
            <a:r>
              <a:rPr lang="en-US" dirty="0"/>
              <a:t>is used</a:t>
            </a:r>
          </a:p>
          <a:p>
            <a:pPr lvl="1"/>
            <a:r>
              <a:rPr lang="en-US" dirty="0"/>
              <a:t>Only IP addresses are used for security</a:t>
            </a:r>
          </a:p>
          <a:p>
            <a:pPr lvl="2"/>
            <a:r>
              <a:rPr lang="en-US" dirty="0"/>
              <a:t>Although this isn’t simple address filtering!</a:t>
            </a:r>
          </a:p>
          <a:p>
            <a:pPr lvl="1"/>
            <a:r>
              <a:rPr lang="en-US" dirty="0"/>
              <a:t>There is NO authentication of the user</a:t>
            </a:r>
          </a:p>
          <a:p>
            <a:pPr lvl="2"/>
            <a:r>
              <a:rPr lang="en-US" dirty="0"/>
              <a:t>Application may still need to use a login/password to determine the user’s authenticity</a:t>
            </a:r>
          </a:p>
          <a:p>
            <a:pPr lvl="1"/>
            <a:r>
              <a:rPr lang="en-US" dirty="0"/>
              <a:t>Faster than SSL and hardware implementation is easier</a:t>
            </a:r>
          </a:p>
          <a:p>
            <a:endParaRPr lang="en-US" dirty="0"/>
          </a:p>
        </p:txBody>
      </p:sp>
      <p:grpSp>
        <p:nvGrpSpPr>
          <p:cNvPr id="75" name="Group 74"/>
          <p:cNvGrpSpPr/>
          <p:nvPr/>
        </p:nvGrpSpPr>
        <p:grpSpPr>
          <a:xfrm>
            <a:off x="5410200" y="2229348"/>
            <a:ext cx="1676400" cy="1992313"/>
            <a:chOff x="5410200" y="2229348"/>
            <a:chExt cx="1676400" cy="1992313"/>
          </a:xfrm>
        </p:grpSpPr>
        <p:sp>
          <p:nvSpPr>
            <p:cNvPr id="61" name="Rectangle 4"/>
            <p:cNvSpPr>
              <a:spLocks noChangeArrowheads="1"/>
            </p:cNvSpPr>
            <p:nvPr/>
          </p:nvSpPr>
          <p:spPr bwMode="auto">
            <a:xfrm>
              <a:off x="5638800" y="3185023"/>
              <a:ext cx="1138238" cy="376238"/>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TCP</a:t>
              </a:r>
            </a:p>
          </p:txBody>
        </p:sp>
        <p:sp>
          <p:nvSpPr>
            <p:cNvPr id="62" name="Rectangle 5"/>
            <p:cNvSpPr>
              <a:spLocks noChangeArrowheads="1"/>
            </p:cNvSpPr>
            <p:nvPr/>
          </p:nvSpPr>
          <p:spPr bwMode="auto">
            <a:xfrm>
              <a:off x="5638800" y="3554911"/>
              <a:ext cx="1138238" cy="376237"/>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IP</a:t>
              </a:r>
            </a:p>
          </p:txBody>
        </p:sp>
        <p:sp>
          <p:nvSpPr>
            <p:cNvPr id="63" name="Rectangle 6"/>
            <p:cNvSpPr>
              <a:spLocks noChangeArrowheads="1"/>
            </p:cNvSpPr>
            <p:nvPr/>
          </p:nvSpPr>
          <p:spPr bwMode="auto">
            <a:xfrm>
              <a:off x="5638800" y="3937498"/>
              <a:ext cx="1138238" cy="284163"/>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Lower Layers</a:t>
              </a:r>
            </a:p>
          </p:txBody>
        </p:sp>
        <p:sp>
          <p:nvSpPr>
            <p:cNvPr id="64" name="Line 7"/>
            <p:cNvSpPr>
              <a:spLocks noChangeShapeType="1"/>
            </p:cNvSpPr>
            <p:nvPr/>
          </p:nvSpPr>
          <p:spPr bwMode="auto">
            <a:xfrm>
              <a:off x="5410200" y="3204073"/>
              <a:ext cx="1676400" cy="0"/>
            </a:xfrm>
            <a:prstGeom prst="line">
              <a:avLst/>
            </a:prstGeom>
            <a:noFill/>
            <a:ln w="952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pitchFamily="34" charset="0"/>
                <a:ea typeface="ＭＳ Ｐゴシック" pitchFamily="34" charset="-128"/>
              </a:endParaRPr>
            </a:p>
          </p:txBody>
        </p:sp>
        <p:sp>
          <p:nvSpPr>
            <p:cNvPr id="65" name="Rectangle 8"/>
            <p:cNvSpPr>
              <a:spLocks noChangeArrowheads="1"/>
            </p:cNvSpPr>
            <p:nvPr/>
          </p:nvSpPr>
          <p:spPr bwMode="auto">
            <a:xfrm>
              <a:off x="5638800" y="2810373"/>
              <a:ext cx="1138238" cy="376238"/>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omic Sans MS" pitchFamily="66" charset="0"/>
                  <a:ea typeface="ＭＳ Ｐゴシック" pitchFamily="34" charset="-128"/>
                  <a:cs typeface="Arial" pitchFamily="34" charset="0"/>
                </a:rPr>
                <a:t>SSL</a:t>
              </a:r>
            </a:p>
          </p:txBody>
        </p:sp>
        <p:sp>
          <p:nvSpPr>
            <p:cNvPr id="66" name="Rectangle 9"/>
            <p:cNvSpPr>
              <a:spLocks noChangeArrowheads="1"/>
            </p:cNvSpPr>
            <p:nvPr/>
          </p:nvSpPr>
          <p:spPr bwMode="auto">
            <a:xfrm>
              <a:off x="5638800" y="2229348"/>
              <a:ext cx="1138238" cy="284163"/>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Applications</a:t>
              </a:r>
            </a:p>
          </p:txBody>
        </p:sp>
        <p:sp>
          <p:nvSpPr>
            <p:cNvPr id="67" name="Line 10"/>
            <p:cNvSpPr>
              <a:spLocks noChangeShapeType="1"/>
            </p:cNvSpPr>
            <p:nvPr/>
          </p:nvSpPr>
          <p:spPr bwMode="auto">
            <a:xfrm>
              <a:off x="6172200" y="2515098"/>
              <a:ext cx="0" cy="304800"/>
            </a:xfrm>
            <a:prstGeom prst="line">
              <a:avLst/>
            </a:prstGeom>
            <a:noFill/>
            <a:ln w="9525">
              <a:solidFill>
                <a:srgbClr val="00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pitchFamily="34" charset="0"/>
                <a:ea typeface="ＭＳ Ｐゴシック" pitchFamily="34" charset="-128"/>
              </a:endParaRPr>
            </a:p>
          </p:txBody>
        </p:sp>
      </p:grpSp>
      <p:grpSp>
        <p:nvGrpSpPr>
          <p:cNvPr id="76" name="Group 75"/>
          <p:cNvGrpSpPr/>
          <p:nvPr/>
        </p:nvGrpSpPr>
        <p:grpSpPr>
          <a:xfrm>
            <a:off x="7315200" y="2223315"/>
            <a:ext cx="1676400" cy="2404248"/>
            <a:chOff x="7315200" y="2223315"/>
            <a:chExt cx="1676400" cy="2404248"/>
          </a:xfrm>
        </p:grpSpPr>
        <p:sp>
          <p:nvSpPr>
            <p:cNvPr id="68" name="Rectangle 11"/>
            <p:cNvSpPr>
              <a:spLocks noChangeArrowheads="1"/>
            </p:cNvSpPr>
            <p:nvPr/>
          </p:nvSpPr>
          <p:spPr bwMode="auto">
            <a:xfrm>
              <a:off x="7543800" y="3232150"/>
              <a:ext cx="1138238" cy="376238"/>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TCP</a:t>
              </a:r>
            </a:p>
          </p:txBody>
        </p:sp>
        <p:sp>
          <p:nvSpPr>
            <p:cNvPr id="69" name="Rectangle 12"/>
            <p:cNvSpPr>
              <a:spLocks noChangeArrowheads="1"/>
            </p:cNvSpPr>
            <p:nvPr/>
          </p:nvSpPr>
          <p:spPr bwMode="auto">
            <a:xfrm>
              <a:off x="7543800" y="3971925"/>
              <a:ext cx="1138238" cy="376238"/>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IP</a:t>
              </a:r>
            </a:p>
          </p:txBody>
        </p:sp>
        <p:sp>
          <p:nvSpPr>
            <p:cNvPr id="70" name="Line 13"/>
            <p:cNvSpPr>
              <a:spLocks noChangeShapeType="1"/>
            </p:cNvSpPr>
            <p:nvPr/>
          </p:nvSpPr>
          <p:spPr bwMode="auto">
            <a:xfrm>
              <a:off x="7315200" y="3217863"/>
              <a:ext cx="1676400" cy="0"/>
            </a:xfrm>
            <a:prstGeom prst="line">
              <a:avLst/>
            </a:prstGeom>
            <a:noFill/>
            <a:ln w="952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en-US" sz="2400" smtClean="0">
                <a:solidFill>
                  <a:srgbClr val="000000"/>
                </a:solidFill>
                <a:latin typeface="Arial" pitchFamily="34" charset="0"/>
                <a:ea typeface="ＭＳ Ｐゴシック" pitchFamily="34" charset="-128"/>
              </a:endParaRPr>
            </a:p>
          </p:txBody>
        </p:sp>
        <p:sp>
          <p:nvSpPr>
            <p:cNvPr id="71" name="Rectangle 14"/>
            <p:cNvSpPr>
              <a:spLocks noChangeArrowheads="1"/>
            </p:cNvSpPr>
            <p:nvPr/>
          </p:nvSpPr>
          <p:spPr bwMode="auto">
            <a:xfrm>
              <a:off x="7543800" y="3609975"/>
              <a:ext cx="1138238" cy="376238"/>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IPSec</a:t>
              </a:r>
            </a:p>
          </p:txBody>
        </p:sp>
        <p:sp>
          <p:nvSpPr>
            <p:cNvPr id="72" name="Rectangle 15"/>
            <p:cNvSpPr>
              <a:spLocks noChangeArrowheads="1"/>
            </p:cNvSpPr>
            <p:nvPr/>
          </p:nvSpPr>
          <p:spPr bwMode="auto">
            <a:xfrm>
              <a:off x="7543800" y="2223315"/>
              <a:ext cx="1138238" cy="284163"/>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omic Sans MS" pitchFamily="66" charset="0"/>
                  <a:ea typeface="ＭＳ Ｐゴシック" pitchFamily="34" charset="-128"/>
                  <a:cs typeface="Arial" pitchFamily="34" charset="0"/>
                </a:rPr>
                <a:t>Applications</a:t>
              </a:r>
            </a:p>
          </p:txBody>
        </p:sp>
        <p:sp>
          <p:nvSpPr>
            <p:cNvPr id="73" name="Line 16"/>
            <p:cNvSpPr>
              <a:spLocks noChangeShapeType="1"/>
            </p:cNvSpPr>
            <p:nvPr/>
          </p:nvSpPr>
          <p:spPr bwMode="auto">
            <a:xfrm>
              <a:off x="8117273" y="2513511"/>
              <a:ext cx="0" cy="685800"/>
            </a:xfrm>
            <a:prstGeom prst="line">
              <a:avLst/>
            </a:prstGeom>
            <a:noFill/>
            <a:ln w="9525">
              <a:solidFill>
                <a:srgbClr val="00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fontAlgn="base" hangingPunct="0">
                <a:spcBef>
                  <a:spcPct val="0"/>
                </a:spcBef>
                <a:spcAft>
                  <a:spcPct val="0"/>
                </a:spcAft>
              </a:pPr>
              <a:endParaRPr lang="en-US" sz="2400" smtClean="0">
                <a:solidFill>
                  <a:srgbClr val="000000"/>
                </a:solidFill>
                <a:latin typeface="Arial" pitchFamily="34" charset="0"/>
                <a:ea typeface="ＭＳ Ｐゴシック" pitchFamily="34" charset="-128"/>
              </a:endParaRPr>
            </a:p>
          </p:txBody>
        </p:sp>
        <p:sp>
          <p:nvSpPr>
            <p:cNvPr id="74" name="Rectangle 17"/>
            <p:cNvSpPr>
              <a:spLocks noChangeArrowheads="1"/>
            </p:cNvSpPr>
            <p:nvPr/>
          </p:nvSpPr>
          <p:spPr bwMode="auto">
            <a:xfrm>
              <a:off x="7543800" y="4343400"/>
              <a:ext cx="1138238" cy="284163"/>
            </a:xfrm>
            <a:prstGeom prst="rect">
              <a:avLst/>
            </a:prstGeom>
            <a:solidFill>
              <a:srgbClr val="FFFFFF"/>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omic Sans MS" pitchFamily="66" charset="0"/>
                  <a:ea typeface="ＭＳ Ｐゴシック" pitchFamily="34" charset="-128"/>
                  <a:cs typeface="Arial" pitchFamily="34" charset="0"/>
                </a:rPr>
                <a:t>Lower Layers</a:t>
              </a:r>
            </a:p>
          </p:txBody>
        </p:sp>
      </p:grpSp>
    </p:spTree>
    <p:extLst>
      <p:ext uri="{BB962C8B-B14F-4D97-AF65-F5344CB8AC3E}">
        <p14:creationId xmlns:p14="http://schemas.microsoft.com/office/powerpoint/2010/main" val="267696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7" end="7"/>
                                            </p:txEl>
                                          </p:spTgt>
                                        </p:tgtEl>
                                        <p:attrNameLst>
                                          <p:attrName>style.visibility</p:attrName>
                                        </p:attrNameLst>
                                      </p:cBhvr>
                                      <p:to>
                                        <p:strVal val="visible"/>
                                      </p:to>
                                    </p:set>
                                    <p:animEffect transition="in" filter="fade">
                                      <p:cBhvr>
                                        <p:cTn id="16" dur="500"/>
                                        <p:tgtEl>
                                          <p:spTgt spid="4">
                                            <p:txEl>
                                              <p:pRg st="7" end="7"/>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Effect transition="in" filter="fade">
                                      <p:cBhvr>
                                        <p:cTn id="19" dur="500"/>
                                        <p:tgtEl>
                                          <p:spTgt spid="4">
                                            <p:txEl>
                                              <p:pRg st="8" end="8"/>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500"/>
                                        <p:tgtEl>
                                          <p:spTgt spid="4">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76"/>
                                        </p:tgtEl>
                                        <p:attrNameLst>
                                          <p:attrName>style.visibility</p:attrName>
                                        </p:attrNameLst>
                                      </p:cBhvr>
                                      <p:to>
                                        <p:strVal val="visible"/>
                                      </p:to>
                                    </p:set>
                                    <p:animEffect transition="in" filter="fade">
                                      <p:cBhvr>
                                        <p:cTn id="25"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Handshake </a:t>
            </a:r>
            <a:r>
              <a:rPr lang="en-US" dirty="0"/>
              <a:t>Protocol – Phase </a:t>
            </a:r>
            <a:r>
              <a:rPr lang="en-US" dirty="0" smtClean="0"/>
              <a:t>II</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50</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Server Authentication and Key Exchange</a:t>
            </a:r>
          </a:p>
          <a:p>
            <a:pPr lvl="1"/>
            <a:r>
              <a:rPr lang="en-US" dirty="0"/>
              <a:t>Server sends its digital certificate</a:t>
            </a:r>
          </a:p>
          <a:p>
            <a:pPr lvl="1"/>
            <a:r>
              <a:rPr lang="en-US" dirty="0" smtClean="0"/>
              <a:t>X.509 </a:t>
            </a:r>
            <a:r>
              <a:rPr lang="en-US" dirty="0"/>
              <a:t>certificates are used</a:t>
            </a:r>
          </a:p>
          <a:p>
            <a:pPr lvl="2"/>
            <a:r>
              <a:rPr lang="en-US" dirty="0"/>
              <a:t>Uses a message called </a:t>
            </a:r>
            <a:r>
              <a:rPr lang="en-US" dirty="0" smtClean="0"/>
              <a:t>“certificate</a:t>
            </a:r>
            <a:r>
              <a:rPr lang="en-US" dirty="0"/>
              <a:t>” </a:t>
            </a:r>
            <a:r>
              <a:rPr lang="en-US" dirty="0" smtClean="0"/>
              <a:t>(type </a:t>
            </a:r>
            <a:r>
              <a:rPr lang="en-US" dirty="0"/>
              <a:t>= </a:t>
            </a:r>
            <a:r>
              <a:rPr lang="en-US" dirty="0" smtClean="0"/>
              <a:t>11) </a:t>
            </a:r>
            <a:r>
              <a:rPr lang="en-US" dirty="0"/>
              <a:t>and one or more certificates as the parameters</a:t>
            </a:r>
          </a:p>
          <a:p>
            <a:pPr lvl="1"/>
            <a:r>
              <a:rPr lang="en-US" dirty="0" err="1"/>
              <a:t>Diffie</a:t>
            </a:r>
            <a:r>
              <a:rPr lang="en-US" dirty="0"/>
              <a:t>-Hellman or RSA may be used</a:t>
            </a:r>
          </a:p>
          <a:p>
            <a:pPr lvl="1"/>
            <a:r>
              <a:rPr lang="en-US" dirty="0"/>
              <a:t>A signature only key is possible</a:t>
            </a:r>
          </a:p>
          <a:p>
            <a:pPr lvl="2"/>
            <a:r>
              <a:rPr lang="en-US" dirty="0"/>
              <a:t>This is for export reasons</a:t>
            </a:r>
          </a:p>
          <a:p>
            <a:pPr lvl="2"/>
            <a:r>
              <a:rPr lang="en-US" dirty="0"/>
              <a:t>In this case, the server will send an ephemeral shorter public key signed with its long-term private key</a:t>
            </a:r>
          </a:p>
          <a:p>
            <a:pPr lvl="2"/>
            <a:r>
              <a:rPr lang="en-US" dirty="0"/>
              <a:t>For this, a </a:t>
            </a:r>
            <a:r>
              <a:rPr lang="en-US" dirty="0" smtClean="0"/>
              <a:t>“</a:t>
            </a:r>
            <a:r>
              <a:rPr lang="en-US" dirty="0" err="1" smtClean="0"/>
              <a:t>server_key_exchange</a:t>
            </a:r>
            <a:r>
              <a:rPr lang="en-US" dirty="0"/>
              <a:t>” message (type = 12) is used</a:t>
            </a:r>
          </a:p>
          <a:p>
            <a:r>
              <a:rPr lang="en-US" dirty="0"/>
              <a:t>Concluded with a </a:t>
            </a:r>
            <a:r>
              <a:rPr lang="en-US" dirty="0" smtClean="0"/>
              <a:t>“</a:t>
            </a:r>
            <a:r>
              <a:rPr lang="en-US" dirty="0" err="1" smtClean="0"/>
              <a:t>server_hello_done</a:t>
            </a:r>
            <a:r>
              <a:rPr lang="en-US" dirty="0" smtClean="0"/>
              <a:t>” </a:t>
            </a:r>
            <a:r>
              <a:rPr lang="en-US" dirty="0"/>
              <a:t>message (zero length)</a:t>
            </a:r>
          </a:p>
          <a:p>
            <a:pPr lvl="1"/>
            <a:r>
              <a:rPr lang="en-US" dirty="0"/>
              <a:t>This has </a:t>
            </a:r>
            <a:r>
              <a:rPr lang="en-US" dirty="0" smtClean="0"/>
              <a:t>type </a:t>
            </a:r>
            <a:r>
              <a:rPr lang="en-US" dirty="0"/>
              <a:t>= 14</a:t>
            </a:r>
          </a:p>
          <a:p>
            <a:pPr lvl="1"/>
            <a:r>
              <a:rPr lang="en-US" dirty="0"/>
              <a:t>It has no </a:t>
            </a:r>
            <a:r>
              <a:rPr lang="en-US" dirty="0" smtClean="0"/>
              <a:t>parameters</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Handshake </a:t>
            </a:r>
            <a:r>
              <a:rPr lang="en-US" dirty="0"/>
              <a:t>Protocol – Phase </a:t>
            </a:r>
            <a:r>
              <a:rPr lang="en-US" dirty="0" smtClean="0"/>
              <a:t>III</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51</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Client authentication and key exchange</a:t>
            </a:r>
          </a:p>
          <a:p>
            <a:pPr lvl="1"/>
            <a:r>
              <a:rPr lang="en-US" dirty="0"/>
              <a:t>Client checks the server certificate and validates it</a:t>
            </a:r>
          </a:p>
          <a:p>
            <a:pPr lvl="1"/>
            <a:r>
              <a:rPr lang="en-US" dirty="0"/>
              <a:t>If the server requests a client certificate, the client either sends a certificate or replies with </a:t>
            </a:r>
            <a:r>
              <a:rPr lang="en-US" dirty="0" smtClean="0"/>
              <a:t>“</a:t>
            </a:r>
            <a:r>
              <a:rPr lang="en-US" dirty="0" err="1" smtClean="0"/>
              <a:t>no_certificate</a:t>
            </a:r>
            <a:r>
              <a:rPr lang="en-US" dirty="0"/>
              <a:t>”</a:t>
            </a:r>
          </a:p>
          <a:p>
            <a:pPr lvl="2"/>
            <a:r>
              <a:rPr lang="en-US" dirty="0"/>
              <a:t>Server can use the </a:t>
            </a:r>
            <a:r>
              <a:rPr lang="en-US" dirty="0" smtClean="0"/>
              <a:t>“</a:t>
            </a:r>
            <a:r>
              <a:rPr lang="en-US" dirty="0" err="1" smtClean="0"/>
              <a:t>certificate_request</a:t>
            </a:r>
            <a:r>
              <a:rPr lang="en-US" dirty="0"/>
              <a:t>” message (type = 13)</a:t>
            </a:r>
          </a:p>
          <a:p>
            <a:pPr lvl="2"/>
            <a:r>
              <a:rPr lang="en-US" dirty="0"/>
              <a:t>Client Authentication is optional</a:t>
            </a:r>
          </a:p>
          <a:p>
            <a:pPr lvl="2"/>
            <a:r>
              <a:rPr lang="en-US" dirty="0"/>
              <a:t>The client may ask the server to verify its certificate if it had sent one </a:t>
            </a:r>
            <a:r>
              <a:rPr lang="en-US" dirty="0" smtClean="0"/>
              <a:t>(“</a:t>
            </a:r>
            <a:r>
              <a:rPr lang="en-US" dirty="0" err="1" smtClean="0"/>
              <a:t>certificate_verify</a:t>
            </a:r>
            <a:r>
              <a:rPr lang="en-US" dirty="0" smtClean="0"/>
              <a:t>” </a:t>
            </a:r>
            <a:r>
              <a:rPr lang="en-US" dirty="0"/>
              <a:t>- type = 15) by signing a hash </a:t>
            </a:r>
            <a:r>
              <a:rPr lang="en-US" dirty="0" smtClean="0"/>
              <a:t>of all the </a:t>
            </a:r>
            <a:r>
              <a:rPr lang="en-US" dirty="0"/>
              <a:t>previous messages </a:t>
            </a:r>
          </a:p>
          <a:p>
            <a:r>
              <a:rPr lang="en-US" dirty="0"/>
              <a:t>Client sends a 48-byte “pre-master-secret” encrypted with the public key of the server if RSA is being used</a:t>
            </a:r>
          </a:p>
          <a:p>
            <a:pPr lvl="1"/>
            <a:r>
              <a:rPr lang="en-US" dirty="0"/>
              <a:t>Only 46 bytes are random</a:t>
            </a:r>
          </a:p>
          <a:p>
            <a:pPr lvl="1"/>
            <a:r>
              <a:rPr lang="en-US" dirty="0"/>
              <a:t>For this, the </a:t>
            </a:r>
            <a:r>
              <a:rPr lang="en-US" dirty="0" smtClean="0"/>
              <a:t>“</a:t>
            </a:r>
            <a:r>
              <a:rPr lang="en-US" dirty="0" err="1" smtClean="0"/>
              <a:t>client_key_exchange</a:t>
            </a:r>
            <a:r>
              <a:rPr lang="en-US" dirty="0" smtClean="0"/>
              <a:t>” </a:t>
            </a:r>
            <a:r>
              <a:rPr lang="en-US" dirty="0"/>
              <a:t>message is used (type = 16)</a:t>
            </a:r>
          </a:p>
          <a:p>
            <a:pPr lvl="1"/>
            <a:r>
              <a:rPr lang="en-US" dirty="0"/>
              <a:t>If </a:t>
            </a:r>
            <a:r>
              <a:rPr lang="en-US" dirty="0" err="1"/>
              <a:t>Diffie</a:t>
            </a:r>
            <a:r>
              <a:rPr lang="en-US" dirty="0"/>
              <a:t>-Hellman is being used, the DH parameters are transmitted</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SSL Handshake </a:t>
            </a:r>
            <a:r>
              <a:rPr lang="en-US" dirty="0"/>
              <a:t>Protocol – Phase </a:t>
            </a:r>
            <a:r>
              <a:rPr lang="en-US" dirty="0" smtClean="0"/>
              <a:t>IV</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52</a:t>
            </a:fld>
            <a:endParaRPr lang="en-US"/>
          </a:p>
        </p:txBody>
      </p:sp>
      <p:sp>
        <p:nvSpPr>
          <p:cNvPr id="4" name="Content Placeholder 3"/>
          <p:cNvSpPr>
            <a:spLocks noGrp="1"/>
          </p:cNvSpPr>
          <p:nvPr>
            <p:ph sz="quarter" idx="1"/>
          </p:nvPr>
        </p:nvSpPr>
        <p:spPr/>
        <p:txBody>
          <a:bodyPr>
            <a:normAutofit/>
          </a:bodyPr>
          <a:lstStyle/>
          <a:p>
            <a:r>
              <a:rPr lang="en-US" dirty="0"/>
              <a:t>Finishing the handshake protocol</a:t>
            </a:r>
          </a:p>
          <a:p>
            <a:pPr lvl="1"/>
            <a:r>
              <a:rPr lang="en-US" dirty="0"/>
              <a:t>Client and server need to know that the handshake is complete</a:t>
            </a:r>
          </a:p>
          <a:p>
            <a:r>
              <a:rPr lang="en-US" dirty="0"/>
              <a:t>Steps</a:t>
            </a:r>
          </a:p>
          <a:p>
            <a:pPr lvl="1"/>
            <a:r>
              <a:rPr lang="en-US" dirty="0"/>
              <a:t>The client sends a “</a:t>
            </a:r>
            <a:r>
              <a:rPr lang="en-US" dirty="0" err="1"/>
              <a:t>change_cipher_spec</a:t>
            </a:r>
            <a:r>
              <a:rPr lang="en-US" dirty="0"/>
              <a:t>” message and copies the pending cipher specification state to the current state</a:t>
            </a:r>
          </a:p>
          <a:p>
            <a:pPr lvl="1"/>
            <a:r>
              <a:rPr lang="en-US" dirty="0"/>
              <a:t>It sends a “finished” message (type = 20) using the parameters of the new cipher specification</a:t>
            </a:r>
          </a:p>
          <a:p>
            <a:pPr lvl="1"/>
            <a:r>
              <a:rPr lang="en-US" dirty="0"/>
              <a:t>Server repeats this process as well</a:t>
            </a:r>
          </a:p>
          <a:p>
            <a:pPr lvl="1"/>
            <a:r>
              <a:rPr lang="en-US" dirty="0"/>
              <a:t>This verifies that the key exchange and authentication process were successful</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SSL Handshake: Remarks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53</a:t>
            </a:fld>
            <a:endParaRPr lang="en-US"/>
          </a:p>
        </p:txBody>
      </p:sp>
      <p:sp>
        <p:nvSpPr>
          <p:cNvPr id="4" name="Content Placeholder 3"/>
          <p:cNvSpPr>
            <a:spLocks noGrp="1"/>
          </p:cNvSpPr>
          <p:nvPr>
            <p:ph sz="quarter" idx="1"/>
          </p:nvPr>
        </p:nvSpPr>
        <p:spPr/>
        <p:txBody>
          <a:bodyPr>
            <a:normAutofit/>
          </a:bodyPr>
          <a:lstStyle/>
          <a:p>
            <a:r>
              <a:rPr lang="en-US" dirty="0"/>
              <a:t>The handshake protocol usually creates an SSL session</a:t>
            </a:r>
          </a:p>
          <a:p>
            <a:pPr lvl="1"/>
            <a:r>
              <a:rPr lang="en-US" dirty="0"/>
              <a:t>Each session can have multiple connections</a:t>
            </a:r>
          </a:p>
          <a:p>
            <a:pPr lvl="1"/>
            <a:r>
              <a:rPr lang="en-US" dirty="0"/>
              <a:t>Sessions avoid unnecessary and expensive negotiation of security parameters for each connection</a:t>
            </a:r>
          </a:p>
          <a:p>
            <a:pPr lvl="1"/>
            <a:r>
              <a:rPr lang="en-US" dirty="0"/>
              <a:t>Each session has a pending state and a current operating state</a:t>
            </a:r>
          </a:p>
          <a:p>
            <a:r>
              <a:rPr lang="en-US" dirty="0"/>
              <a:t>The handshake protocol followed by the </a:t>
            </a:r>
            <a:r>
              <a:rPr lang="en-US" dirty="0" smtClean="0"/>
              <a:t>cipher spec </a:t>
            </a:r>
            <a:r>
              <a:rPr lang="en-US" dirty="0"/>
              <a:t>change protocol makes the pending state the current state</a:t>
            </a:r>
          </a:p>
          <a:p>
            <a:pPr lvl="1"/>
            <a:r>
              <a:rPr lang="en-US" dirty="0"/>
              <a:t>The old current state is deleted</a:t>
            </a:r>
          </a:p>
          <a:p>
            <a:r>
              <a:rPr lang="en-US" dirty="0"/>
              <a:t>The initial current state is always one with no encryption, no MAC and no compression </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TLS (Transport Layer Security)</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54</a:t>
            </a:fld>
            <a:endParaRPr lang="en-US"/>
          </a:p>
        </p:txBody>
      </p:sp>
      <p:sp>
        <p:nvSpPr>
          <p:cNvPr id="4" name="Content Placeholder 3"/>
          <p:cNvSpPr>
            <a:spLocks noGrp="1"/>
          </p:cNvSpPr>
          <p:nvPr>
            <p:ph sz="quarter" idx="1"/>
          </p:nvPr>
        </p:nvSpPr>
        <p:spPr/>
        <p:txBody>
          <a:bodyPr/>
          <a:lstStyle/>
          <a:p>
            <a:r>
              <a:rPr lang="en-US" dirty="0"/>
              <a:t>Specified in RFC 2246 (January 1999)</a:t>
            </a:r>
          </a:p>
          <a:p>
            <a:pPr lvl="1"/>
            <a:r>
              <a:rPr lang="en-US" dirty="0"/>
              <a:t>Makes use of HMAC and not HMAC-like message authentication</a:t>
            </a:r>
          </a:p>
          <a:p>
            <a:pPr lvl="1"/>
            <a:r>
              <a:rPr lang="en-US" dirty="0"/>
              <a:t>Has more alert messages than </a:t>
            </a:r>
            <a:r>
              <a:rPr lang="en-US" dirty="0" smtClean="0"/>
              <a:t>SSLv3</a:t>
            </a:r>
            <a:endParaRPr lang="en-US" dirty="0"/>
          </a:p>
          <a:p>
            <a:pPr lvl="1"/>
            <a:r>
              <a:rPr lang="en-US" dirty="0"/>
              <a:t>Uses a pseudorandom function (PRF) based on HMAC to create keys</a:t>
            </a:r>
          </a:p>
          <a:p>
            <a:r>
              <a:rPr lang="en-US" dirty="0"/>
              <a:t>TLS messages are used within EAP for WLAN authentication and key exchange</a:t>
            </a:r>
          </a:p>
          <a:p>
            <a:r>
              <a:rPr lang="en-US" dirty="0"/>
              <a:t>WTLS is a variant of TLS that is used in the wireless application protocol (WAP)</a:t>
            </a:r>
          </a:p>
          <a:p>
            <a:endParaRPr lang="en-US" dirty="0"/>
          </a:p>
        </p:txBody>
      </p:sp>
    </p:spTree>
    <p:extLst>
      <p:ext uri="{BB962C8B-B14F-4D97-AF65-F5344CB8AC3E}">
        <p14:creationId xmlns:p14="http://schemas.microsoft.com/office/powerpoint/2010/main" val="2082791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IPsec </a:t>
            </a:r>
            <a:r>
              <a:rPr lang="en-US" dirty="0"/>
              <a:t>- Network Layer Security</a:t>
            </a:r>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Content Placeholder 3"/>
          <p:cNvSpPr>
            <a:spLocks noGrp="1"/>
          </p:cNvSpPr>
          <p:nvPr>
            <p:ph sz="quarter" idx="1"/>
          </p:nvPr>
        </p:nvSpPr>
        <p:spPr/>
        <p:txBody>
          <a:bodyPr>
            <a:normAutofit lnSpcReduction="10000"/>
          </a:bodyPr>
          <a:lstStyle/>
          <a:p>
            <a:r>
              <a:rPr lang="en-US" dirty="0"/>
              <a:t>Encrypts and authenticates all traffic at the IP level</a:t>
            </a:r>
          </a:p>
          <a:p>
            <a:pPr lvl="1"/>
            <a:r>
              <a:rPr lang="en-US" dirty="0"/>
              <a:t>Use on LANs, WANs, public, and private networks</a:t>
            </a:r>
          </a:p>
          <a:p>
            <a:r>
              <a:rPr lang="en-US" dirty="0"/>
              <a:t>Application independent</a:t>
            </a:r>
          </a:p>
          <a:p>
            <a:pPr lvl="1"/>
            <a:r>
              <a:rPr lang="en-US" dirty="0"/>
              <a:t>Web browsing, telnet, </a:t>
            </a:r>
            <a:r>
              <a:rPr lang="en-US" dirty="0" smtClean="0"/>
              <a:t>FTP, etc.</a:t>
            </a:r>
          </a:p>
          <a:p>
            <a:r>
              <a:rPr lang="en-US" dirty="0" smtClean="0"/>
              <a:t>Transparent </a:t>
            </a:r>
            <a:r>
              <a:rPr lang="en-US" dirty="0"/>
              <a:t>to </a:t>
            </a:r>
            <a:r>
              <a:rPr lang="en-US" dirty="0" smtClean="0"/>
              <a:t>user</a:t>
            </a:r>
          </a:p>
          <a:p>
            <a:r>
              <a:rPr lang="en-US" dirty="0" smtClean="0"/>
              <a:t>Provides </a:t>
            </a:r>
            <a:r>
              <a:rPr lang="en-US" dirty="0"/>
              <a:t>the following security services at the IP level</a:t>
            </a:r>
          </a:p>
          <a:p>
            <a:pPr lvl="1"/>
            <a:r>
              <a:rPr lang="en-US" dirty="0"/>
              <a:t>Access control</a:t>
            </a:r>
          </a:p>
          <a:p>
            <a:pPr lvl="1"/>
            <a:r>
              <a:rPr lang="en-US" dirty="0"/>
              <a:t>Connectionless integrity</a:t>
            </a:r>
          </a:p>
          <a:p>
            <a:pPr lvl="1"/>
            <a:r>
              <a:rPr lang="en-US" dirty="0"/>
              <a:t>Data origin authentication</a:t>
            </a:r>
          </a:p>
          <a:p>
            <a:pPr lvl="1"/>
            <a:r>
              <a:rPr lang="en-US" dirty="0"/>
              <a:t>Rejection of replayed packets</a:t>
            </a:r>
          </a:p>
          <a:p>
            <a:pPr lvl="1"/>
            <a:r>
              <a:rPr lang="en-US" dirty="0"/>
              <a:t>Data confidentiality</a:t>
            </a:r>
          </a:p>
          <a:p>
            <a:pPr lvl="1"/>
            <a:r>
              <a:rPr lang="en-US" dirty="0"/>
              <a:t>Limited traffic analysis confidentiality</a:t>
            </a:r>
          </a:p>
          <a:p>
            <a:endParaRPr lang="en-US" dirty="0"/>
          </a:p>
        </p:txBody>
      </p:sp>
    </p:spTree>
    <p:extLst>
      <p:ext uri="{BB962C8B-B14F-4D97-AF65-F5344CB8AC3E}">
        <p14:creationId xmlns:p14="http://schemas.microsoft.com/office/powerpoint/2010/main" val="267696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500"/>
                                        <p:tgtEl>
                                          <p:spTgt spid="4">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fade">
                                      <p:cBhvr>
                                        <p:cTn id="32" dur="500"/>
                                        <p:tgtEl>
                                          <p:spTgt spid="4">
                                            <p:txEl>
                                              <p:pRg st="9" end="9"/>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500"/>
                                        <p:tgtEl>
                                          <p:spTgt spid="4">
                                            <p:txEl>
                                              <p:pRg st="10" end="10"/>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
                                            <p:txEl>
                                              <p:pRg st="11" end="11"/>
                                            </p:txEl>
                                          </p:spTgt>
                                        </p:tgtEl>
                                        <p:attrNameLst>
                                          <p:attrName>style.visibility</p:attrName>
                                        </p:attrNameLst>
                                      </p:cBhvr>
                                      <p:to>
                                        <p:strVal val="visible"/>
                                      </p:to>
                                    </p:set>
                                    <p:animEffect transition="in" filter="fade">
                                      <p:cBhvr>
                                        <p:cTn id="38"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Cases where </a:t>
            </a:r>
            <a:r>
              <a:rPr lang="en-US" dirty="0" smtClean="0"/>
              <a:t>IPsec </a:t>
            </a:r>
            <a:r>
              <a:rPr lang="en-US" dirty="0"/>
              <a:t>can be used</a:t>
            </a:r>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4" name="Content Placeholder 3"/>
          <p:cNvSpPr>
            <a:spLocks noGrp="1"/>
          </p:cNvSpPr>
          <p:nvPr>
            <p:ph sz="quarter" idx="1"/>
          </p:nvPr>
        </p:nvSpPr>
        <p:spPr/>
        <p:txBody>
          <a:bodyPr/>
          <a:lstStyle/>
          <a:p>
            <a:endParaRPr lang="en-US" dirty="0"/>
          </a:p>
        </p:txBody>
      </p:sp>
      <p:sp>
        <p:nvSpPr>
          <p:cNvPr id="28" name="Text Box 25"/>
          <p:cNvSpPr txBox="1">
            <a:spLocks noChangeArrowheads="1"/>
          </p:cNvSpPr>
          <p:nvPr/>
        </p:nvSpPr>
        <p:spPr bwMode="auto">
          <a:xfrm>
            <a:off x="2667000" y="3465513"/>
            <a:ext cx="43862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a:latin typeface="Comic Sans MS" pitchFamily="66" charset="0"/>
                <a:cs typeface="Arial" pitchFamily="34" charset="0"/>
              </a:rPr>
              <a:t>End-to-end security between two hosts</a:t>
            </a:r>
          </a:p>
        </p:txBody>
      </p:sp>
      <p:grpSp>
        <p:nvGrpSpPr>
          <p:cNvPr id="30" name="Group 27"/>
          <p:cNvGrpSpPr>
            <a:grpSpLocks/>
          </p:cNvGrpSpPr>
          <p:nvPr/>
        </p:nvGrpSpPr>
        <p:grpSpPr bwMode="auto">
          <a:xfrm>
            <a:off x="3962400" y="1981200"/>
            <a:ext cx="1752600" cy="1066800"/>
            <a:chOff x="1168" y="1328"/>
            <a:chExt cx="2704" cy="2032"/>
          </a:xfrm>
        </p:grpSpPr>
        <p:sp>
          <p:nvSpPr>
            <p:cNvPr id="31" name="Freeform 28"/>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29"/>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3" name="Freeform 30"/>
            <p:cNvSpPr>
              <a:spLocks/>
            </p:cNvSpPr>
            <p:nvPr/>
          </p:nvSpPr>
          <p:spPr bwMode="auto">
            <a:xfrm>
              <a:off x="1303" y="2524"/>
              <a:ext cx="158" cy="38"/>
            </a:xfrm>
            <a:custGeom>
              <a:avLst/>
              <a:gdLst>
                <a:gd name="T0" fmla="*/ 0 w 312"/>
                <a:gd name="T1" fmla="*/ 0 h 74"/>
                <a:gd name="T2" fmla="*/ 31 w 312"/>
                <a:gd name="T3" fmla="*/ 17 h 74"/>
                <a:gd name="T4" fmla="*/ 64 w 312"/>
                <a:gd name="T5" fmla="*/ 32 h 74"/>
                <a:gd name="T6" fmla="*/ 97 w 312"/>
                <a:gd name="T7" fmla="*/ 45 h 74"/>
                <a:gd name="T8" fmla="*/ 131 w 312"/>
                <a:gd name="T9" fmla="*/ 55 h 74"/>
                <a:gd name="T10" fmla="*/ 165 w 312"/>
                <a:gd name="T11" fmla="*/ 63 h 74"/>
                <a:gd name="T12" fmla="*/ 200 w 312"/>
                <a:gd name="T13" fmla="*/ 69 h 74"/>
                <a:gd name="T14" fmla="*/ 235 w 312"/>
                <a:gd name="T15" fmla="*/ 73 h 74"/>
                <a:gd name="T16" fmla="*/ 271 w 312"/>
                <a:gd name="T17" fmla="*/ 74 h 74"/>
                <a:gd name="T18" fmla="*/ 292 w 312"/>
                <a:gd name="T19" fmla="*/ 73 h 74"/>
                <a:gd name="T20" fmla="*/ 312 w 312"/>
                <a:gd name="T21" fmla="*/ 7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2" h="74">
                  <a:moveTo>
                    <a:pt x="0" y="0"/>
                  </a:moveTo>
                  <a:lnTo>
                    <a:pt x="31" y="17"/>
                  </a:lnTo>
                  <a:lnTo>
                    <a:pt x="64" y="32"/>
                  </a:lnTo>
                  <a:lnTo>
                    <a:pt x="97" y="45"/>
                  </a:lnTo>
                  <a:lnTo>
                    <a:pt x="131" y="55"/>
                  </a:lnTo>
                  <a:lnTo>
                    <a:pt x="165" y="63"/>
                  </a:lnTo>
                  <a:lnTo>
                    <a:pt x="200" y="69"/>
                  </a:lnTo>
                  <a:lnTo>
                    <a:pt x="235" y="73"/>
                  </a:lnTo>
                  <a:lnTo>
                    <a:pt x="271" y="74"/>
                  </a:lnTo>
                  <a:lnTo>
                    <a:pt x="292" y="73"/>
                  </a:lnTo>
                  <a:lnTo>
                    <a:pt x="312" y="72"/>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4" name="Freeform 31"/>
            <p:cNvSpPr>
              <a:spLocks/>
            </p:cNvSpPr>
            <p:nvPr/>
          </p:nvSpPr>
          <p:spPr bwMode="auto">
            <a:xfrm>
              <a:off x="1533" y="2969"/>
              <a:ext cx="69" cy="18"/>
            </a:xfrm>
            <a:custGeom>
              <a:avLst/>
              <a:gdLst>
                <a:gd name="T0" fmla="*/ 0 w 136"/>
                <a:gd name="T1" fmla="*/ 34 h 34"/>
                <a:gd name="T2" fmla="*/ 35 w 136"/>
                <a:gd name="T3" fmla="*/ 29 h 34"/>
                <a:gd name="T4" fmla="*/ 69 w 136"/>
                <a:gd name="T5" fmla="*/ 22 h 34"/>
                <a:gd name="T6" fmla="*/ 103 w 136"/>
                <a:gd name="T7" fmla="*/ 12 h 34"/>
                <a:gd name="T8" fmla="*/ 136 w 136"/>
                <a:gd name="T9" fmla="*/ 0 h 34"/>
              </a:gdLst>
              <a:ahLst/>
              <a:cxnLst>
                <a:cxn ang="0">
                  <a:pos x="T0" y="T1"/>
                </a:cxn>
                <a:cxn ang="0">
                  <a:pos x="T2" y="T3"/>
                </a:cxn>
                <a:cxn ang="0">
                  <a:pos x="T4" y="T5"/>
                </a:cxn>
                <a:cxn ang="0">
                  <a:pos x="T6" y="T7"/>
                </a:cxn>
                <a:cxn ang="0">
                  <a:pos x="T8" y="T9"/>
                </a:cxn>
              </a:cxnLst>
              <a:rect l="0" t="0" r="r" b="b"/>
              <a:pathLst>
                <a:path w="136" h="34">
                  <a:moveTo>
                    <a:pt x="0" y="34"/>
                  </a:moveTo>
                  <a:lnTo>
                    <a:pt x="35" y="29"/>
                  </a:lnTo>
                  <a:lnTo>
                    <a:pt x="69" y="22"/>
                  </a:lnTo>
                  <a:lnTo>
                    <a:pt x="103" y="12"/>
                  </a:lnTo>
                  <a:lnTo>
                    <a:pt x="136"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5" name="Freeform 32"/>
            <p:cNvSpPr>
              <a:spLocks/>
            </p:cNvSpPr>
            <p:nvPr/>
          </p:nvSpPr>
          <p:spPr bwMode="auto">
            <a:xfrm>
              <a:off x="2156" y="3086"/>
              <a:ext cx="42" cy="81"/>
            </a:xfrm>
            <a:custGeom>
              <a:avLst/>
              <a:gdLst>
                <a:gd name="T0" fmla="*/ 0 w 83"/>
                <a:gd name="T1" fmla="*/ 0 h 158"/>
                <a:gd name="T2" fmla="*/ 18 w 83"/>
                <a:gd name="T3" fmla="*/ 41 h 158"/>
                <a:gd name="T4" fmla="*/ 37 w 83"/>
                <a:gd name="T5" fmla="*/ 81 h 158"/>
                <a:gd name="T6" fmla="*/ 59 w 83"/>
                <a:gd name="T7" fmla="*/ 120 h 158"/>
                <a:gd name="T8" fmla="*/ 83 w 83"/>
                <a:gd name="T9" fmla="*/ 158 h 158"/>
              </a:gdLst>
              <a:ahLst/>
              <a:cxnLst>
                <a:cxn ang="0">
                  <a:pos x="T0" y="T1"/>
                </a:cxn>
                <a:cxn ang="0">
                  <a:pos x="T2" y="T3"/>
                </a:cxn>
                <a:cxn ang="0">
                  <a:pos x="T4" y="T5"/>
                </a:cxn>
                <a:cxn ang="0">
                  <a:pos x="T6" y="T7"/>
                </a:cxn>
                <a:cxn ang="0">
                  <a:pos x="T8" y="T9"/>
                </a:cxn>
              </a:cxnLst>
              <a:rect l="0" t="0" r="r" b="b"/>
              <a:pathLst>
                <a:path w="83" h="158">
                  <a:moveTo>
                    <a:pt x="0" y="0"/>
                  </a:moveTo>
                  <a:lnTo>
                    <a:pt x="18" y="41"/>
                  </a:lnTo>
                  <a:lnTo>
                    <a:pt x="37" y="81"/>
                  </a:lnTo>
                  <a:lnTo>
                    <a:pt x="59" y="120"/>
                  </a:lnTo>
                  <a:lnTo>
                    <a:pt x="83" y="158"/>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6" name="Freeform 33"/>
            <p:cNvSpPr>
              <a:spLocks/>
            </p:cNvSpPr>
            <p:nvPr/>
          </p:nvSpPr>
          <p:spPr bwMode="auto">
            <a:xfrm>
              <a:off x="2955" y="2962"/>
              <a:ext cx="16" cy="90"/>
            </a:xfrm>
            <a:custGeom>
              <a:avLst/>
              <a:gdLst>
                <a:gd name="T0" fmla="*/ 0 w 33"/>
                <a:gd name="T1" fmla="*/ 174 h 174"/>
                <a:gd name="T2" fmla="*/ 12 w 33"/>
                <a:gd name="T3" fmla="*/ 131 h 174"/>
                <a:gd name="T4" fmla="*/ 21 w 33"/>
                <a:gd name="T5" fmla="*/ 88 h 174"/>
                <a:gd name="T6" fmla="*/ 28 w 33"/>
                <a:gd name="T7" fmla="*/ 44 h 174"/>
                <a:gd name="T8" fmla="*/ 33 w 33"/>
                <a:gd name="T9" fmla="*/ 0 h 174"/>
              </a:gdLst>
              <a:ahLst/>
              <a:cxnLst>
                <a:cxn ang="0">
                  <a:pos x="T0" y="T1"/>
                </a:cxn>
                <a:cxn ang="0">
                  <a:pos x="T2" y="T3"/>
                </a:cxn>
                <a:cxn ang="0">
                  <a:pos x="T4" y="T5"/>
                </a:cxn>
                <a:cxn ang="0">
                  <a:pos x="T6" y="T7"/>
                </a:cxn>
                <a:cxn ang="0">
                  <a:pos x="T8" y="T9"/>
                </a:cxn>
              </a:cxnLst>
              <a:rect l="0" t="0" r="r" b="b"/>
              <a:pathLst>
                <a:path w="33" h="174">
                  <a:moveTo>
                    <a:pt x="0" y="174"/>
                  </a:moveTo>
                  <a:lnTo>
                    <a:pt x="12" y="131"/>
                  </a:lnTo>
                  <a:lnTo>
                    <a:pt x="21" y="88"/>
                  </a:lnTo>
                  <a:lnTo>
                    <a:pt x="28" y="44"/>
                  </a:lnTo>
                  <a:lnTo>
                    <a:pt x="33"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7" name="Freeform 34"/>
            <p:cNvSpPr>
              <a:spLocks/>
            </p:cNvSpPr>
            <p:nvPr/>
          </p:nvSpPr>
          <p:spPr bwMode="auto">
            <a:xfrm>
              <a:off x="3305" y="2408"/>
              <a:ext cx="204" cy="336"/>
            </a:xfrm>
            <a:custGeom>
              <a:avLst/>
              <a:gdLst>
                <a:gd name="T0" fmla="*/ 401 w 401"/>
                <a:gd name="T1" fmla="*/ 651 h 651"/>
                <a:gd name="T2" fmla="*/ 401 w 401"/>
                <a:gd name="T3" fmla="*/ 645 h 651"/>
                <a:gd name="T4" fmla="*/ 399 w 401"/>
                <a:gd name="T5" fmla="*/ 594 h 651"/>
                <a:gd name="T6" fmla="*/ 394 w 401"/>
                <a:gd name="T7" fmla="*/ 543 h 651"/>
                <a:gd name="T8" fmla="*/ 385 w 401"/>
                <a:gd name="T9" fmla="*/ 494 h 651"/>
                <a:gd name="T10" fmla="*/ 373 w 401"/>
                <a:gd name="T11" fmla="*/ 445 h 651"/>
                <a:gd name="T12" fmla="*/ 358 w 401"/>
                <a:gd name="T13" fmla="*/ 398 h 651"/>
                <a:gd name="T14" fmla="*/ 339 w 401"/>
                <a:gd name="T15" fmla="*/ 352 h 651"/>
                <a:gd name="T16" fmla="*/ 317 w 401"/>
                <a:gd name="T17" fmla="*/ 307 h 651"/>
                <a:gd name="T18" fmla="*/ 293 w 401"/>
                <a:gd name="T19" fmla="*/ 264 h 651"/>
                <a:gd name="T20" fmla="*/ 265 w 401"/>
                <a:gd name="T21" fmla="*/ 223 h 651"/>
                <a:gd name="T22" fmla="*/ 235 w 401"/>
                <a:gd name="T23" fmla="*/ 184 h 651"/>
                <a:gd name="T24" fmla="*/ 202 w 401"/>
                <a:gd name="T25" fmla="*/ 147 h 651"/>
                <a:gd name="T26" fmla="*/ 166 w 401"/>
                <a:gd name="T27" fmla="*/ 113 h 651"/>
                <a:gd name="T28" fmla="*/ 128 w 401"/>
                <a:gd name="T29" fmla="*/ 81 h 651"/>
                <a:gd name="T30" fmla="*/ 88 w 401"/>
                <a:gd name="T31" fmla="*/ 51 h 651"/>
                <a:gd name="T32" fmla="*/ 45 w 401"/>
                <a:gd name="T33" fmla="*/ 24 h 651"/>
                <a:gd name="T34" fmla="*/ 0 w 401"/>
                <a:gd name="T35" fmla="*/ 0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1" h="651">
                  <a:moveTo>
                    <a:pt x="401" y="651"/>
                  </a:moveTo>
                  <a:lnTo>
                    <a:pt x="401" y="645"/>
                  </a:lnTo>
                  <a:lnTo>
                    <a:pt x="399" y="594"/>
                  </a:lnTo>
                  <a:lnTo>
                    <a:pt x="394" y="543"/>
                  </a:lnTo>
                  <a:lnTo>
                    <a:pt x="385" y="494"/>
                  </a:lnTo>
                  <a:lnTo>
                    <a:pt x="373" y="445"/>
                  </a:lnTo>
                  <a:lnTo>
                    <a:pt x="358" y="398"/>
                  </a:lnTo>
                  <a:lnTo>
                    <a:pt x="339" y="352"/>
                  </a:lnTo>
                  <a:lnTo>
                    <a:pt x="317" y="307"/>
                  </a:lnTo>
                  <a:lnTo>
                    <a:pt x="293" y="264"/>
                  </a:lnTo>
                  <a:lnTo>
                    <a:pt x="265" y="223"/>
                  </a:lnTo>
                  <a:lnTo>
                    <a:pt x="235" y="184"/>
                  </a:lnTo>
                  <a:lnTo>
                    <a:pt x="202" y="147"/>
                  </a:lnTo>
                  <a:lnTo>
                    <a:pt x="166" y="113"/>
                  </a:lnTo>
                  <a:lnTo>
                    <a:pt x="128" y="81"/>
                  </a:lnTo>
                  <a:lnTo>
                    <a:pt x="88" y="51"/>
                  </a:lnTo>
                  <a:lnTo>
                    <a:pt x="45" y="24"/>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8" name="Freeform 35"/>
            <p:cNvSpPr>
              <a:spLocks/>
            </p:cNvSpPr>
            <p:nvPr/>
          </p:nvSpPr>
          <p:spPr bwMode="auto">
            <a:xfrm>
              <a:off x="3693" y="2049"/>
              <a:ext cx="91" cy="126"/>
            </a:xfrm>
            <a:custGeom>
              <a:avLst/>
              <a:gdLst>
                <a:gd name="T0" fmla="*/ 0 w 179"/>
                <a:gd name="T1" fmla="*/ 244 h 244"/>
                <a:gd name="T2" fmla="*/ 28 w 179"/>
                <a:gd name="T3" fmla="*/ 218 h 244"/>
                <a:gd name="T4" fmla="*/ 55 w 179"/>
                <a:gd name="T5" fmla="*/ 191 h 244"/>
                <a:gd name="T6" fmla="*/ 80 w 179"/>
                <a:gd name="T7" fmla="*/ 162 h 244"/>
                <a:gd name="T8" fmla="*/ 103 w 179"/>
                <a:gd name="T9" fmla="*/ 132 h 244"/>
                <a:gd name="T10" fmla="*/ 125 w 179"/>
                <a:gd name="T11" fmla="*/ 101 h 244"/>
                <a:gd name="T12" fmla="*/ 145 w 179"/>
                <a:gd name="T13" fmla="*/ 68 h 244"/>
                <a:gd name="T14" fmla="*/ 163 w 179"/>
                <a:gd name="T15" fmla="*/ 35 h 244"/>
                <a:gd name="T16" fmla="*/ 179 w 179"/>
                <a:gd name="T17"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244">
                  <a:moveTo>
                    <a:pt x="0" y="244"/>
                  </a:moveTo>
                  <a:lnTo>
                    <a:pt x="28" y="218"/>
                  </a:lnTo>
                  <a:lnTo>
                    <a:pt x="55" y="191"/>
                  </a:lnTo>
                  <a:lnTo>
                    <a:pt x="80" y="162"/>
                  </a:lnTo>
                  <a:lnTo>
                    <a:pt x="103" y="132"/>
                  </a:lnTo>
                  <a:lnTo>
                    <a:pt x="125" y="101"/>
                  </a:lnTo>
                  <a:lnTo>
                    <a:pt x="145" y="68"/>
                  </a:lnTo>
                  <a:lnTo>
                    <a:pt x="163" y="35"/>
                  </a:lnTo>
                  <a:lnTo>
                    <a:pt x="179"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9" name="Freeform 36"/>
            <p:cNvSpPr>
              <a:spLocks/>
            </p:cNvSpPr>
            <p:nvPr/>
          </p:nvSpPr>
          <p:spPr bwMode="auto">
            <a:xfrm>
              <a:off x="3566" y="1583"/>
              <a:ext cx="5" cy="59"/>
            </a:xfrm>
            <a:custGeom>
              <a:avLst/>
              <a:gdLst>
                <a:gd name="T0" fmla="*/ 10 w 10"/>
                <a:gd name="T1" fmla="*/ 115 h 115"/>
                <a:gd name="T2" fmla="*/ 10 w 10"/>
                <a:gd name="T3" fmla="*/ 111 h 115"/>
                <a:gd name="T4" fmla="*/ 10 w 10"/>
                <a:gd name="T5" fmla="*/ 107 h 115"/>
                <a:gd name="T6" fmla="*/ 9 w 10"/>
                <a:gd name="T7" fmla="*/ 80 h 115"/>
                <a:gd name="T8" fmla="*/ 8 w 10"/>
                <a:gd name="T9" fmla="*/ 53 h 115"/>
                <a:gd name="T10" fmla="*/ 5 w 10"/>
                <a:gd name="T11" fmla="*/ 26 h 115"/>
                <a:gd name="T12" fmla="*/ 0 w 10"/>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10" h="115">
                  <a:moveTo>
                    <a:pt x="10" y="115"/>
                  </a:moveTo>
                  <a:lnTo>
                    <a:pt x="10" y="111"/>
                  </a:lnTo>
                  <a:lnTo>
                    <a:pt x="10" y="107"/>
                  </a:lnTo>
                  <a:lnTo>
                    <a:pt x="9" y="80"/>
                  </a:lnTo>
                  <a:lnTo>
                    <a:pt x="8" y="53"/>
                  </a:lnTo>
                  <a:lnTo>
                    <a:pt x="5" y="26"/>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0" name="Freeform 37"/>
            <p:cNvSpPr>
              <a:spLocks/>
            </p:cNvSpPr>
            <p:nvPr/>
          </p:nvSpPr>
          <p:spPr bwMode="auto">
            <a:xfrm>
              <a:off x="2988" y="1437"/>
              <a:ext cx="47" cy="76"/>
            </a:xfrm>
            <a:custGeom>
              <a:avLst/>
              <a:gdLst>
                <a:gd name="T0" fmla="*/ 92 w 92"/>
                <a:gd name="T1" fmla="*/ 0 h 147"/>
                <a:gd name="T2" fmla="*/ 65 w 92"/>
                <a:gd name="T3" fmla="*/ 35 h 147"/>
                <a:gd name="T4" fmla="*/ 40 w 92"/>
                <a:gd name="T5" fmla="*/ 71 h 147"/>
                <a:gd name="T6" fmla="*/ 19 w 92"/>
                <a:gd name="T7" fmla="*/ 108 h 147"/>
                <a:gd name="T8" fmla="*/ 0 w 92"/>
                <a:gd name="T9" fmla="*/ 147 h 147"/>
              </a:gdLst>
              <a:ahLst/>
              <a:cxnLst>
                <a:cxn ang="0">
                  <a:pos x="T0" y="T1"/>
                </a:cxn>
                <a:cxn ang="0">
                  <a:pos x="T2" y="T3"/>
                </a:cxn>
                <a:cxn ang="0">
                  <a:pos x="T4" y="T5"/>
                </a:cxn>
                <a:cxn ang="0">
                  <a:pos x="T6" y="T7"/>
                </a:cxn>
                <a:cxn ang="0">
                  <a:pos x="T8" y="T9"/>
                </a:cxn>
              </a:cxnLst>
              <a:rect l="0" t="0" r="r" b="b"/>
              <a:pathLst>
                <a:path w="92" h="147">
                  <a:moveTo>
                    <a:pt x="92" y="0"/>
                  </a:moveTo>
                  <a:lnTo>
                    <a:pt x="65" y="35"/>
                  </a:lnTo>
                  <a:lnTo>
                    <a:pt x="40" y="71"/>
                  </a:lnTo>
                  <a:lnTo>
                    <a:pt x="19" y="108"/>
                  </a:lnTo>
                  <a:lnTo>
                    <a:pt x="0" y="147"/>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1" name="Freeform 38"/>
            <p:cNvSpPr>
              <a:spLocks/>
            </p:cNvSpPr>
            <p:nvPr/>
          </p:nvSpPr>
          <p:spPr bwMode="auto">
            <a:xfrm>
              <a:off x="2551" y="1483"/>
              <a:ext cx="22" cy="65"/>
            </a:xfrm>
            <a:custGeom>
              <a:avLst/>
              <a:gdLst>
                <a:gd name="T0" fmla="*/ 45 w 45"/>
                <a:gd name="T1" fmla="*/ 0 h 126"/>
                <a:gd name="T2" fmla="*/ 31 w 45"/>
                <a:gd name="T3" fmla="*/ 30 h 126"/>
                <a:gd name="T4" fmla="*/ 19 w 45"/>
                <a:gd name="T5" fmla="*/ 62 h 126"/>
                <a:gd name="T6" fmla="*/ 8 w 45"/>
                <a:gd name="T7" fmla="*/ 93 h 126"/>
                <a:gd name="T8" fmla="*/ 0 w 45"/>
                <a:gd name="T9" fmla="*/ 126 h 126"/>
              </a:gdLst>
              <a:ahLst/>
              <a:cxnLst>
                <a:cxn ang="0">
                  <a:pos x="T0" y="T1"/>
                </a:cxn>
                <a:cxn ang="0">
                  <a:pos x="T2" y="T3"/>
                </a:cxn>
                <a:cxn ang="0">
                  <a:pos x="T4" y="T5"/>
                </a:cxn>
                <a:cxn ang="0">
                  <a:pos x="T6" y="T7"/>
                </a:cxn>
                <a:cxn ang="0">
                  <a:pos x="T8" y="T9"/>
                </a:cxn>
              </a:cxnLst>
              <a:rect l="0" t="0" r="r" b="b"/>
              <a:pathLst>
                <a:path w="45" h="126">
                  <a:moveTo>
                    <a:pt x="45" y="0"/>
                  </a:moveTo>
                  <a:lnTo>
                    <a:pt x="31" y="30"/>
                  </a:lnTo>
                  <a:lnTo>
                    <a:pt x="19" y="62"/>
                  </a:lnTo>
                  <a:lnTo>
                    <a:pt x="8" y="93"/>
                  </a:lnTo>
                  <a:lnTo>
                    <a:pt x="0" y="126"/>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2" name="Freeform 39"/>
            <p:cNvSpPr>
              <a:spLocks/>
            </p:cNvSpPr>
            <p:nvPr/>
          </p:nvSpPr>
          <p:spPr bwMode="auto">
            <a:xfrm>
              <a:off x="2044" y="1573"/>
              <a:ext cx="81" cy="63"/>
            </a:xfrm>
            <a:custGeom>
              <a:avLst/>
              <a:gdLst>
                <a:gd name="T0" fmla="*/ 161 w 161"/>
                <a:gd name="T1" fmla="*/ 123 h 123"/>
                <a:gd name="T2" fmla="*/ 124 w 161"/>
                <a:gd name="T3" fmla="*/ 89 h 123"/>
                <a:gd name="T4" fmla="*/ 84 w 161"/>
                <a:gd name="T5" fmla="*/ 57 h 123"/>
                <a:gd name="T6" fmla="*/ 43 w 161"/>
                <a:gd name="T7" fmla="*/ 27 h 123"/>
                <a:gd name="T8" fmla="*/ 0 w 161"/>
                <a:gd name="T9" fmla="*/ 0 h 123"/>
              </a:gdLst>
              <a:ahLst/>
              <a:cxnLst>
                <a:cxn ang="0">
                  <a:pos x="T0" y="T1"/>
                </a:cxn>
                <a:cxn ang="0">
                  <a:pos x="T2" y="T3"/>
                </a:cxn>
                <a:cxn ang="0">
                  <a:pos x="T4" y="T5"/>
                </a:cxn>
                <a:cxn ang="0">
                  <a:pos x="T6" y="T7"/>
                </a:cxn>
                <a:cxn ang="0">
                  <a:pos x="T8" y="T9"/>
                </a:cxn>
              </a:cxnLst>
              <a:rect l="0" t="0" r="r" b="b"/>
              <a:pathLst>
                <a:path w="161" h="123">
                  <a:moveTo>
                    <a:pt x="161" y="123"/>
                  </a:moveTo>
                  <a:lnTo>
                    <a:pt x="124" y="89"/>
                  </a:lnTo>
                  <a:lnTo>
                    <a:pt x="84" y="57"/>
                  </a:lnTo>
                  <a:lnTo>
                    <a:pt x="43" y="27"/>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3" name="Freeform 40"/>
            <p:cNvSpPr>
              <a:spLocks/>
            </p:cNvSpPr>
            <p:nvPr/>
          </p:nvSpPr>
          <p:spPr bwMode="auto">
            <a:xfrm>
              <a:off x="1411" y="2004"/>
              <a:ext cx="15" cy="67"/>
            </a:xfrm>
            <a:custGeom>
              <a:avLst/>
              <a:gdLst>
                <a:gd name="T0" fmla="*/ 0 w 28"/>
                <a:gd name="T1" fmla="*/ 0 h 130"/>
                <a:gd name="T2" fmla="*/ 5 w 28"/>
                <a:gd name="T3" fmla="*/ 33 h 130"/>
                <a:gd name="T4" fmla="*/ 11 w 28"/>
                <a:gd name="T5" fmla="*/ 65 h 130"/>
                <a:gd name="T6" fmla="*/ 19 w 28"/>
                <a:gd name="T7" fmla="*/ 98 h 130"/>
                <a:gd name="T8" fmla="*/ 28 w 28"/>
                <a:gd name="T9" fmla="*/ 130 h 130"/>
              </a:gdLst>
              <a:ahLst/>
              <a:cxnLst>
                <a:cxn ang="0">
                  <a:pos x="T0" y="T1"/>
                </a:cxn>
                <a:cxn ang="0">
                  <a:pos x="T2" y="T3"/>
                </a:cxn>
                <a:cxn ang="0">
                  <a:pos x="T4" y="T5"/>
                </a:cxn>
                <a:cxn ang="0">
                  <a:pos x="T6" y="T7"/>
                </a:cxn>
                <a:cxn ang="0">
                  <a:pos x="T8" y="T9"/>
                </a:cxn>
              </a:cxnLst>
              <a:rect l="0" t="0" r="r" b="b"/>
              <a:pathLst>
                <a:path w="28" h="130">
                  <a:moveTo>
                    <a:pt x="0" y="0"/>
                  </a:moveTo>
                  <a:lnTo>
                    <a:pt x="5" y="33"/>
                  </a:lnTo>
                  <a:lnTo>
                    <a:pt x="11" y="65"/>
                  </a:lnTo>
                  <a:lnTo>
                    <a:pt x="19" y="98"/>
                  </a:lnTo>
                  <a:lnTo>
                    <a:pt x="28" y="13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grpSp>
      <p:sp>
        <p:nvSpPr>
          <p:cNvPr id="44" name="Line 41"/>
          <p:cNvSpPr>
            <a:spLocks noChangeShapeType="1"/>
          </p:cNvSpPr>
          <p:nvPr/>
        </p:nvSpPr>
        <p:spPr bwMode="auto">
          <a:xfrm>
            <a:off x="2667000" y="2590800"/>
            <a:ext cx="43434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5" name="Text Box 42"/>
          <p:cNvSpPr txBox="1">
            <a:spLocks noChangeArrowheads="1"/>
          </p:cNvSpPr>
          <p:nvPr/>
        </p:nvSpPr>
        <p:spPr bwMode="auto">
          <a:xfrm>
            <a:off x="4337050" y="2230438"/>
            <a:ext cx="1241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a:latin typeface="Comic Sans MS" pitchFamily="66" charset="0"/>
                <a:cs typeface="Arial" pitchFamily="34" charset="0"/>
              </a:rPr>
              <a:t>Internet/</a:t>
            </a:r>
          </a:p>
          <a:p>
            <a:pPr eaLnBrk="1" hangingPunct="1"/>
            <a:r>
              <a:rPr lang="en-US" sz="1800">
                <a:latin typeface="Comic Sans MS" pitchFamily="66" charset="0"/>
                <a:cs typeface="Arial" pitchFamily="34" charset="0"/>
              </a:rPr>
              <a:t>Intranet</a:t>
            </a:r>
          </a:p>
        </p:txBody>
      </p:sp>
      <p:sp>
        <p:nvSpPr>
          <p:cNvPr id="46" name="Freeform 43"/>
          <p:cNvSpPr>
            <a:spLocks/>
          </p:cNvSpPr>
          <p:nvPr/>
        </p:nvSpPr>
        <p:spPr bwMode="auto">
          <a:xfrm>
            <a:off x="2209800" y="2743200"/>
            <a:ext cx="4724400" cy="533400"/>
          </a:xfrm>
          <a:custGeom>
            <a:avLst/>
            <a:gdLst>
              <a:gd name="T0" fmla="*/ 0 w 2976"/>
              <a:gd name="T1" fmla="*/ 48 h 336"/>
              <a:gd name="T2" fmla="*/ 0 w 2976"/>
              <a:gd name="T3" fmla="*/ 336 h 336"/>
              <a:gd name="T4" fmla="*/ 2976 w 2976"/>
              <a:gd name="T5" fmla="*/ 336 h 336"/>
              <a:gd name="T6" fmla="*/ 2976 w 2976"/>
              <a:gd name="T7" fmla="*/ 0 h 336"/>
            </a:gdLst>
            <a:ahLst/>
            <a:cxnLst>
              <a:cxn ang="0">
                <a:pos x="T0" y="T1"/>
              </a:cxn>
              <a:cxn ang="0">
                <a:pos x="T2" y="T3"/>
              </a:cxn>
              <a:cxn ang="0">
                <a:pos x="T4" y="T5"/>
              </a:cxn>
              <a:cxn ang="0">
                <a:pos x="T6" y="T7"/>
              </a:cxn>
            </a:cxnLst>
            <a:rect l="0" t="0" r="r" b="b"/>
            <a:pathLst>
              <a:path w="2976" h="336">
                <a:moveTo>
                  <a:pt x="0" y="48"/>
                </a:moveTo>
                <a:lnTo>
                  <a:pt x="0" y="336"/>
                </a:lnTo>
                <a:lnTo>
                  <a:pt x="2976" y="336"/>
                </a:lnTo>
                <a:lnTo>
                  <a:pt x="2976" y="0"/>
                </a:lnTo>
              </a:path>
            </a:pathLst>
          </a:custGeom>
          <a:noFill/>
          <a:ln w="19050" cap="flat" cmpd="sng">
            <a:solidFill>
              <a:schemeClr val="tx1"/>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47" name="Group 44"/>
          <p:cNvGrpSpPr>
            <a:grpSpLocks/>
          </p:cNvGrpSpPr>
          <p:nvPr/>
        </p:nvGrpSpPr>
        <p:grpSpPr bwMode="auto">
          <a:xfrm>
            <a:off x="3657600" y="3124200"/>
            <a:ext cx="2362200" cy="304800"/>
            <a:chOff x="1248" y="2880"/>
            <a:chExt cx="1488" cy="192"/>
          </a:xfrm>
        </p:grpSpPr>
        <p:sp>
          <p:nvSpPr>
            <p:cNvPr id="48" name="Oval 45"/>
            <p:cNvSpPr>
              <a:spLocks noChangeArrowheads="1"/>
            </p:cNvSpPr>
            <p:nvPr/>
          </p:nvSpPr>
          <p:spPr bwMode="auto">
            <a:xfrm>
              <a:off x="1248" y="2880"/>
              <a:ext cx="96" cy="192"/>
            </a:xfrm>
            <a:prstGeom prst="ellipse">
              <a:avLst/>
            </a:prstGeom>
            <a:solidFill>
              <a:schemeClr val="hlink"/>
            </a:solidFill>
            <a:ln w="9525" cap="sq">
              <a:solidFill>
                <a:schemeClr val="folHlink"/>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Rectangle 46"/>
            <p:cNvSpPr>
              <a:spLocks noChangeArrowheads="1"/>
            </p:cNvSpPr>
            <p:nvPr/>
          </p:nvSpPr>
          <p:spPr bwMode="auto">
            <a:xfrm>
              <a:off x="1296" y="2880"/>
              <a:ext cx="1392" cy="192"/>
            </a:xfrm>
            <a:prstGeom prst="rect">
              <a:avLst/>
            </a:prstGeom>
            <a:solidFill>
              <a:schemeClr val="hlink"/>
            </a:solidFill>
            <a:ln w="9525" cap="sq">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800">
                <a:latin typeface="Comic Sans MS" pitchFamily="66" charset="0"/>
                <a:cs typeface="Arial" pitchFamily="34" charset="0"/>
              </a:endParaRPr>
            </a:p>
          </p:txBody>
        </p:sp>
        <p:sp>
          <p:nvSpPr>
            <p:cNvPr id="50" name="Oval 47"/>
            <p:cNvSpPr>
              <a:spLocks noChangeArrowheads="1"/>
            </p:cNvSpPr>
            <p:nvPr/>
          </p:nvSpPr>
          <p:spPr bwMode="auto">
            <a:xfrm>
              <a:off x="2640" y="2880"/>
              <a:ext cx="96" cy="192"/>
            </a:xfrm>
            <a:prstGeom prst="ellipse">
              <a:avLst/>
            </a:prstGeom>
            <a:solidFill>
              <a:schemeClr val="hlink"/>
            </a:solidFill>
            <a:ln w="9525" cap="sq">
              <a:solidFill>
                <a:schemeClr val="folHlink"/>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51" name="Picture 4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9425" y="1770063"/>
            <a:ext cx="1146175" cy="1354137"/>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4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1828800"/>
            <a:ext cx="1146175" cy="1354138"/>
          </a:xfrm>
          <a:prstGeom prst="rect">
            <a:avLst/>
          </a:prstGeom>
          <a:noFill/>
          <a:extLst>
            <a:ext uri="{909E8E84-426E-40DD-AFC4-6F175D3DCCD1}">
              <a14:hiddenFill xmlns:a14="http://schemas.microsoft.com/office/drawing/2010/main">
                <a:solidFill>
                  <a:srgbClr val="FFFFFF"/>
                </a:solidFill>
              </a14:hiddenFill>
            </a:ext>
          </a:extLst>
        </p:spPr>
      </p:pic>
      <p:grpSp>
        <p:nvGrpSpPr>
          <p:cNvPr id="55" name="Group 54"/>
          <p:cNvGrpSpPr/>
          <p:nvPr/>
        </p:nvGrpSpPr>
        <p:grpSpPr>
          <a:xfrm>
            <a:off x="1752600" y="4114800"/>
            <a:ext cx="6480175" cy="2095500"/>
            <a:chOff x="1752600" y="4114800"/>
            <a:chExt cx="6480175" cy="2095500"/>
          </a:xfrm>
        </p:grpSpPr>
        <p:grpSp>
          <p:nvGrpSpPr>
            <p:cNvPr id="5" name="Group 2"/>
            <p:cNvGrpSpPr>
              <a:grpSpLocks/>
            </p:cNvGrpSpPr>
            <p:nvPr/>
          </p:nvGrpSpPr>
          <p:grpSpPr bwMode="auto">
            <a:xfrm>
              <a:off x="4114800" y="4419600"/>
              <a:ext cx="1752600" cy="1066800"/>
              <a:chOff x="1168" y="1328"/>
              <a:chExt cx="2704" cy="2032"/>
            </a:xfrm>
          </p:grpSpPr>
          <p:sp>
            <p:nvSpPr>
              <p:cNvPr id="6" name="Freeform 3"/>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4"/>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8" name="Freeform 5"/>
              <p:cNvSpPr>
                <a:spLocks/>
              </p:cNvSpPr>
              <p:nvPr/>
            </p:nvSpPr>
            <p:spPr bwMode="auto">
              <a:xfrm>
                <a:off x="1303" y="2524"/>
                <a:ext cx="158" cy="38"/>
              </a:xfrm>
              <a:custGeom>
                <a:avLst/>
                <a:gdLst>
                  <a:gd name="T0" fmla="*/ 0 w 312"/>
                  <a:gd name="T1" fmla="*/ 0 h 74"/>
                  <a:gd name="T2" fmla="*/ 31 w 312"/>
                  <a:gd name="T3" fmla="*/ 17 h 74"/>
                  <a:gd name="T4" fmla="*/ 64 w 312"/>
                  <a:gd name="T5" fmla="*/ 32 h 74"/>
                  <a:gd name="T6" fmla="*/ 97 w 312"/>
                  <a:gd name="T7" fmla="*/ 45 h 74"/>
                  <a:gd name="T8" fmla="*/ 131 w 312"/>
                  <a:gd name="T9" fmla="*/ 55 h 74"/>
                  <a:gd name="T10" fmla="*/ 165 w 312"/>
                  <a:gd name="T11" fmla="*/ 63 h 74"/>
                  <a:gd name="T12" fmla="*/ 200 w 312"/>
                  <a:gd name="T13" fmla="*/ 69 h 74"/>
                  <a:gd name="T14" fmla="*/ 235 w 312"/>
                  <a:gd name="T15" fmla="*/ 73 h 74"/>
                  <a:gd name="T16" fmla="*/ 271 w 312"/>
                  <a:gd name="T17" fmla="*/ 74 h 74"/>
                  <a:gd name="T18" fmla="*/ 292 w 312"/>
                  <a:gd name="T19" fmla="*/ 73 h 74"/>
                  <a:gd name="T20" fmla="*/ 312 w 312"/>
                  <a:gd name="T21" fmla="*/ 7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2" h="74">
                    <a:moveTo>
                      <a:pt x="0" y="0"/>
                    </a:moveTo>
                    <a:lnTo>
                      <a:pt x="31" y="17"/>
                    </a:lnTo>
                    <a:lnTo>
                      <a:pt x="64" y="32"/>
                    </a:lnTo>
                    <a:lnTo>
                      <a:pt x="97" y="45"/>
                    </a:lnTo>
                    <a:lnTo>
                      <a:pt x="131" y="55"/>
                    </a:lnTo>
                    <a:lnTo>
                      <a:pt x="165" y="63"/>
                    </a:lnTo>
                    <a:lnTo>
                      <a:pt x="200" y="69"/>
                    </a:lnTo>
                    <a:lnTo>
                      <a:pt x="235" y="73"/>
                    </a:lnTo>
                    <a:lnTo>
                      <a:pt x="271" y="74"/>
                    </a:lnTo>
                    <a:lnTo>
                      <a:pt x="292" y="73"/>
                    </a:lnTo>
                    <a:lnTo>
                      <a:pt x="312" y="72"/>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9" name="Freeform 6"/>
              <p:cNvSpPr>
                <a:spLocks/>
              </p:cNvSpPr>
              <p:nvPr/>
            </p:nvSpPr>
            <p:spPr bwMode="auto">
              <a:xfrm>
                <a:off x="1533" y="2969"/>
                <a:ext cx="69" cy="18"/>
              </a:xfrm>
              <a:custGeom>
                <a:avLst/>
                <a:gdLst>
                  <a:gd name="T0" fmla="*/ 0 w 136"/>
                  <a:gd name="T1" fmla="*/ 34 h 34"/>
                  <a:gd name="T2" fmla="*/ 35 w 136"/>
                  <a:gd name="T3" fmla="*/ 29 h 34"/>
                  <a:gd name="T4" fmla="*/ 69 w 136"/>
                  <a:gd name="T5" fmla="*/ 22 h 34"/>
                  <a:gd name="T6" fmla="*/ 103 w 136"/>
                  <a:gd name="T7" fmla="*/ 12 h 34"/>
                  <a:gd name="T8" fmla="*/ 136 w 136"/>
                  <a:gd name="T9" fmla="*/ 0 h 34"/>
                </a:gdLst>
                <a:ahLst/>
                <a:cxnLst>
                  <a:cxn ang="0">
                    <a:pos x="T0" y="T1"/>
                  </a:cxn>
                  <a:cxn ang="0">
                    <a:pos x="T2" y="T3"/>
                  </a:cxn>
                  <a:cxn ang="0">
                    <a:pos x="T4" y="T5"/>
                  </a:cxn>
                  <a:cxn ang="0">
                    <a:pos x="T6" y="T7"/>
                  </a:cxn>
                  <a:cxn ang="0">
                    <a:pos x="T8" y="T9"/>
                  </a:cxn>
                </a:cxnLst>
                <a:rect l="0" t="0" r="r" b="b"/>
                <a:pathLst>
                  <a:path w="136" h="34">
                    <a:moveTo>
                      <a:pt x="0" y="34"/>
                    </a:moveTo>
                    <a:lnTo>
                      <a:pt x="35" y="29"/>
                    </a:lnTo>
                    <a:lnTo>
                      <a:pt x="69" y="22"/>
                    </a:lnTo>
                    <a:lnTo>
                      <a:pt x="103" y="12"/>
                    </a:lnTo>
                    <a:lnTo>
                      <a:pt x="136"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0" name="Freeform 7"/>
              <p:cNvSpPr>
                <a:spLocks/>
              </p:cNvSpPr>
              <p:nvPr/>
            </p:nvSpPr>
            <p:spPr bwMode="auto">
              <a:xfrm>
                <a:off x="2156" y="3086"/>
                <a:ext cx="42" cy="81"/>
              </a:xfrm>
              <a:custGeom>
                <a:avLst/>
                <a:gdLst>
                  <a:gd name="T0" fmla="*/ 0 w 83"/>
                  <a:gd name="T1" fmla="*/ 0 h 158"/>
                  <a:gd name="T2" fmla="*/ 18 w 83"/>
                  <a:gd name="T3" fmla="*/ 41 h 158"/>
                  <a:gd name="T4" fmla="*/ 37 w 83"/>
                  <a:gd name="T5" fmla="*/ 81 h 158"/>
                  <a:gd name="T6" fmla="*/ 59 w 83"/>
                  <a:gd name="T7" fmla="*/ 120 h 158"/>
                  <a:gd name="T8" fmla="*/ 83 w 83"/>
                  <a:gd name="T9" fmla="*/ 158 h 158"/>
                </a:gdLst>
                <a:ahLst/>
                <a:cxnLst>
                  <a:cxn ang="0">
                    <a:pos x="T0" y="T1"/>
                  </a:cxn>
                  <a:cxn ang="0">
                    <a:pos x="T2" y="T3"/>
                  </a:cxn>
                  <a:cxn ang="0">
                    <a:pos x="T4" y="T5"/>
                  </a:cxn>
                  <a:cxn ang="0">
                    <a:pos x="T6" y="T7"/>
                  </a:cxn>
                  <a:cxn ang="0">
                    <a:pos x="T8" y="T9"/>
                  </a:cxn>
                </a:cxnLst>
                <a:rect l="0" t="0" r="r" b="b"/>
                <a:pathLst>
                  <a:path w="83" h="158">
                    <a:moveTo>
                      <a:pt x="0" y="0"/>
                    </a:moveTo>
                    <a:lnTo>
                      <a:pt x="18" y="41"/>
                    </a:lnTo>
                    <a:lnTo>
                      <a:pt x="37" y="81"/>
                    </a:lnTo>
                    <a:lnTo>
                      <a:pt x="59" y="120"/>
                    </a:lnTo>
                    <a:lnTo>
                      <a:pt x="83" y="158"/>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1" name="Freeform 8"/>
              <p:cNvSpPr>
                <a:spLocks/>
              </p:cNvSpPr>
              <p:nvPr/>
            </p:nvSpPr>
            <p:spPr bwMode="auto">
              <a:xfrm>
                <a:off x="2955" y="2962"/>
                <a:ext cx="16" cy="90"/>
              </a:xfrm>
              <a:custGeom>
                <a:avLst/>
                <a:gdLst>
                  <a:gd name="T0" fmla="*/ 0 w 33"/>
                  <a:gd name="T1" fmla="*/ 174 h 174"/>
                  <a:gd name="T2" fmla="*/ 12 w 33"/>
                  <a:gd name="T3" fmla="*/ 131 h 174"/>
                  <a:gd name="T4" fmla="*/ 21 w 33"/>
                  <a:gd name="T5" fmla="*/ 88 h 174"/>
                  <a:gd name="T6" fmla="*/ 28 w 33"/>
                  <a:gd name="T7" fmla="*/ 44 h 174"/>
                  <a:gd name="T8" fmla="*/ 33 w 33"/>
                  <a:gd name="T9" fmla="*/ 0 h 174"/>
                </a:gdLst>
                <a:ahLst/>
                <a:cxnLst>
                  <a:cxn ang="0">
                    <a:pos x="T0" y="T1"/>
                  </a:cxn>
                  <a:cxn ang="0">
                    <a:pos x="T2" y="T3"/>
                  </a:cxn>
                  <a:cxn ang="0">
                    <a:pos x="T4" y="T5"/>
                  </a:cxn>
                  <a:cxn ang="0">
                    <a:pos x="T6" y="T7"/>
                  </a:cxn>
                  <a:cxn ang="0">
                    <a:pos x="T8" y="T9"/>
                  </a:cxn>
                </a:cxnLst>
                <a:rect l="0" t="0" r="r" b="b"/>
                <a:pathLst>
                  <a:path w="33" h="174">
                    <a:moveTo>
                      <a:pt x="0" y="174"/>
                    </a:moveTo>
                    <a:lnTo>
                      <a:pt x="12" y="131"/>
                    </a:lnTo>
                    <a:lnTo>
                      <a:pt x="21" y="88"/>
                    </a:lnTo>
                    <a:lnTo>
                      <a:pt x="28" y="44"/>
                    </a:lnTo>
                    <a:lnTo>
                      <a:pt x="33"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2" name="Freeform 9"/>
              <p:cNvSpPr>
                <a:spLocks/>
              </p:cNvSpPr>
              <p:nvPr/>
            </p:nvSpPr>
            <p:spPr bwMode="auto">
              <a:xfrm>
                <a:off x="3305" y="2408"/>
                <a:ext cx="204" cy="336"/>
              </a:xfrm>
              <a:custGeom>
                <a:avLst/>
                <a:gdLst>
                  <a:gd name="T0" fmla="*/ 401 w 401"/>
                  <a:gd name="T1" fmla="*/ 651 h 651"/>
                  <a:gd name="T2" fmla="*/ 401 w 401"/>
                  <a:gd name="T3" fmla="*/ 645 h 651"/>
                  <a:gd name="T4" fmla="*/ 399 w 401"/>
                  <a:gd name="T5" fmla="*/ 594 h 651"/>
                  <a:gd name="T6" fmla="*/ 394 w 401"/>
                  <a:gd name="T7" fmla="*/ 543 h 651"/>
                  <a:gd name="T8" fmla="*/ 385 w 401"/>
                  <a:gd name="T9" fmla="*/ 494 h 651"/>
                  <a:gd name="T10" fmla="*/ 373 w 401"/>
                  <a:gd name="T11" fmla="*/ 445 h 651"/>
                  <a:gd name="T12" fmla="*/ 358 w 401"/>
                  <a:gd name="T13" fmla="*/ 398 h 651"/>
                  <a:gd name="T14" fmla="*/ 339 w 401"/>
                  <a:gd name="T15" fmla="*/ 352 h 651"/>
                  <a:gd name="T16" fmla="*/ 317 w 401"/>
                  <a:gd name="T17" fmla="*/ 307 h 651"/>
                  <a:gd name="T18" fmla="*/ 293 w 401"/>
                  <a:gd name="T19" fmla="*/ 264 h 651"/>
                  <a:gd name="T20" fmla="*/ 265 w 401"/>
                  <a:gd name="T21" fmla="*/ 223 h 651"/>
                  <a:gd name="T22" fmla="*/ 235 w 401"/>
                  <a:gd name="T23" fmla="*/ 184 h 651"/>
                  <a:gd name="T24" fmla="*/ 202 w 401"/>
                  <a:gd name="T25" fmla="*/ 147 h 651"/>
                  <a:gd name="T26" fmla="*/ 166 w 401"/>
                  <a:gd name="T27" fmla="*/ 113 h 651"/>
                  <a:gd name="T28" fmla="*/ 128 w 401"/>
                  <a:gd name="T29" fmla="*/ 81 h 651"/>
                  <a:gd name="T30" fmla="*/ 88 w 401"/>
                  <a:gd name="T31" fmla="*/ 51 h 651"/>
                  <a:gd name="T32" fmla="*/ 45 w 401"/>
                  <a:gd name="T33" fmla="*/ 24 h 651"/>
                  <a:gd name="T34" fmla="*/ 0 w 401"/>
                  <a:gd name="T35" fmla="*/ 0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1" h="651">
                    <a:moveTo>
                      <a:pt x="401" y="651"/>
                    </a:moveTo>
                    <a:lnTo>
                      <a:pt x="401" y="645"/>
                    </a:lnTo>
                    <a:lnTo>
                      <a:pt x="399" y="594"/>
                    </a:lnTo>
                    <a:lnTo>
                      <a:pt x="394" y="543"/>
                    </a:lnTo>
                    <a:lnTo>
                      <a:pt x="385" y="494"/>
                    </a:lnTo>
                    <a:lnTo>
                      <a:pt x="373" y="445"/>
                    </a:lnTo>
                    <a:lnTo>
                      <a:pt x="358" y="398"/>
                    </a:lnTo>
                    <a:lnTo>
                      <a:pt x="339" y="352"/>
                    </a:lnTo>
                    <a:lnTo>
                      <a:pt x="317" y="307"/>
                    </a:lnTo>
                    <a:lnTo>
                      <a:pt x="293" y="264"/>
                    </a:lnTo>
                    <a:lnTo>
                      <a:pt x="265" y="223"/>
                    </a:lnTo>
                    <a:lnTo>
                      <a:pt x="235" y="184"/>
                    </a:lnTo>
                    <a:lnTo>
                      <a:pt x="202" y="147"/>
                    </a:lnTo>
                    <a:lnTo>
                      <a:pt x="166" y="113"/>
                    </a:lnTo>
                    <a:lnTo>
                      <a:pt x="128" y="81"/>
                    </a:lnTo>
                    <a:lnTo>
                      <a:pt x="88" y="51"/>
                    </a:lnTo>
                    <a:lnTo>
                      <a:pt x="45" y="24"/>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3" name="Freeform 10"/>
              <p:cNvSpPr>
                <a:spLocks/>
              </p:cNvSpPr>
              <p:nvPr/>
            </p:nvSpPr>
            <p:spPr bwMode="auto">
              <a:xfrm>
                <a:off x="3693" y="2049"/>
                <a:ext cx="91" cy="126"/>
              </a:xfrm>
              <a:custGeom>
                <a:avLst/>
                <a:gdLst>
                  <a:gd name="T0" fmla="*/ 0 w 179"/>
                  <a:gd name="T1" fmla="*/ 244 h 244"/>
                  <a:gd name="T2" fmla="*/ 28 w 179"/>
                  <a:gd name="T3" fmla="*/ 218 h 244"/>
                  <a:gd name="T4" fmla="*/ 55 w 179"/>
                  <a:gd name="T5" fmla="*/ 191 h 244"/>
                  <a:gd name="T6" fmla="*/ 80 w 179"/>
                  <a:gd name="T7" fmla="*/ 162 h 244"/>
                  <a:gd name="T8" fmla="*/ 103 w 179"/>
                  <a:gd name="T9" fmla="*/ 132 h 244"/>
                  <a:gd name="T10" fmla="*/ 125 w 179"/>
                  <a:gd name="T11" fmla="*/ 101 h 244"/>
                  <a:gd name="T12" fmla="*/ 145 w 179"/>
                  <a:gd name="T13" fmla="*/ 68 h 244"/>
                  <a:gd name="T14" fmla="*/ 163 w 179"/>
                  <a:gd name="T15" fmla="*/ 35 h 244"/>
                  <a:gd name="T16" fmla="*/ 179 w 179"/>
                  <a:gd name="T17"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244">
                    <a:moveTo>
                      <a:pt x="0" y="244"/>
                    </a:moveTo>
                    <a:lnTo>
                      <a:pt x="28" y="218"/>
                    </a:lnTo>
                    <a:lnTo>
                      <a:pt x="55" y="191"/>
                    </a:lnTo>
                    <a:lnTo>
                      <a:pt x="80" y="162"/>
                    </a:lnTo>
                    <a:lnTo>
                      <a:pt x="103" y="132"/>
                    </a:lnTo>
                    <a:lnTo>
                      <a:pt x="125" y="101"/>
                    </a:lnTo>
                    <a:lnTo>
                      <a:pt x="145" y="68"/>
                    </a:lnTo>
                    <a:lnTo>
                      <a:pt x="163" y="35"/>
                    </a:lnTo>
                    <a:lnTo>
                      <a:pt x="179"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4" name="Freeform 11"/>
              <p:cNvSpPr>
                <a:spLocks/>
              </p:cNvSpPr>
              <p:nvPr/>
            </p:nvSpPr>
            <p:spPr bwMode="auto">
              <a:xfrm>
                <a:off x="3566" y="1583"/>
                <a:ext cx="5" cy="59"/>
              </a:xfrm>
              <a:custGeom>
                <a:avLst/>
                <a:gdLst>
                  <a:gd name="T0" fmla="*/ 10 w 10"/>
                  <a:gd name="T1" fmla="*/ 115 h 115"/>
                  <a:gd name="T2" fmla="*/ 10 w 10"/>
                  <a:gd name="T3" fmla="*/ 111 h 115"/>
                  <a:gd name="T4" fmla="*/ 10 w 10"/>
                  <a:gd name="T5" fmla="*/ 107 h 115"/>
                  <a:gd name="T6" fmla="*/ 9 w 10"/>
                  <a:gd name="T7" fmla="*/ 80 h 115"/>
                  <a:gd name="T8" fmla="*/ 8 w 10"/>
                  <a:gd name="T9" fmla="*/ 53 h 115"/>
                  <a:gd name="T10" fmla="*/ 5 w 10"/>
                  <a:gd name="T11" fmla="*/ 26 h 115"/>
                  <a:gd name="T12" fmla="*/ 0 w 10"/>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10" h="115">
                    <a:moveTo>
                      <a:pt x="10" y="115"/>
                    </a:moveTo>
                    <a:lnTo>
                      <a:pt x="10" y="111"/>
                    </a:lnTo>
                    <a:lnTo>
                      <a:pt x="10" y="107"/>
                    </a:lnTo>
                    <a:lnTo>
                      <a:pt x="9" y="80"/>
                    </a:lnTo>
                    <a:lnTo>
                      <a:pt x="8" y="53"/>
                    </a:lnTo>
                    <a:lnTo>
                      <a:pt x="5" y="26"/>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5" name="Freeform 12"/>
              <p:cNvSpPr>
                <a:spLocks/>
              </p:cNvSpPr>
              <p:nvPr/>
            </p:nvSpPr>
            <p:spPr bwMode="auto">
              <a:xfrm>
                <a:off x="2988" y="1437"/>
                <a:ext cx="47" cy="76"/>
              </a:xfrm>
              <a:custGeom>
                <a:avLst/>
                <a:gdLst>
                  <a:gd name="T0" fmla="*/ 92 w 92"/>
                  <a:gd name="T1" fmla="*/ 0 h 147"/>
                  <a:gd name="T2" fmla="*/ 65 w 92"/>
                  <a:gd name="T3" fmla="*/ 35 h 147"/>
                  <a:gd name="T4" fmla="*/ 40 w 92"/>
                  <a:gd name="T5" fmla="*/ 71 h 147"/>
                  <a:gd name="T6" fmla="*/ 19 w 92"/>
                  <a:gd name="T7" fmla="*/ 108 h 147"/>
                  <a:gd name="T8" fmla="*/ 0 w 92"/>
                  <a:gd name="T9" fmla="*/ 147 h 147"/>
                </a:gdLst>
                <a:ahLst/>
                <a:cxnLst>
                  <a:cxn ang="0">
                    <a:pos x="T0" y="T1"/>
                  </a:cxn>
                  <a:cxn ang="0">
                    <a:pos x="T2" y="T3"/>
                  </a:cxn>
                  <a:cxn ang="0">
                    <a:pos x="T4" y="T5"/>
                  </a:cxn>
                  <a:cxn ang="0">
                    <a:pos x="T6" y="T7"/>
                  </a:cxn>
                  <a:cxn ang="0">
                    <a:pos x="T8" y="T9"/>
                  </a:cxn>
                </a:cxnLst>
                <a:rect l="0" t="0" r="r" b="b"/>
                <a:pathLst>
                  <a:path w="92" h="147">
                    <a:moveTo>
                      <a:pt x="92" y="0"/>
                    </a:moveTo>
                    <a:lnTo>
                      <a:pt x="65" y="35"/>
                    </a:lnTo>
                    <a:lnTo>
                      <a:pt x="40" y="71"/>
                    </a:lnTo>
                    <a:lnTo>
                      <a:pt x="19" y="108"/>
                    </a:lnTo>
                    <a:lnTo>
                      <a:pt x="0" y="147"/>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6" name="Freeform 13"/>
              <p:cNvSpPr>
                <a:spLocks/>
              </p:cNvSpPr>
              <p:nvPr/>
            </p:nvSpPr>
            <p:spPr bwMode="auto">
              <a:xfrm>
                <a:off x="2551" y="1483"/>
                <a:ext cx="22" cy="65"/>
              </a:xfrm>
              <a:custGeom>
                <a:avLst/>
                <a:gdLst>
                  <a:gd name="T0" fmla="*/ 45 w 45"/>
                  <a:gd name="T1" fmla="*/ 0 h 126"/>
                  <a:gd name="T2" fmla="*/ 31 w 45"/>
                  <a:gd name="T3" fmla="*/ 30 h 126"/>
                  <a:gd name="T4" fmla="*/ 19 w 45"/>
                  <a:gd name="T5" fmla="*/ 62 h 126"/>
                  <a:gd name="T6" fmla="*/ 8 w 45"/>
                  <a:gd name="T7" fmla="*/ 93 h 126"/>
                  <a:gd name="T8" fmla="*/ 0 w 45"/>
                  <a:gd name="T9" fmla="*/ 126 h 126"/>
                </a:gdLst>
                <a:ahLst/>
                <a:cxnLst>
                  <a:cxn ang="0">
                    <a:pos x="T0" y="T1"/>
                  </a:cxn>
                  <a:cxn ang="0">
                    <a:pos x="T2" y="T3"/>
                  </a:cxn>
                  <a:cxn ang="0">
                    <a:pos x="T4" y="T5"/>
                  </a:cxn>
                  <a:cxn ang="0">
                    <a:pos x="T6" y="T7"/>
                  </a:cxn>
                  <a:cxn ang="0">
                    <a:pos x="T8" y="T9"/>
                  </a:cxn>
                </a:cxnLst>
                <a:rect l="0" t="0" r="r" b="b"/>
                <a:pathLst>
                  <a:path w="45" h="126">
                    <a:moveTo>
                      <a:pt x="45" y="0"/>
                    </a:moveTo>
                    <a:lnTo>
                      <a:pt x="31" y="30"/>
                    </a:lnTo>
                    <a:lnTo>
                      <a:pt x="19" y="62"/>
                    </a:lnTo>
                    <a:lnTo>
                      <a:pt x="8" y="93"/>
                    </a:lnTo>
                    <a:lnTo>
                      <a:pt x="0" y="126"/>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7" name="Freeform 14"/>
              <p:cNvSpPr>
                <a:spLocks/>
              </p:cNvSpPr>
              <p:nvPr/>
            </p:nvSpPr>
            <p:spPr bwMode="auto">
              <a:xfrm>
                <a:off x="2044" y="1573"/>
                <a:ext cx="81" cy="63"/>
              </a:xfrm>
              <a:custGeom>
                <a:avLst/>
                <a:gdLst>
                  <a:gd name="T0" fmla="*/ 161 w 161"/>
                  <a:gd name="T1" fmla="*/ 123 h 123"/>
                  <a:gd name="T2" fmla="*/ 124 w 161"/>
                  <a:gd name="T3" fmla="*/ 89 h 123"/>
                  <a:gd name="T4" fmla="*/ 84 w 161"/>
                  <a:gd name="T5" fmla="*/ 57 h 123"/>
                  <a:gd name="T6" fmla="*/ 43 w 161"/>
                  <a:gd name="T7" fmla="*/ 27 h 123"/>
                  <a:gd name="T8" fmla="*/ 0 w 161"/>
                  <a:gd name="T9" fmla="*/ 0 h 123"/>
                </a:gdLst>
                <a:ahLst/>
                <a:cxnLst>
                  <a:cxn ang="0">
                    <a:pos x="T0" y="T1"/>
                  </a:cxn>
                  <a:cxn ang="0">
                    <a:pos x="T2" y="T3"/>
                  </a:cxn>
                  <a:cxn ang="0">
                    <a:pos x="T4" y="T5"/>
                  </a:cxn>
                  <a:cxn ang="0">
                    <a:pos x="T6" y="T7"/>
                  </a:cxn>
                  <a:cxn ang="0">
                    <a:pos x="T8" y="T9"/>
                  </a:cxn>
                </a:cxnLst>
                <a:rect l="0" t="0" r="r" b="b"/>
                <a:pathLst>
                  <a:path w="161" h="123">
                    <a:moveTo>
                      <a:pt x="161" y="123"/>
                    </a:moveTo>
                    <a:lnTo>
                      <a:pt x="124" y="89"/>
                    </a:lnTo>
                    <a:lnTo>
                      <a:pt x="84" y="57"/>
                    </a:lnTo>
                    <a:lnTo>
                      <a:pt x="43" y="27"/>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8" name="Freeform 15"/>
              <p:cNvSpPr>
                <a:spLocks/>
              </p:cNvSpPr>
              <p:nvPr/>
            </p:nvSpPr>
            <p:spPr bwMode="auto">
              <a:xfrm>
                <a:off x="1411" y="2004"/>
                <a:ext cx="15" cy="67"/>
              </a:xfrm>
              <a:custGeom>
                <a:avLst/>
                <a:gdLst>
                  <a:gd name="T0" fmla="*/ 0 w 28"/>
                  <a:gd name="T1" fmla="*/ 0 h 130"/>
                  <a:gd name="T2" fmla="*/ 5 w 28"/>
                  <a:gd name="T3" fmla="*/ 33 h 130"/>
                  <a:gd name="T4" fmla="*/ 11 w 28"/>
                  <a:gd name="T5" fmla="*/ 65 h 130"/>
                  <a:gd name="T6" fmla="*/ 19 w 28"/>
                  <a:gd name="T7" fmla="*/ 98 h 130"/>
                  <a:gd name="T8" fmla="*/ 28 w 28"/>
                  <a:gd name="T9" fmla="*/ 130 h 130"/>
                </a:gdLst>
                <a:ahLst/>
                <a:cxnLst>
                  <a:cxn ang="0">
                    <a:pos x="T0" y="T1"/>
                  </a:cxn>
                  <a:cxn ang="0">
                    <a:pos x="T2" y="T3"/>
                  </a:cxn>
                  <a:cxn ang="0">
                    <a:pos x="T4" y="T5"/>
                  </a:cxn>
                  <a:cxn ang="0">
                    <a:pos x="T6" y="T7"/>
                  </a:cxn>
                  <a:cxn ang="0">
                    <a:pos x="T8" y="T9"/>
                  </a:cxn>
                </a:cxnLst>
                <a:rect l="0" t="0" r="r" b="b"/>
                <a:pathLst>
                  <a:path w="28" h="130">
                    <a:moveTo>
                      <a:pt x="0" y="0"/>
                    </a:moveTo>
                    <a:lnTo>
                      <a:pt x="5" y="33"/>
                    </a:lnTo>
                    <a:lnTo>
                      <a:pt x="11" y="65"/>
                    </a:lnTo>
                    <a:lnTo>
                      <a:pt x="19" y="98"/>
                    </a:lnTo>
                    <a:lnTo>
                      <a:pt x="28" y="13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grpSp>
        <p:sp>
          <p:nvSpPr>
            <p:cNvPr id="19" name="Line 16"/>
            <p:cNvSpPr>
              <a:spLocks noChangeShapeType="1"/>
            </p:cNvSpPr>
            <p:nvPr/>
          </p:nvSpPr>
          <p:spPr bwMode="auto">
            <a:xfrm>
              <a:off x="2833688" y="5029200"/>
              <a:ext cx="43434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 name="Text Box 17"/>
            <p:cNvSpPr txBox="1">
              <a:spLocks noChangeArrowheads="1"/>
            </p:cNvSpPr>
            <p:nvPr/>
          </p:nvSpPr>
          <p:spPr bwMode="auto">
            <a:xfrm>
              <a:off x="4419600" y="4668838"/>
              <a:ext cx="1241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a:latin typeface="Comic Sans MS" pitchFamily="66" charset="0"/>
                  <a:cs typeface="Arial" pitchFamily="34" charset="0"/>
                </a:rPr>
                <a:t>Internet/</a:t>
              </a:r>
            </a:p>
            <a:p>
              <a:pPr eaLnBrk="1" hangingPunct="1"/>
              <a:r>
                <a:rPr lang="en-US" sz="1800">
                  <a:latin typeface="Comic Sans MS" pitchFamily="66" charset="0"/>
                  <a:cs typeface="Arial" pitchFamily="34" charset="0"/>
                </a:rPr>
                <a:t>Intranet</a:t>
              </a:r>
            </a:p>
          </p:txBody>
        </p:sp>
        <p:sp>
          <p:nvSpPr>
            <p:cNvPr id="21" name="Freeform 18"/>
            <p:cNvSpPr>
              <a:spLocks/>
            </p:cNvSpPr>
            <p:nvPr/>
          </p:nvSpPr>
          <p:spPr bwMode="auto">
            <a:xfrm>
              <a:off x="3810000" y="5181600"/>
              <a:ext cx="2514600" cy="533400"/>
            </a:xfrm>
            <a:custGeom>
              <a:avLst/>
              <a:gdLst>
                <a:gd name="T0" fmla="*/ 0 w 2976"/>
                <a:gd name="T1" fmla="*/ 48 h 336"/>
                <a:gd name="T2" fmla="*/ 0 w 2976"/>
                <a:gd name="T3" fmla="*/ 336 h 336"/>
                <a:gd name="T4" fmla="*/ 2976 w 2976"/>
                <a:gd name="T5" fmla="*/ 336 h 336"/>
                <a:gd name="T6" fmla="*/ 2976 w 2976"/>
                <a:gd name="T7" fmla="*/ 0 h 336"/>
              </a:gdLst>
              <a:ahLst/>
              <a:cxnLst>
                <a:cxn ang="0">
                  <a:pos x="T0" y="T1"/>
                </a:cxn>
                <a:cxn ang="0">
                  <a:pos x="T2" y="T3"/>
                </a:cxn>
                <a:cxn ang="0">
                  <a:pos x="T4" y="T5"/>
                </a:cxn>
                <a:cxn ang="0">
                  <a:pos x="T6" y="T7"/>
                </a:cxn>
              </a:cxnLst>
              <a:rect l="0" t="0" r="r" b="b"/>
              <a:pathLst>
                <a:path w="2976" h="336">
                  <a:moveTo>
                    <a:pt x="0" y="48"/>
                  </a:moveTo>
                  <a:lnTo>
                    <a:pt x="0" y="336"/>
                  </a:lnTo>
                  <a:lnTo>
                    <a:pt x="2976" y="336"/>
                  </a:lnTo>
                  <a:lnTo>
                    <a:pt x="2976" y="0"/>
                  </a:lnTo>
                </a:path>
              </a:pathLst>
            </a:custGeom>
            <a:noFill/>
            <a:ln w="22225" cap="flat" cmpd="sng">
              <a:solidFill>
                <a:schemeClr val="tx1"/>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2" name="Group 19"/>
            <p:cNvGrpSpPr>
              <a:grpSpLocks/>
            </p:cNvGrpSpPr>
            <p:nvPr/>
          </p:nvGrpSpPr>
          <p:grpSpPr bwMode="auto">
            <a:xfrm>
              <a:off x="4343400" y="5562600"/>
              <a:ext cx="1524000" cy="304800"/>
              <a:chOff x="1248" y="2880"/>
              <a:chExt cx="1488" cy="192"/>
            </a:xfrm>
          </p:grpSpPr>
          <p:sp>
            <p:nvSpPr>
              <p:cNvPr id="23" name="Oval 20"/>
              <p:cNvSpPr>
                <a:spLocks noChangeArrowheads="1"/>
              </p:cNvSpPr>
              <p:nvPr/>
            </p:nvSpPr>
            <p:spPr bwMode="auto">
              <a:xfrm>
                <a:off x="1248" y="2880"/>
                <a:ext cx="96" cy="192"/>
              </a:xfrm>
              <a:prstGeom prst="ellipse">
                <a:avLst/>
              </a:prstGeom>
              <a:solidFill>
                <a:schemeClr val="hlink"/>
              </a:solidFill>
              <a:ln w="12700" cap="sq">
                <a:solidFill>
                  <a:schemeClr val="folHlink"/>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Rectangle 21"/>
              <p:cNvSpPr>
                <a:spLocks noChangeArrowheads="1"/>
              </p:cNvSpPr>
              <p:nvPr/>
            </p:nvSpPr>
            <p:spPr bwMode="auto">
              <a:xfrm>
                <a:off x="1296" y="2880"/>
                <a:ext cx="1392" cy="192"/>
              </a:xfrm>
              <a:prstGeom prst="rect">
                <a:avLst/>
              </a:prstGeom>
              <a:solidFill>
                <a:schemeClr val="hlink"/>
              </a:solidFill>
              <a:ln w="12700" cap="sq">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Oval 22"/>
              <p:cNvSpPr>
                <a:spLocks noChangeArrowheads="1"/>
              </p:cNvSpPr>
              <p:nvPr/>
            </p:nvSpPr>
            <p:spPr bwMode="auto">
              <a:xfrm>
                <a:off x="2640" y="2880"/>
                <a:ext cx="96" cy="192"/>
              </a:xfrm>
              <a:prstGeom prst="ellipse">
                <a:avLst/>
              </a:prstGeom>
              <a:solidFill>
                <a:schemeClr val="hlink"/>
              </a:solidFill>
              <a:ln w="12700" cap="sq">
                <a:solidFill>
                  <a:schemeClr val="folHlink"/>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6" name="Rectangle 23"/>
            <p:cNvSpPr>
              <a:spLocks noChangeArrowheads="1"/>
            </p:cNvSpPr>
            <p:nvPr/>
          </p:nvSpPr>
          <p:spPr bwMode="auto">
            <a:xfrm>
              <a:off x="3505200" y="4572000"/>
              <a:ext cx="533400" cy="8382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sz="1800">
                  <a:solidFill>
                    <a:schemeClr val="hlink"/>
                  </a:solidFill>
                  <a:latin typeface="Comic Sans MS" pitchFamily="66" charset="0"/>
                  <a:cs typeface="Arial" pitchFamily="34" charset="0"/>
                </a:rPr>
                <a:t>SG</a:t>
              </a:r>
            </a:p>
          </p:txBody>
        </p:sp>
        <p:sp>
          <p:nvSpPr>
            <p:cNvPr id="27" name="Rectangle 24"/>
            <p:cNvSpPr>
              <a:spLocks noChangeArrowheads="1"/>
            </p:cNvSpPr>
            <p:nvPr/>
          </p:nvSpPr>
          <p:spPr bwMode="auto">
            <a:xfrm>
              <a:off x="6019800" y="4572000"/>
              <a:ext cx="533400" cy="8382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sz="1800">
                  <a:solidFill>
                    <a:schemeClr val="hlink"/>
                  </a:solidFill>
                  <a:latin typeface="Comic Sans MS" pitchFamily="66" charset="0"/>
                  <a:cs typeface="Arial" pitchFamily="34" charset="0"/>
                </a:rPr>
                <a:t>SG</a:t>
              </a:r>
            </a:p>
          </p:txBody>
        </p:sp>
        <p:sp>
          <p:nvSpPr>
            <p:cNvPr id="29" name="Text Box 26"/>
            <p:cNvSpPr txBox="1">
              <a:spLocks noChangeArrowheads="1"/>
            </p:cNvSpPr>
            <p:nvPr/>
          </p:nvSpPr>
          <p:spPr bwMode="auto">
            <a:xfrm>
              <a:off x="2057400" y="5843588"/>
              <a:ext cx="572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a:latin typeface="Comic Sans MS" pitchFamily="66" charset="0"/>
                  <a:cs typeface="Arial" pitchFamily="34" charset="0"/>
                </a:rPr>
                <a:t>End-to-end security between two security gateways</a:t>
              </a:r>
            </a:p>
          </p:txBody>
        </p:sp>
        <p:pic>
          <p:nvPicPr>
            <p:cNvPr id="53" name="Picture 5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4114800"/>
              <a:ext cx="1146175" cy="1354138"/>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5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4267200"/>
              <a:ext cx="1146175" cy="135413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7696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Cases where </a:t>
            </a:r>
            <a:r>
              <a:rPr lang="en-US" dirty="0" smtClean="0"/>
              <a:t>IPsec </a:t>
            </a:r>
            <a:r>
              <a:rPr lang="en-US" dirty="0"/>
              <a:t>can be used </a:t>
            </a:r>
            <a:r>
              <a:rPr lang="en-US" dirty="0" smtClean="0"/>
              <a:t>(cont.)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
        <p:nvSpPr>
          <p:cNvPr id="4" name="Content Placeholder 3"/>
          <p:cNvSpPr>
            <a:spLocks noGrp="1"/>
          </p:cNvSpPr>
          <p:nvPr>
            <p:ph sz="quarter" idx="1"/>
          </p:nvPr>
        </p:nvSpPr>
        <p:spPr/>
        <p:txBody>
          <a:bodyPr/>
          <a:lstStyle/>
          <a:p>
            <a:endParaRPr lang="en-US" dirty="0"/>
          </a:p>
        </p:txBody>
      </p:sp>
      <p:grpSp>
        <p:nvGrpSpPr>
          <p:cNvPr id="5" name="Group 2"/>
          <p:cNvGrpSpPr>
            <a:grpSpLocks/>
          </p:cNvGrpSpPr>
          <p:nvPr/>
        </p:nvGrpSpPr>
        <p:grpSpPr bwMode="auto">
          <a:xfrm>
            <a:off x="3429000" y="1352550"/>
            <a:ext cx="1752600" cy="1066800"/>
            <a:chOff x="1168" y="1328"/>
            <a:chExt cx="2704" cy="2032"/>
          </a:xfrm>
        </p:grpSpPr>
        <p:sp>
          <p:nvSpPr>
            <p:cNvPr id="6" name="Freeform 3"/>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4"/>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8" name="Freeform 5"/>
            <p:cNvSpPr>
              <a:spLocks/>
            </p:cNvSpPr>
            <p:nvPr/>
          </p:nvSpPr>
          <p:spPr bwMode="auto">
            <a:xfrm>
              <a:off x="1303" y="2524"/>
              <a:ext cx="158" cy="38"/>
            </a:xfrm>
            <a:custGeom>
              <a:avLst/>
              <a:gdLst>
                <a:gd name="T0" fmla="*/ 0 w 312"/>
                <a:gd name="T1" fmla="*/ 0 h 74"/>
                <a:gd name="T2" fmla="*/ 31 w 312"/>
                <a:gd name="T3" fmla="*/ 17 h 74"/>
                <a:gd name="T4" fmla="*/ 64 w 312"/>
                <a:gd name="T5" fmla="*/ 32 h 74"/>
                <a:gd name="T6" fmla="*/ 97 w 312"/>
                <a:gd name="T7" fmla="*/ 45 h 74"/>
                <a:gd name="T8" fmla="*/ 131 w 312"/>
                <a:gd name="T9" fmla="*/ 55 h 74"/>
                <a:gd name="T10" fmla="*/ 165 w 312"/>
                <a:gd name="T11" fmla="*/ 63 h 74"/>
                <a:gd name="T12" fmla="*/ 200 w 312"/>
                <a:gd name="T13" fmla="*/ 69 h 74"/>
                <a:gd name="T14" fmla="*/ 235 w 312"/>
                <a:gd name="T15" fmla="*/ 73 h 74"/>
                <a:gd name="T16" fmla="*/ 271 w 312"/>
                <a:gd name="T17" fmla="*/ 74 h 74"/>
                <a:gd name="T18" fmla="*/ 292 w 312"/>
                <a:gd name="T19" fmla="*/ 73 h 74"/>
                <a:gd name="T20" fmla="*/ 312 w 312"/>
                <a:gd name="T21" fmla="*/ 7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2" h="74">
                  <a:moveTo>
                    <a:pt x="0" y="0"/>
                  </a:moveTo>
                  <a:lnTo>
                    <a:pt x="31" y="17"/>
                  </a:lnTo>
                  <a:lnTo>
                    <a:pt x="64" y="32"/>
                  </a:lnTo>
                  <a:lnTo>
                    <a:pt x="97" y="45"/>
                  </a:lnTo>
                  <a:lnTo>
                    <a:pt x="131" y="55"/>
                  </a:lnTo>
                  <a:lnTo>
                    <a:pt x="165" y="63"/>
                  </a:lnTo>
                  <a:lnTo>
                    <a:pt x="200" y="69"/>
                  </a:lnTo>
                  <a:lnTo>
                    <a:pt x="235" y="73"/>
                  </a:lnTo>
                  <a:lnTo>
                    <a:pt x="271" y="74"/>
                  </a:lnTo>
                  <a:lnTo>
                    <a:pt x="292" y="73"/>
                  </a:lnTo>
                  <a:lnTo>
                    <a:pt x="312" y="72"/>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9" name="Freeform 6"/>
            <p:cNvSpPr>
              <a:spLocks/>
            </p:cNvSpPr>
            <p:nvPr/>
          </p:nvSpPr>
          <p:spPr bwMode="auto">
            <a:xfrm>
              <a:off x="1533" y="2969"/>
              <a:ext cx="69" cy="18"/>
            </a:xfrm>
            <a:custGeom>
              <a:avLst/>
              <a:gdLst>
                <a:gd name="T0" fmla="*/ 0 w 136"/>
                <a:gd name="T1" fmla="*/ 34 h 34"/>
                <a:gd name="T2" fmla="*/ 35 w 136"/>
                <a:gd name="T3" fmla="*/ 29 h 34"/>
                <a:gd name="T4" fmla="*/ 69 w 136"/>
                <a:gd name="T5" fmla="*/ 22 h 34"/>
                <a:gd name="T6" fmla="*/ 103 w 136"/>
                <a:gd name="T7" fmla="*/ 12 h 34"/>
                <a:gd name="T8" fmla="*/ 136 w 136"/>
                <a:gd name="T9" fmla="*/ 0 h 34"/>
              </a:gdLst>
              <a:ahLst/>
              <a:cxnLst>
                <a:cxn ang="0">
                  <a:pos x="T0" y="T1"/>
                </a:cxn>
                <a:cxn ang="0">
                  <a:pos x="T2" y="T3"/>
                </a:cxn>
                <a:cxn ang="0">
                  <a:pos x="T4" y="T5"/>
                </a:cxn>
                <a:cxn ang="0">
                  <a:pos x="T6" y="T7"/>
                </a:cxn>
                <a:cxn ang="0">
                  <a:pos x="T8" y="T9"/>
                </a:cxn>
              </a:cxnLst>
              <a:rect l="0" t="0" r="r" b="b"/>
              <a:pathLst>
                <a:path w="136" h="34">
                  <a:moveTo>
                    <a:pt x="0" y="34"/>
                  </a:moveTo>
                  <a:lnTo>
                    <a:pt x="35" y="29"/>
                  </a:lnTo>
                  <a:lnTo>
                    <a:pt x="69" y="22"/>
                  </a:lnTo>
                  <a:lnTo>
                    <a:pt x="103" y="12"/>
                  </a:lnTo>
                  <a:lnTo>
                    <a:pt x="136"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0" name="Freeform 7"/>
            <p:cNvSpPr>
              <a:spLocks/>
            </p:cNvSpPr>
            <p:nvPr/>
          </p:nvSpPr>
          <p:spPr bwMode="auto">
            <a:xfrm>
              <a:off x="2156" y="3086"/>
              <a:ext cx="42" cy="81"/>
            </a:xfrm>
            <a:custGeom>
              <a:avLst/>
              <a:gdLst>
                <a:gd name="T0" fmla="*/ 0 w 83"/>
                <a:gd name="T1" fmla="*/ 0 h 158"/>
                <a:gd name="T2" fmla="*/ 18 w 83"/>
                <a:gd name="T3" fmla="*/ 41 h 158"/>
                <a:gd name="T4" fmla="*/ 37 w 83"/>
                <a:gd name="T5" fmla="*/ 81 h 158"/>
                <a:gd name="T6" fmla="*/ 59 w 83"/>
                <a:gd name="T7" fmla="*/ 120 h 158"/>
                <a:gd name="T8" fmla="*/ 83 w 83"/>
                <a:gd name="T9" fmla="*/ 158 h 158"/>
              </a:gdLst>
              <a:ahLst/>
              <a:cxnLst>
                <a:cxn ang="0">
                  <a:pos x="T0" y="T1"/>
                </a:cxn>
                <a:cxn ang="0">
                  <a:pos x="T2" y="T3"/>
                </a:cxn>
                <a:cxn ang="0">
                  <a:pos x="T4" y="T5"/>
                </a:cxn>
                <a:cxn ang="0">
                  <a:pos x="T6" y="T7"/>
                </a:cxn>
                <a:cxn ang="0">
                  <a:pos x="T8" y="T9"/>
                </a:cxn>
              </a:cxnLst>
              <a:rect l="0" t="0" r="r" b="b"/>
              <a:pathLst>
                <a:path w="83" h="158">
                  <a:moveTo>
                    <a:pt x="0" y="0"/>
                  </a:moveTo>
                  <a:lnTo>
                    <a:pt x="18" y="41"/>
                  </a:lnTo>
                  <a:lnTo>
                    <a:pt x="37" y="81"/>
                  </a:lnTo>
                  <a:lnTo>
                    <a:pt x="59" y="120"/>
                  </a:lnTo>
                  <a:lnTo>
                    <a:pt x="83" y="158"/>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1" name="Freeform 8"/>
            <p:cNvSpPr>
              <a:spLocks/>
            </p:cNvSpPr>
            <p:nvPr/>
          </p:nvSpPr>
          <p:spPr bwMode="auto">
            <a:xfrm>
              <a:off x="2955" y="2962"/>
              <a:ext cx="16" cy="90"/>
            </a:xfrm>
            <a:custGeom>
              <a:avLst/>
              <a:gdLst>
                <a:gd name="T0" fmla="*/ 0 w 33"/>
                <a:gd name="T1" fmla="*/ 174 h 174"/>
                <a:gd name="T2" fmla="*/ 12 w 33"/>
                <a:gd name="T3" fmla="*/ 131 h 174"/>
                <a:gd name="T4" fmla="*/ 21 w 33"/>
                <a:gd name="T5" fmla="*/ 88 h 174"/>
                <a:gd name="T6" fmla="*/ 28 w 33"/>
                <a:gd name="T7" fmla="*/ 44 h 174"/>
                <a:gd name="T8" fmla="*/ 33 w 33"/>
                <a:gd name="T9" fmla="*/ 0 h 174"/>
              </a:gdLst>
              <a:ahLst/>
              <a:cxnLst>
                <a:cxn ang="0">
                  <a:pos x="T0" y="T1"/>
                </a:cxn>
                <a:cxn ang="0">
                  <a:pos x="T2" y="T3"/>
                </a:cxn>
                <a:cxn ang="0">
                  <a:pos x="T4" y="T5"/>
                </a:cxn>
                <a:cxn ang="0">
                  <a:pos x="T6" y="T7"/>
                </a:cxn>
                <a:cxn ang="0">
                  <a:pos x="T8" y="T9"/>
                </a:cxn>
              </a:cxnLst>
              <a:rect l="0" t="0" r="r" b="b"/>
              <a:pathLst>
                <a:path w="33" h="174">
                  <a:moveTo>
                    <a:pt x="0" y="174"/>
                  </a:moveTo>
                  <a:lnTo>
                    <a:pt x="12" y="131"/>
                  </a:lnTo>
                  <a:lnTo>
                    <a:pt x="21" y="88"/>
                  </a:lnTo>
                  <a:lnTo>
                    <a:pt x="28" y="44"/>
                  </a:lnTo>
                  <a:lnTo>
                    <a:pt x="33"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2" name="Freeform 9"/>
            <p:cNvSpPr>
              <a:spLocks/>
            </p:cNvSpPr>
            <p:nvPr/>
          </p:nvSpPr>
          <p:spPr bwMode="auto">
            <a:xfrm>
              <a:off x="3305" y="2408"/>
              <a:ext cx="204" cy="336"/>
            </a:xfrm>
            <a:custGeom>
              <a:avLst/>
              <a:gdLst>
                <a:gd name="T0" fmla="*/ 401 w 401"/>
                <a:gd name="T1" fmla="*/ 651 h 651"/>
                <a:gd name="T2" fmla="*/ 401 w 401"/>
                <a:gd name="T3" fmla="*/ 645 h 651"/>
                <a:gd name="T4" fmla="*/ 399 w 401"/>
                <a:gd name="T5" fmla="*/ 594 h 651"/>
                <a:gd name="T6" fmla="*/ 394 w 401"/>
                <a:gd name="T7" fmla="*/ 543 h 651"/>
                <a:gd name="T8" fmla="*/ 385 w 401"/>
                <a:gd name="T9" fmla="*/ 494 h 651"/>
                <a:gd name="T10" fmla="*/ 373 w 401"/>
                <a:gd name="T11" fmla="*/ 445 h 651"/>
                <a:gd name="T12" fmla="*/ 358 w 401"/>
                <a:gd name="T13" fmla="*/ 398 h 651"/>
                <a:gd name="T14" fmla="*/ 339 w 401"/>
                <a:gd name="T15" fmla="*/ 352 h 651"/>
                <a:gd name="T16" fmla="*/ 317 w 401"/>
                <a:gd name="T17" fmla="*/ 307 h 651"/>
                <a:gd name="T18" fmla="*/ 293 w 401"/>
                <a:gd name="T19" fmla="*/ 264 h 651"/>
                <a:gd name="T20" fmla="*/ 265 w 401"/>
                <a:gd name="T21" fmla="*/ 223 h 651"/>
                <a:gd name="T22" fmla="*/ 235 w 401"/>
                <a:gd name="T23" fmla="*/ 184 h 651"/>
                <a:gd name="T24" fmla="*/ 202 w 401"/>
                <a:gd name="T25" fmla="*/ 147 h 651"/>
                <a:gd name="T26" fmla="*/ 166 w 401"/>
                <a:gd name="T27" fmla="*/ 113 h 651"/>
                <a:gd name="T28" fmla="*/ 128 w 401"/>
                <a:gd name="T29" fmla="*/ 81 h 651"/>
                <a:gd name="T30" fmla="*/ 88 w 401"/>
                <a:gd name="T31" fmla="*/ 51 h 651"/>
                <a:gd name="T32" fmla="*/ 45 w 401"/>
                <a:gd name="T33" fmla="*/ 24 h 651"/>
                <a:gd name="T34" fmla="*/ 0 w 401"/>
                <a:gd name="T35" fmla="*/ 0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1" h="651">
                  <a:moveTo>
                    <a:pt x="401" y="651"/>
                  </a:moveTo>
                  <a:lnTo>
                    <a:pt x="401" y="645"/>
                  </a:lnTo>
                  <a:lnTo>
                    <a:pt x="399" y="594"/>
                  </a:lnTo>
                  <a:lnTo>
                    <a:pt x="394" y="543"/>
                  </a:lnTo>
                  <a:lnTo>
                    <a:pt x="385" y="494"/>
                  </a:lnTo>
                  <a:lnTo>
                    <a:pt x="373" y="445"/>
                  </a:lnTo>
                  <a:lnTo>
                    <a:pt x="358" y="398"/>
                  </a:lnTo>
                  <a:lnTo>
                    <a:pt x="339" y="352"/>
                  </a:lnTo>
                  <a:lnTo>
                    <a:pt x="317" y="307"/>
                  </a:lnTo>
                  <a:lnTo>
                    <a:pt x="293" y="264"/>
                  </a:lnTo>
                  <a:lnTo>
                    <a:pt x="265" y="223"/>
                  </a:lnTo>
                  <a:lnTo>
                    <a:pt x="235" y="184"/>
                  </a:lnTo>
                  <a:lnTo>
                    <a:pt x="202" y="147"/>
                  </a:lnTo>
                  <a:lnTo>
                    <a:pt x="166" y="113"/>
                  </a:lnTo>
                  <a:lnTo>
                    <a:pt x="128" y="81"/>
                  </a:lnTo>
                  <a:lnTo>
                    <a:pt x="88" y="51"/>
                  </a:lnTo>
                  <a:lnTo>
                    <a:pt x="45" y="24"/>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3" name="Freeform 10"/>
            <p:cNvSpPr>
              <a:spLocks/>
            </p:cNvSpPr>
            <p:nvPr/>
          </p:nvSpPr>
          <p:spPr bwMode="auto">
            <a:xfrm>
              <a:off x="3693" y="2049"/>
              <a:ext cx="91" cy="126"/>
            </a:xfrm>
            <a:custGeom>
              <a:avLst/>
              <a:gdLst>
                <a:gd name="T0" fmla="*/ 0 w 179"/>
                <a:gd name="T1" fmla="*/ 244 h 244"/>
                <a:gd name="T2" fmla="*/ 28 w 179"/>
                <a:gd name="T3" fmla="*/ 218 h 244"/>
                <a:gd name="T4" fmla="*/ 55 w 179"/>
                <a:gd name="T5" fmla="*/ 191 h 244"/>
                <a:gd name="T6" fmla="*/ 80 w 179"/>
                <a:gd name="T7" fmla="*/ 162 h 244"/>
                <a:gd name="T8" fmla="*/ 103 w 179"/>
                <a:gd name="T9" fmla="*/ 132 h 244"/>
                <a:gd name="T10" fmla="*/ 125 w 179"/>
                <a:gd name="T11" fmla="*/ 101 h 244"/>
                <a:gd name="T12" fmla="*/ 145 w 179"/>
                <a:gd name="T13" fmla="*/ 68 h 244"/>
                <a:gd name="T14" fmla="*/ 163 w 179"/>
                <a:gd name="T15" fmla="*/ 35 h 244"/>
                <a:gd name="T16" fmla="*/ 179 w 179"/>
                <a:gd name="T17"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244">
                  <a:moveTo>
                    <a:pt x="0" y="244"/>
                  </a:moveTo>
                  <a:lnTo>
                    <a:pt x="28" y="218"/>
                  </a:lnTo>
                  <a:lnTo>
                    <a:pt x="55" y="191"/>
                  </a:lnTo>
                  <a:lnTo>
                    <a:pt x="80" y="162"/>
                  </a:lnTo>
                  <a:lnTo>
                    <a:pt x="103" y="132"/>
                  </a:lnTo>
                  <a:lnTo>
                    <a:pt x="125" y="101"/>
                  </a:lnTo>
                  <a:lnTo>
                    <a:pt x="145" y="68"/>
                  </a:lnTo>
                  <a:lnTo>
                    <a:pt x="163" y="35"/>
                  </a:lnTo>
                  <a:lnTo>
                    <a:pt x="179"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4" name="Freeform 11"/>
            <p:cNvSpPr>
              <a:spLocks/>
            </p:cNvSpPr>
            <p:nvPr/>
          </p:nvSpPr>
          <p:spPr bwMode="auto">
            <a:xfrm>
              <a:off x="3566" y="1583"/>
              <a:ext cx="5" cy="59"/>
            </a:xfrm>
            <a:custGeom>
              <a:avLst/>
              <a:gdLst>
                <a:gd name="T0" fmla="*/ 10 w 10"/>
                <a:gd name="T1" fmla="*/ 115 h 115"/>
                <a:gd name="T2" fmla="*/ 10 w 10"/>
                <a:gd name="T3" fmla="*/ 111 h 115"/>
                <a:gd name="T4" fmla="*/ 10 w 10"/>
                <a:gd name="T5" fmla="*/ 107 h 115"/>
                <a:gd name="T6" fmla="*/ 9 w 10"/>
                <a:gd name="T7" fmla="*/ 80 h 115"/>
                <a:gd name="T8" fmla="*/ 8 w 10"/>
                <a:gd name="T9" fmla="*/ 53 h 115"/>
                <a:gd name="T10" fmla="*/ 5 w 10"/>
                <a:gd name="T11" fmla="*/ 26 h 115"/>
                <a:gd name="T12" fmla="*/ 0 w 10"/>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10" h="115">
                  <a:moveTo>
                    <a:pt x="10" y="115"/>
                  </a:moveTo>
                  <a:lnTo>
                    <a:pt x="10" y="111"/>
                  </a:lnTo>
                  <a:lnTo>
                    <a:pt x="10" y="107"/>
                  </a:lnTo>
                  <a:lnTo>
                    <a:pt x="9" y="80"/>
                  </a:lnTo>
                  <a:lnTo>
                    <a:pt x="8" y="53"/>
                  </a:lnTo>
                  <a:lnTo>
                    <a:pt x="5" y="26"/>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5" name="Freeform 12"/>
            <p:cNvSpPr>
              <a:spLocks/>
            </p:cNvSpPr>
            <p:nvPr/>
          </p:nvSpPr>
          <p:spPr bwMode="auto">
            <a:xfrm>
              <a:off x="2988" y="1437"/>
              <a:ext cx="47" cy="76"/>
            </a:xfrm>
            <a:custGeom>
              <a:avLst/>
              <a:gdLst>
                <a:gd name="T0" fmla="*/ 92 w 92"/>
                <a:gd name="T1" fmla="*/ 0 h 147"/>
                <a:gd name="T2" fmla="*/ 65 w 92"/>
                <a:gd name="T3" fmla="*/ 35 h 147"/>
                <a:gd name="T4" fmla="*/ 40 w 92"/>
                <a:gd name="T5" fmla="*/ 71 h 147"/>
                <a:gd name="T6" fmla="*/ 19 w 92"/>
                <a:gd name="T7" fmla="*/ 108 h 147"/>
                <a:gd name="T8" fmla="*/ 0 w 92"/>
                <a:gd name="T9" fmla="*/ 147 h 147"/>
              </a:gdLst>
              <a:ahLst/>
              <a:cxnLst>
                <a:cxn ang="0">
                  <a:pos x="T0" y="T1"/>
                </a:cxn>
                <a:cxn ang="0">
                  <a:pos x="T2" y="T3"/>
                </a:cxn>
                <a:cxn ang="0">
                  <a:pos x="T4" y="T5"/>
                </a:cxn>
                <a:cxn ang="0">
                  <a:pos x="T6" y="T7"/>
                </a:cxn>
                <a:cxn ang="0">
                  <a:pos x="T8" y="T9"/>
                </a:cxn>
              </a:cxnLst>
              <a:rect l="0" t="0" r="r" b="b"/>
              <a:pathLst>
                <a:path w="92" h="147">
                  <a:moveTo>
                    <a:pt x="92" y="0"/>
                  </a:moveTo>
                  <a:lnTo>
                    <a:pt x="65" y="35"/>
                  </a:lnTo>
                  <a:lnTo>
                    <a:pt x="40" y="71"/>
                  </a:lnTo>
                  <a:lnTo>
                    <a:pt x="19" y="108"/>
                  </a:lnTo>
                  <a:lnTo>
                    <a:pt x="0" y="147"/>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6" name="Freeform 13"/>
            <p:cNvSpPr>
              <a:spLocks/>
            </p:cNvSpPr>
            <p:nvPr/>
          </p:nvSpPr>
          <p:spPr bwMode="auto">
            <a:xfrm>
              <a:off x="2551" y="1483"/>
              <a:ext cx="22" cy="65"/>
            </a:xfrm>
            <a:custGeom>
              <a:avLst/>
              <a:gdLst>
                <a:gd name="T0" fmla="*/ 45 w 45"/>
                <a:gd name="T1" fmla="*/ 0 h 126"/>
                <a:gd name="T2" fmla="*/ 31 w 45"/>
                <a:gd name="T3" fmla="*/ 30 h 126"/>
                <a:gd name="T4" fmla="*/ 19 w 45"/>
                <a:gd name="T5" fmla="*/ 62 h 126"/>
                <a:gd name="T6" fmla="*/ 8 w 45"/>
                <a:gd name="T7" fmla="*/ 93 h 126"/>
                <a:gd name="T8" fmla="*/ 0 w 45"/>
                <a:gd name="T9" fmla="*/ 126 h 126"/>
              </a:gdLst>
              <a:ahLst/>
              <a:cxnLst>
                <a:cxn ang="0">
                  <a:pos x="T0" y="T1"/>
                </a:cxn>
                <a:cxn ang="0">
                  <a:pos x="T2" y="T3"/>
                </a:cxn>
                <a:cxn ang="0">
                  <a:pos x="T4" y="T5"/>
                </a:cxn>
                <a:cxn ang="0">
                  <a:pos x="T6" y="T7"/>
                </a:cxn>
                <a:cxn ang="0">
                  <a:pos x="T8" y="T9"/>
                </a:cxn>
              </a:cxnLst>
              <a:rect l="0" t="0" r="r" b="b"/>
              <a:pathLst>
                <a:path w="45" h="126">
                  <a:moveTo>
                    <a:pt x="45" y="0"/>
                  </a:moveTo>
                  <a:lnTo>
                    <a:pt x="31" y="30"/>
                  </a:lnTo>
                  <a:lnTo>
                    <a:pt x="19" y="62"/>
                  </a:lnTo>
                  <a:lnTo>
                    <a:pt x="8" y="93"/>
                  </a:lnTo>
                  <a:lnTo>
                    <a:pt x="0" y="126"/>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7" name="Freeform 14"/>
            <p:cNvSpPr>
              <a:spLocks/>
            </p:cNvSpPr>
            <p:nvPr/>
          </p:nvSpPr>
          <p:spPr bwMode="auto">
            <a:xfrm>
              <a:off x="2044" y="1573"/>
              <a:ext cx="81" cy="63"/>
            </a:xfrm>
            <a:custGeom>
              <a:avLst/>
              <a:gdLst>
                <a:gd name="T0" fmla="*/ 161 w 161"/>
                <a:gd name="T1" fmla="*/ 123 h 123"/>
                <a:gd name="T2" fmla="*/ 124 w 161"/>
                <a:gd name="T3" fmla="*/ 89 h 123"/>
                <a:gd name="T4" fmla="*/ 84 w 161"/>
                <a:gd name="T5" fmla="*/ 57 h 123"/>
                <a:gd name="T6" fmla="*/ 43 w 161"/>
                <a:gd name="T7" fmla="*/ 27 h 123"/>
                <a:gd name="T8" fmla="*/ 0 w 161"/>
                <a:gd name="T9" fmla="*/ 0 h 123"/>
              </a:gdLst>
              <a:ahLst/>
              <a:cxnLst>
                <a:cxn ang="0">
                  <a:pos x="T0" y="T1"/>
                </a:cxn>
                <a:cxn ang="0">
                  <a:pos x="T2" y="T3"/>
                </a:cxn>
                <a:cxn ang="0">
                  <a:pos x="T4" y="T5"/>
                </a:cxn>
                <a:cxn ang="0">
                  <a:pos x="T6" y="T7"/>
                </a:cxn>
                <a:cxn ang="0">
                  <a:pos x="T8" y="T9"/>
                </a:cxn>
              </a:cxnLst>
              <a:rect l="0" t="0" r="r" b="b"/>
              <a:pathLst>
                <a:path w="161" h="123">
                  <a:moveTo>
                    <a:pt x="161" y="123"/>
                  </a:moveTo>
                  <a:lnTo>
                    <a:pt x="124" y="89"/>
                  </a:lnTo>
                  <a:lnTo>
                    <a:pt x="84" y="57"/>
                  </a:lnTo>
                  <a:lnTo>
                    <a:pt x="43" y="27"/>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8" name="Freeform 15"/>
            <p:cNvSpPr>
              <a:spLocks/>
            </p:cNvSpPr>
            <p:nvPr/>
          </p:nvSpPr>
          <p:spPr bwMode="auto">
            <a:xfrm>
              <a:off x="1411" y="2004"/>
              <a:ext cx="15" cy="67"/>
            </a:xfrm>
            <a:custGeom>
              <a:avLst/>
              <a:gdLst>
                <a:gd name="T0" fmla="*/ 0 w 28"/>
                <a:gd name="T1" fmla="*/ 0 h 130"/>
                <a:gd name="T2" fmla="*/ 5 w 28"/>
                <a:gd name="T3" fmla="*/ 33 h 130"/>
                <a:gd name="T4" fmla="*/ 11 w 28"/>
                <a:gd name="T5" fmla="*/ 65 h 130"/>
                <a:gd name="T6" fmla="*/ 19 w 28"/>
                <a:gd name="T7" fmla="*/ 98 h 130"/>
                <a:gd name="T8" fmla="*/ 28 w 28"/>
                <a:gd name="T9" fmla="*/ 130 h 130"/>
              </a:gdLst>
              <a:ahLst/>
              <a:cxnLst>
                <a:cxn ang="0">
                  <a:pos x="T0" y="T1"/>
                </a:cxn>
                <a:cxn ang="0">
                  <a:pos x="T2" y="T3"/>
                </a:cxn>
                <a:cxn ang="0">
                  <a:pos x="T4" y="T5"/>
                </a:cxn>
                <a:cxn ang="0">
                  <a:pos x="T6" y="T7"/>
                </a:cxn>
                <a:cxn ang="0">
                  <a:pos x="T8" y="T9"/>
                </a:cxn>
              </a:cxnLst>
              <a:rect l="0" t="0" r="r" b="b"/>
              <a:pathLst>
                <a:path w="28" h="130">
                  <a:moveTo>
                    <a:pt x="0" y="0"/>
                  </a:moveTo>
                  <a:lnTo>
                    <a:pt x="5" y="33"/>
                  </a:lnTo>
                  <a:lnTo>
                    <a:pt x="11" y="65"/>
                  </a:lnTo>
                  <a:lnTo>
                    <a:pt x="19" y="98"/>
                  </a:lnTo>
                  <a:lnTo>
                    <a:pt x="28" y="13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grpSp>
      <p:sp>
        <p:nvSpPr>
          <p:cNvPr id="19" name="Line 16"/>
          <p:cNvSpPr>
            <a:spLocks noChangeShapeType="1"/>
          </p:cNvSpPr>
          <p:nvPr/>
        </p:nvSpPr>
        <p:spPr bwMode="auto">
          <a:xfrm>
            <a:off x="2590800" y="1962150"/>
            <a:ext cx="43434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 name="Text Box 17"/>
          <p:cNvSpPr txBox="1">
            <a:spLocks noChangeArrowheads="1"/>
          </p:cNvSpPr>
          <p:nvPr/>
        </p:nvSpPr>
        <p:spPr bwMode="auto">
          <a:xfrm>
            <a:off x="3733800" y="1601787"/>
            <a:ext cx="1123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a:latin typeface="Comic Sans MS" pitchFamily="66" charset="0"/>
                <a:cs typeface="Arial" pitchFamily="34" charset="0"/>
              </a:rPr>
              <a:t>Internet</a:t>
            </a:r>
          </a:p>
        </p:txBody>
      </p:sp>
      <p:sp>
        <p:nvSpPr>
          <p:cNvPr id="21" name="Freeform 18"/>
          <p:cNvSpPr>
            <a:spLocks/>
          </p:cNvSpPr>
          <p:nvPr/>
        </p:nvSpPr>
        <p:spPr bwMode="auto">
          <a:xfrm>
            <a:off x="3124200" y="2114550"/>
            <a:ext cx="2514600" cy="533400"/>
          </a:xfrm>
          <a:custGeom>
            <a:avLst/>
            <a:gdLst>
              <a:gd name="T0" fmla="*/ 0 w 2976"/>
              <a:gd name="T1" fmla="*/ 48 h 336"/>
              <a:gd name="T2" fmla="*/ 0 w 2976"/>
              <a:gd name="T3" fmla="*/ 336 h 336"/>
              <a:gd name="T4" fmla="*/ 2976 w 2976"/>
              <a:gd name="T5" fmla="*/ 336 h 336"/>
              <a:gd name="T6" fmla="*/ 2976 w 2976"/>
              <a:gd name="T7" fmla="*/ 0 h 336"/>
            </a:gdLst>
            <a:ahLst/>
            <a:cxnLst>
              <a:cxn ang="0">
                <a:pos x="T0" y="T1"/>
              </a:cxn>
              <a:cxn ang="0">
                <a:pos x="T2" y="T3"/>
              </a:cxn>
              <a:cxn ang="0">
                <a:pos x="T4" y="T5"/>
              </a:cxn>
              <a:cxn ang="0">
                <a:pos x="T6" y="T7"/>
              </a:cxn>
            </a:cxnLst>
            <a:rect l="0" t="0" r="r" b="b"/>
            <a:pathLst>
              <a:path w="2976" h="336">
                <a:moveTo>
                  <a:pt x="0" y="48"/>
                </a:moveTo>
                <a:lnTo>
                  <a:pt x="0" y="336"/>
                </a:lnTo>
                <a:lnTo>
                  <a:pt x="2976" y="336"/>
                </a:lnTo>
                <a:lnTo>
                  <a:pt x="2976" y="0"/>
                </a:lnTo>
              </a:path>
            </a:pathLst>
          </a:custGeom>
          <a:noFill/>
          <a:ln w="19050" cap="flat" cmpd="sng">
            <a:solidFill>
              <a:schemeClr val="tx1"/>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2" name="Group 19"/>
          <p:cNvGrpSpPr>
            <a:grpSpLocks/>
          </p:cNvGrpSpPr>
          <p:nvPr/>
        </p:nvGrpSpPr>
        <p:grpSpPr bwMode="auto">
          <a:xfrm>
            <a:off x="3200400" y="2495550"/>
            <a:ext cx="2362200" cy="304800"/>
            <a:chOff x="1248" y="2880"/>
            <a:chExt cx="1488" cy="192"/>
          </a:xfrm>
        </p:grpSpPr>
        <p:sp>
          <p:nvSpPr>
            <p:cNvPr id="23" name="Oval 20"/>
            <p:cNvSpPr>
              <a:spLocks noChangeArrowheads="1"/>
            </p:cNvSpPr>
            <p:nvPr/>
          </p:nvSpPr>
          <p:spPr bwMode="auto">
            <a:xfrm>
              <a:off x="1248" y="2880"/>
              <a:ext cx="96" cy="192"/>
            </a:xfrm>
            <a:prstGeom prst="ellipse">
              <a:avLst/>
            </a:prstGeom>
            <a:solidFill>
              <a:schemeClr val="hlink"/>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Rectangle 21"/>
            <p:cNvSpPr>
              <a:spLocks noChangeArrowheads="1"/>
            </p:cNvSpPr>
            <p:nvPr/>
          </p:nvSpPr>
          <p:spPr bwMode="auto">
            <a:xfrm>
              <a:off x="1296" y="2880"/>
              <a:ext cx="1392" cy="192"/>
            </a:xfrm>
            <a:prstGeom prst="rect">
              <a:avLst/>
            </a:prstGeom>
            <a:solidFill>
              <a:schemeClr val="hlink"/>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Oval 22"/>
            <p:cNvSpPr>
              <a:spLocks noChangeArrowheads="1"/>
            </p:cNvSpPr>
            <p:nvPr/>
          </p:nvSpPr>
          <p:spPr bwMode="auto">
            <a:xfrm>
              <a:off x="2640" y="2880"/>
              <a:ext cx="96" cy="192"/>
            </a:xfrm>
            <a:prstGeom prst="ellipse">
              <a:avLst/>
            </a:prstGeom>
            <a:solidFill>
              <a:schemeClr val="hlink"/>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6" name="Rectangle 23"/>
          <p:cNvSpPr>
            <a:spLocks noChangeArrowheads="1"/>
          </p:cNvSpPr>
          <p:nvPr/>
        </p:nvSpPr>
        <p:spPr bwMode="auto">
          <a:xfrm>
            <a:off x="2819400" y="1504950"/>
            <a:ext cx="533400" cy="8382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sz="1800">
                <a:solidFill>
                  <a:schemeClr val="hlink"/>
                </a:solidFill>
                <a:latin typeface="Comic Sans MS" pitchFamily="66" charset="0"/>
                <a:cs typeface="Arial" pitchFamily="34" charset="0"/>
              </a:rPr>
              <a:t>SG</a:t>
            </a:r>
          </a:p>
        </p:txBody>
      </p:sp>
      <p:sp>
        <p:nvSpPr>
          <p:cNvPr id="27" name="Rectangle 24"/>
          <p:cNvSpPr>
            <a:spLocks noChangeArrowheads="1"/>
          </p:cNvSpPr>
          <p:nvPr/>
        </p:nvSpPr>
        <p:spPr bwMode="auto">
          <a:xfrm>
            <a:off x="5334000" y="1504950"/>
            <a:ext cx="533400" cy="8382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sz="1800">
                <a:solidFill>
                  <a:schemeClr val="hlink"/>
                </a:solidFill>
                <a:latin typeface="Comic Sans MS" pitchFamily="66" charset="0"/>
                <a:cs typeface="Arial" pitchFamily="34" charset="0"/>
              </a:rPr>
              <a:t>SG</a:t>
            </a:r>
          </a:p>
        </p:txBody>
      </p:sp>
      <p:sp>
        <p:nvSpPr>
          <p:cNvPr id="28" name="Freeform 25"/>
          <p:cNvSpPr>
            <a:spLocks/>
          </p:cNvSpPr>
          <p:nvPr/>
        </p:nvSpPr>
        <p:spPr bwMode="auto">
          <a:xfrm>
            <a:off x="2057400" y="2266950"/>
            <a:ext cx="5029200" cy="990600"/>
          </a:xfrm>
          <a:custGeom>
            <a:avLst/>
            <a:gdLst>
              <a:gd name="T0" fmla="*/ 0 w 2976"/>
              <a:gd name="T1" fmla="*/ 48 h 336"/>
              <a:gd name="T2" fmla="*/ 0 w 2976"/>
              <a:gd name="T3" fmla="*/ 336 h 336"/>
              <a:gd name="T4" fmla="*/ 2976 w 2976"/>
              <a:gd name="T5" fmla="*/ 336 h 336"/>
              <a:gd name="T6" fmla="*/ 2976 w 2976"/>
              <a:gd name="T7" fmla="*/ 0 h 336"/>
            </a:gdLst>
            <a:ahLst/>
            <a:cxnLst>
              <a:cxn ang="0">
                <a:pos x="T0" y="T1"/>
              </a:cxn>
              <a:cxn ang="0">
                <a:pos x="T2" y="T3"/>
              </a:cxn>
              <a:cxn ang="0">
                <a:pos x="T4" y="T5"/>
              </a:cxn>
              <a:cxn ang="0">
                <a:pos x="T6" y="T7"/>
              </a:cxn>
            </a:cxnLst>
            <a:rect l="0" t="0" r="r" b="b"/>
            <a:pathLst>
              <a:path w="2976" h="336">
                <a:moveTo>
                  <a:pt x="0" y="48"/>
                </a:moveTo>
                <a:lnTo>
                  <a:pt x="0" y="336"/>
                </a:lnTo>
                <a:lnTo>
                  <a:pt x="2976" y="336"/>
                </a:lnTo>
                <a:lnTo>
                  <a:pt x="2976" y="0"/>
                </a:lnTo>
              </a:path>
            </a:pathLst>
          </a:custGeom>
          <a:noFill/>
          <a:ln w="19050" cap="flat" cmpd="sng">
            <a:solidFill>
              <a:schemeClr val="tx1"/>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9" name="Group 26"/>
          <p:cNvGrpSpPr>
            <a:grpSpLocks/>
          </p:cNvGrpSpPr>
          <p:nvPr/>
        </p:nvGrpSpPr>
        <p:grpSpPr bwMode="auto">
          <a:xfrm>
            <a:off x="2590800" y="3105150"/>
            <a:ext cx="3657600" cy="304800"/>
            <a:chOff x="1248" y="2880"/>
            <a:chExt cx="1488" cy="192"/>
          </a:xfrm>
        </p:grpSpPr>
        <p:sp>
          <p:nvSpPr>
            <p:cNvPr id="30" name="Oval 27"/>
            <p:cNvSpPr>
              <a:spLocks noChangeArrowheads="1"/>
            </p:cNvSpPr>
            <p:nvPr/>
          </p:nvSpPr>
          <p:spPr bwMode="auto">
            <a:xfrm>
              <a:off x="1248" y="2880"/>
              <a:ext cx="96" cy="192"/>
            </a:xfrm>
            <a:prstGeom prst="ellipse">
              <a:avLst/>
            </a:prstGeom>
            <a:solidFill>
              <a:schemeClr val="hlink"/>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Rectangle 28"/>
            <p:cNvSpPr>
              <a:spLocks noChangeArrowheads="1"/>
            </p:cNvSpPr>
            <p:nvPr/>
          </p:nvSpPr>
          <p:spPr bwMode="auto">
            <a:xfrm>
              <a:off x="1296" y="2880"/>
              <a:ext cx="1392" cy="192"/>
            </a:xfrm>
            <a:prstGeom prst="rect">
              <a:avLst/>
            </a:prstGeom>
            <a:solidFill>
              <a:schemeClr val="hlink"/>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Oval 29"/>
            <p:cNvSpPr>
              <a:spLocks noChangeArrowheads="1"/>
            </p:cNvSpPr>
            <p:nvPr/>
          </p:nvSpPr>
          <p:spPr bwMode="auto">
            <a:xfrm>
              <a:off x="2640" y="2880"/>
              <a:ext cx="96" cy="192"/>
            </a:xfrm>
            <a:prstGeom prst="ellipse">
              <a:avLst/>
            </a:prstGeom>
            <a:solidFill>
              <a:schemeClr val="hlink"/>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 name="Text Box 58"/>
          <p:cNvSpPr txBox="1">
            <a:spLocks noChangeArrowheads="1"/>
          </p:cNvSpPr>
          <p:nvPr/>
        </p:nvSpPr>
        <p:spPr bwMode="auto">
          <a:xfrm>
            <a:off x="1828800" y="3429000"/>
            <a:ext cx="6061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dirty="0">
                <a:latin typeface="Comic Sans MS" pitchFamily="66" charset="0"/>
                <a:cs typeface="Arial" pitchFamily="34" charset="0"/>
              </a:rPr>
              <a:t>End-to-end security between two hosts + two gateways</a:t>
            </a:r>
          </a:p>
        </p:txBody>
      </p:sp>
      <p:pic>
        <p:nvPicPr>
          <p:cNvPr id="63" name="Picture 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0825" y="1295400"/>
            <a:ext cx="1146175" cy="1354137"/>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1295400"/>
            <a:ext cx="1146175" cy="1354137"/>
          </a:xfrm>
          <a:prstGeom prst="rect">
            <a:avLst/>
          </a:prstGeom>
          <a:noFill/>
          <a:extLst>
            <a:ext uri="{909E8E84-426E-40DD-AFC4-6F175D3DCCD1}">
              <a14:hiddenFill xmlns:a14="http://schemas.microsoft.com/office/drawing/2010/main">
                <a:solidFill>
                  <a:srgbClr val="FFFFFF"/>
                </a:solidFill>
              </a14:hiddenFill>
            </a:ext>
          </a:extLst>
        </p:spPr>
      </p:pic>
      <p:grpSp>
        <p:nvGrpSpPr>
          <p:cNvPr id="69" name="Group 68"/>
          <p:cNvGrpSpPr/>
          <p:nvPr/>
        </p:nvGrpSpPr>
        <p:grpSpPr>
          <a:xfrm>
            <a:off x="1749425" y="4019550"/>
            <a:ext cx="6403975" cy="2380026"/>
            <a:chOff x="1749425" y="4019550"/>
            <a:chExt cx="6403975" cy="2380026"/>
          </a:xfrm>
        </p:grpSpPr>
        <p:grpSp>
          <p:nvGrpSpPr>
            <p:cNvPr id="33" name="Group 30"/>
            <p:cNvGrpSpPr>
              <a:grpSpLocks/>
            </p:cNvGrpSpPr>
            <p:nvPr/>
          </p:nvGrpSpPr>
          <p:grpSpPr bwMode="auto">
            <a:xfrm>
              <a:off x="3262313" y="4019550"/>
              <a:ext cx="1752600" cy="1066800"/>
              <a:chOff x="1168" y="1328"/>
              <a:chExt cx="2704" cy="2032"/>
            </a:xfrm>
          </p:grpSpPr>
          <p:sp>
            <p:nvSpPr>
              <p:cNvPr id="34" name="Freeform 31"/>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32"/>
              <p:cNvSpPr>
                <a:spLocks/>
              </p:cNvSpPr>
              <p:nvPr/>
            </p:nvSpPr>
            <p:spPr bwMode="auto">
              <a:xfrm>
                <a:off x="1168" y="1328"/>
                <a:ext cx="2704" cy="2032"/>
              </a:xfrm>
              <a:custGeom>
                <a:avLst/>
                <a:gdLst>
                  <a:gd name="T0" fmla="*/ 312 w 5328"/>
                  <a:gd name="T1" fmla="*/ 1355 h 3936"/>
                  <a:gd name="T2" fmla="*/ 56 w 5328"/>
                  <a:gd name="T3" fmla="*/ 1605 h 3936"/>
                  <a:gd name="T4" fmla="*/ 2 w 5328"/>
                  <a:gd name="T5" fmla="*/ 1795 h 3936"/>
                  <a:gd name="T6" fmla="*/ 41 w 5328"/>
                  <a:gd name="T7" fmla="*/ 2055 h 3936"/>
                  <a:gd name="T8" fmla="*/ 207 w 5328"/>
                  <a:gd name="T9" fmla="*/ 2276 h 3936"/>
                  <a:gd name="T10" fmla="*/ 175 w 5328"/>
                  <a:gd name="T11" fmla="*/ 2434 h 3936"/>
                  <a:gd name="T12" fmla="*/ 119 w 5328"/>
                  <a:gd name="T13" fmla="*/ 2627 h 3936"/>
                  <a:gd name="T14" fmla="*/ 141 w 5328"/>
                  <a:gd name="T15" fmla="*/ 2838 h 3936"/>
                  <a:gd name="T16" fmla="*/ 240 w 5328"/>
                  <a:gd name="T17" fmla="*/ 3021 h 3936"/>
                  <a:gd name="T18" fmla="*/ 446 w 5328"/>
                  <a:gd name="T19" fmla="*/ 3175 h 3936"/>
                  <a:gd name="T20" fmla="*/ 655 w 5328"/>
                  <a:gd name="T21" fmla="*/ 3217 h 3936"/>
                  <a:gd name="T22" fmla="*/ 913 w 5328"/>
                  <a:gd name="T23" fmla="*/ 3462 h 3936"/>
                  <a:gd name="T24" fmla="*/ 1322 w 5328"/>
                  <a:gd name="T25" fmla="*/ 3674 h 3936"/>
                  <a:gd name="T26" fmla="*/ 1573 w 5328"/>
                  <a:gd name="T27" fmla="*/ 3699 h 3936"/>
                  <a:gd name="T28" fmla="*/ 1826 w 5328"/>
                  <a:gd name="T29" fmla="*/ 3656 h 3936"/>
                  <a:gd name="T30" fmla="*/ 2030 w 5328"/>
                  <a:gd name="T31" fmla="*/ 3563 h 3936"/>
                  <a:gd name="T32" fmla="*/ 2330 w 5328"/>
                  <a:gd name="T33" fmla="*/ 3837 h 3936"/>
                  <a:gd name="T34" fmla="*/ 2723 w 5328"/>
                  <a:gd name="T35" fmla="*/ 3936 h 3936"/>
                  <a:gd name="T36" fmla="*/ 2987 w 5328"/>
                  <a:gd name="T37" fmla="*/ 3893 h 3936"/>
                  <a:gd name="T38" fmla="*/ 3219 w 5328"/>
                  <a:gd name="T39" fmla="*/ 3771 h 3936"/>
                  <a:gd name="T40" fmla="*/ 3439 w 5328"/>
                  <a:gd name="T41" fmla="*/ 3526 h 3936"/>
                  <a:gd name="T42" fmla="*/ 3564 w 5328"/>
                  <a:gd name="T43" fmla="*/ 3370 h 3936"/>
                  <a:gd name="T44" fmla="*/ 3936 w 5328"/>
                  <a:gd name="T45" fmla="*/ 3452 h 3936"/>
                  <a:gd name="T46" fmla="*/ 4207 w 5328"/>
                  <a:gd name="T47" fmla="*/ 3383 h 3936"/>
                  <a:gd name="T48" fmla="*/ 4425 w 5328"/>
                  <a:gd name="T49" fmla="*/ 3221 h 3936"/>
                  <a:gd name="T50" fmla="*/ 4567 w 5328"/>
                  <a:gd name="T51" fmla="*/ 2988 h 3936"/>
                  <a:gd name="T52" fmla="*/ 4611 w 5328"/>
                  <a:gd name="T53" fmla="*/ 2741 h 3936"/>
                  <a:gd name="T54" fmla="*/ 4896 w 5328"/>
                  <a:gd name="T55" fmla="*/ 2645 h 3936"/>
                  <a:gd name="T56" fmla="*/ 5124 w 5328"/>
                  <a:gd name="T57" fmla="*/ 2459 h 3936"/>
                  <a:gd name="T58" fmla="*/ 5274 w 5328"/>
                  <a:gd name="T59" fmla="*/ 2207 h 3936"/>
                  <a:gd name="T60" fmla="*/ 5328 w 5328"/>
                  <a:gd name="T61" fmla="*/ 1908 h 3936"/>
                  <a:gd name="T62" fmla="*/ 5284 w 5328"/>
                  <a:gd name="T63" fmla="*/ 1638 h 3936"/>
                  <a:gd name="T64" fmla="*/ 5155 w 5328"/>
                  <a:gd name="T65" fmla="*/ 1396 h 3936"/>
                  <a:gd name="T66" fmla="*/ 5206 w 5328"/>
                  <a:gd name="T67" fmla="*/ 1169 h 3936"/>
                  <a:gd name="T68" fmla="*/ 5180 w 5328"/>
                  <a:gd name="T69" fmla="*/ 946 h 3936"/>
                  <a:gd name="T70" fmla="*/ 5001 w 5328"/>
                  <a:gd name="T71" fmla="*/ 653 h 3936"/>
                  <a:gd name="T72" fmla="*/ 4722 w 5328"/>
                  <a:gd name="T73" fmla="*/ 495 h 3936"/>
                  <a:gd name="T74" fmla="*/ 4651 w 5328"/>
                  <a:gd name="T75" fmla="*/ 296 h 3936"/>
                  <a:gd name="T76" fmla="*/ 4366 w 5328"/>
                  <a:gd name="T77" fmla="*/ 46 h 3936"/>
                  <a:gd name="T78" fmla="*/ 4162 w 5328"/>
                  <a:gd name="T79" fmla="*/ 1 h 3936"/>
                  <a:gd name="T80" fmla="*/ 3913 w 5328"/>
                  <a:gd name="T81" fmla="*/ 43 h 3936"/>
                  <a:gd name="T82" fmla="*/ 3700 w 5328"/>
                  <a:gd name="T83" fmla="*/ 188 h 3936"/>
                  <a:gd name="T84" fmla="*/ 3543 w 5328"/>
                  <a:gd name="T85" fmla="*/ 87 h 3936"/>
                  <a:gd name="T86" fmla="*/ 3313 w 5328"/>
                  <a:gd name="T87" fmla="*/ 4 h 3936"/>
                  <a:gd name="T88" fmla="*/ 3033 w 5328"/>
                  <a:gd name="T89" fmla="*/ 46 h 3936"/>
                  <a:gd name="T90" fmla="*/ 2808 w 5328"/>
                  <a:gd name="T91" fmla="*/ 234 h 3936"/>
                  <a:gd name="T92" fmla="*/ 2643 w 5328"/>
                  <a:gd name="T93" fmla="*/ 211 h 3936"/>
                  <a:gd name="T94" fmla="*/ 2404 w 5328"/>
                  <a:gd name="T95" fmla="*/ 125 h 3936"/>
                  <a:gd name="T96" fmla="*/ 2089 w 5328"/>
                  <a:gd name="T97" fmla="*/ 156 h 3936"/>
                  <a:gd name="T98" fmla="*/ 1803 w 5328"/>
                  <a:gd name="T99" fmla="*/ 357 h 3936"/>
                  <a:gd name="T100" fmla="*/ 1522 w 5328"/>
                  <a:gd name="T101" fmla="*/ 388 h 3936"/>
                  <a:gd name="T102" fmla="*/ 1136 w 5328"/>
                  <a:gd name="T103" fmla="*/ 376 h 3936"/>
                  <a:gd name="T104" fmla="*/ 839 w 5328"/>
                  <a:gd name="T105" fmla="*/ 502 h 3936"/>
                  <a:gd name="T106" fmla="*/ 614 w 5328"/>
                  <a:gd name="T107" fmla="*/ 728 h 3936"/>
                  <a:gd name="T108" fmla="*/ 489 w 5328"/>
                  <a:gd name="T109" fmla="*/ 1028 h 3936"/>
                  <a:gd name="T110" fmla="*/ 479 w 5328"/>
                  <a:gd name="T111" fmla="*/ 1309 h 3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28" h="3936">
                    <a:moveTo>
                      <a:pt x="481" y="1308"/>
                    </a:moveTo>
                    <a:lnTo>
                      <a:pt x="456" y="1311"/>
                    </a:lnTo>
                    <a:lnTo>
                      <a:pt x="430" y="1316"/>
                    </a:lnTo>
                    <a:lnTo>
                      <a:pt x="406" y="1321"/>
                    </a:lnTo>
                    <a:lnTo>
                      <a:pt x="382" y="1328"/>
                    </a:lnTo>
                    <a:lnTo>
                      <a:pt x="358" y="1336"/>
                    </a:lnTo>
                    <a:lnTo>
                      <a:pt x="335" y="1345"/>
                    </a:lnTo>
                    <a:lnTo>
                      <a:pt x="312" y="1355"/>
                    </a:lnTo>
                    <a:lnTo>
                      <a:pt x="290" y="1365"/>
                    </a:lnTo>
                    <a:lnTo>
                      <a:pt x="248" y="1390"/>
                    </a:lnTo>
                    <a:lnTo>
                      <a:pt x="208" y="1418"/>
                    </a:lnTo>
                    <a:lnTo>
                      <a:pt x="172" y="1450"/>
                    </a:lnTo>
                    <a:lnTo>
                      <a:pt x="138" y="1484"/>
                    </a:lnTo>
                    <a:lnTo>
                      <a:pt x="107" y="1522"/>
                    </a:lnTo>
                    <a:lnTo>
                      <a:pt x="80" y="1562"/>
                    </a:lnTo>
                    <a:lnTo>
                      <a:pt x="56" y="1605"/>
                    </a:lnTo>
                    <a:lnTo>
                      <a:pt x="46" y="1627"/>
                    </a:lnTo>
                    <a:lnTo>
                      <a:pt x="37" y="1650"/>
                    </a:lnTo>
                    <a:lnTo>
                      <a:pt x="28" y="1673"/>
                    </a:lnTo>
                    <a:lnTo>
                      <a:pt x="21" y="1697"/>
                    </a:lnTo>
                    <a:lnTo>
                      <a:pt x="15" y="1721"/>
                    </a:lnTo>
                    <a:lnTo>
                      <a:pt x="9" y="1745"/>
                    </a:lnTo>
                    <a:lnTo>
                      <a:pt x="5" y="1770"/>
                    </a:lnTo>
                    <a:lnTo>
                      <a:pt x="2" y="1795"/>
                    </a:lnTo>
                    <a:lnTo>
                      <a:pt x="1" y="1821"/>
                    </a:lnTo>
                    <a:lnTo>
                      <a:pt x="0" y="1847"/>
                    </a:lnTo>
                    <a:lnTo>
                      <a:pt x="1" y="1883"/>
                    </a:lnTo>
                    <a:lnTo>
                      <a:pt x="5" y="1918"/>
                    </a:lnTo>
                    <a:lnTo>
                      <a:pt x="10" y="1953"/>
                    </a:lnTo>
                    <a:lnTo>
                      <a:pt x="18" y="1988"/>
                    </a:lnTo>
                    <a:lnTo>
                      <a:pt x="28" y="2022"/>
                    </a:lnTo>
                    <a:lnTo>
                      <a:pt x="41" y="2055"/>
                    </a:lnTo>
                    <a:lnTo>
                      <a:pt x="55" y="2086"/>
                    </a:lnTo>
                    <a:lnTo>
                      <a:pt x="71" y="2117"/>
                    </a:lnTo>
                    <a:lnTo>
                      <a:pt x="89" y="2147"/>
                    </a:lnTo>
                    <a:lnTo>
                      <a:pt x="109" y="2176"/>
                    </a:lnTo>
                    <a:lnTo>
                      <a:pt x="131" y="2203"/>
                    </a:lnTo>
                    <a:lnTo>
                      <a:pt x="154" y="2229"/>
                    </a:lnTo>
                    <a:lnTo>
                      <a:pt x="180" y="2253"/>
                    </a:lnTo>
                    <a:lnTo>
                      <a:pt x="207" y="2276"/>
                    </a:lnTo>
                    <a:lnTo>
                      <a:pt x="235" y="2297"/>
                    </a:lnTo>
                    <a:lnTo>
                      <a:pt x="265" y="2316"/>
                    </a:lnTo>
                    <a:lnTo>
                      <a:pt x="262" y="2309"/>
                    </a:lnTo>
                    <a:lnTo>
                      <a:pt x="229" y="2348"/>
                    </a:lnTo>
                    <a:lnTo>
                      <a:pt x="214" y="2368"/>
                    </a:lnTo>
                    <a:lnTo>
                      <a:pt x="200" y="2390"/>
                    </a:lnTo>
                    <a:lnTo>
                      <a:pt x="187" y="2411"/>
                    </a:lnTo>
                    <a:lnTo>
                      <a:pt x="175" y="2434"/>
                    </a:lnTo>
                    <a:lnTo>
                      <a:pt x="164" y="2456"/>
                    </a:lnTo>
                    <a:lnTo>
                      <a:pt x="155" y="2480"/>
                    </a:lnTo>
                    <a:lnTo>
                      <a:pt x="146" y="2503"/>
                    </a:lnTo>
                    <a:lnTo>
                      <a:pt x="138" y="2527"/>
                    </a:lnTo>
                    <a:lnTo>
                      <a:pt x="132" y="2552"/>
                    </a:lnTo>
                    <a:lnTo>
                      <a:pt x="127" y="2577"/>
                    </a:lnTo>
                    <a:lnTo>
                      <a:pt x="122" y="2602"/>
                    </a:lnTo>
                    <a:lnTo>
                      <a:pt x="119" y="2627"/>
                    </a:lnTo>
                    <a:lnTo>
                      <a:pt x="118" y="2652"/>
                    </a:lnTo>
                    <a:lnTo>
                      <a:pt x="117" y="2678"/>
                    </a:lnTo>
                    <a:lnTo>
                      <a:pt x="118" y="2706"/>
                    </a:lnTo>
                    <a:lnTo>
                      <a:pt x="120" y="2733"/>
                    </a:lnTo>
                    <a:lnTo>
                      <a:pt x="123" y="2760"/>
                    </a:lnTo>
                    <a:lnTo>
                      <a:pt x="128" y="2787"/>
                    </a:lnTo>
                    <a:lnTo>
                      <a:pt x="134" y="2813"/>
                    </a:lnTo>
                    <a:lnTo>
                      <a:pt x="141" y="2838"/>
                    </a:lnTo>
                    <a:lnTo>
                      <a:pt x="150" y="2863"/>
                    </a:lnTo>
                    <a:lnTo>
                      <a:pt x="159" y="2888"/>
                    </a:lnTo>
                    <a:lnTo>
                      <a:pt x="170" y="2912"/>
                    </a:lnTo>
                    <a:lnTo>
                      <a:pt x="182" y="2935"/>
                    </a:lnTo>
                    <a:lnTo>
                      <a:pt x="195" y="2958"/>
                    </a:lnTo>
                    <a:lnTo>
                      <a:pt x="209" y="2980"/>
                    </a:lnTo>
                    <a:lnTo>
                      <a:pt x="224" y="3001"/>
                    </a:lnTo>
                    <a:lnTo>
                      <a:pt x="240" y="3021"/>
                    </a:lnTo>
                    <a:lnTo>
                      <a:pt x="275" y="3059"/>
                    </a:lnTo>
                    <a:lnTo>
                      <a:pt x="313" y="3094"/>
                    </a:lnTo>
                    <a:lnTo>
                      <a:pt x="333" y="3110"/>
                    </a:lnTo>
                    <a:lnTo>
                      <a:pt x="354" y="3125"/>
                    </a:lnTo>
                    <a:lnTo>
                      <a:pt x="376" y="3139"/>
                    </a:lnTo>
                    <a:lnTo>
                      <a:pt x="399" y="3152"/>
                    </a:lnTo>
                    <a:lnTo>
                      <a:pt x="422" y="3164"/>
                    </a:lnTo>
                    <a:lnTo>
                      <a:pt x="446" y="3175"/>
                    </a:lnTo>
                    <a:lnTo>
                      <a:pt x="470" y="3184"/>
                    </a:lnTo>
                    <a:lnTo>
                      <a:pt x="495" y="3193"/>
                    </a:lnTo>
                    <a:lnTo>
                      <a:pt x="521" y="3200"/>
                    </a:lnTo>
                    <a:lnTo>
                      <a:pt x="547" y="3206"/>
                    </a:lnTo>
                    <a:lnTo>
                      <a:pt x="573" y="3211"/>
                    </a:lnTo>
                    <a:lnTo>
                      <a:pt x="600" y="3214"/>
                    </a:lnTo>
                    <a:lnTo>
                      <a:pt x="627" y="3216"/>
                    </a:lnTo>
                    <a:lnTo>
                      <a:pt x="655" y="3217"/>
                    </a:lnTo>
                    <a:lnTo>
                      <a:pt x="687" y="3216"/>
                    </a:lnTo>
                    <a:lnTo>
                      <a:pt x="718" y="3213"/>
                    </a:lnTo>
                    <a:lnTo>
                      <a:pt x="715" y="3217"/>
                    </a:lnTo>
                    <a:lnTo>
                      <a:pt x="748" y="3272"/>
                    </a:lnTo>
                    <a:lnTo>
                      <a:pt x="785" y="3324"/>
                    </a:lnTo>
                    <a:lnTo>
                      <a:pt x="825" y="3373"/>
                    </a:lnTo>
                    <a:lnTo>
                      <a:pt x="867" y="3419"/>
                    </a:lnTo>
                    <a:lnTo>
                      <a:pt x="913" y="3462"/>
                    </a:lnTo>
                    <a:lnTo>
                      <a:pt x="961" y="3501"/>
                    </a:lnTo>
                    <a:lnTo>
                      <a:pt x="1011" y="3538"/>
                    </a:lnTo>
                    <a:lnTo>
                      <a:pt x="1064" y="3571"/>
                    </a:lnTo>
                    <a:lnTo>
                      <a:pt x="1118" y="3600"/>
                    </a:lnTo>
                    <a:lnTo>
                      <a:pt x="1174" y="3626"/>
                    </a:lnTo>
                    <a:lnTo>
                      <a:pt x="1232" y="3648"/>
                    </a:lnTo>
                    <a:lnTo>
                      <a:pt x="1292" y="3667"/>
                    </a:lnTo>
                    <a:lnTo>
                      <a:pt x="1322" y="3674"/>
                    </a:lnTo>
                    <a:lnTo>
                      <a:pt x="1353" y="3681"/>
                    </a:lnTo>
                    <a:lnTo>
                      <a:pt x="1383" y="3687"/>
                    </a:lnTo>
                    <a:lnTo>
                      <a:pt x="1415" y="3692"/>
                    </a:lnTo>
                    <a:lnTo>
                      <a:pt x="1446" y="3695"/>
                    </a:lnTo>
                    <a:lnTo>
                      <a:pt x="1477" y="3698"/>
                    </a:lnTo>
                    <a:lnTo>
                      <a:pt x="1509" y="3699"/>
                    </a:lnTo>
                    <a:lnTo>
                      <a:pt x="1541" y="3700"/>
                    </a:lnTo>
                    <a:lnTo>
                      <a:pt x="1573" y="3699"/>
                    </a:lnTo>
                    <a:lnTo>
                      <a:pt x="1606" y="3698"/>
                    </a:lnTo>
                    <a:lnTo>
                      <a:pt x="1638" y="3695"/>
                    </a:lnTo>
                    <a:lnTo>
                      <a:pt x="1670" y="3691"/>
                    </a:lnTo>
                    <a:lnTo>
                      <a:pt x="1702" y="3686"/>
                    </a:lnTo>
                    <a:lnTo>
                      <a:pt x="1733" y="3680"/>
                    </a:lnTo>
                    <a:lnTo>
                      <a:pt x="1764" y="3673"/>
                    </a:lnTo>
                    <a:lnTo>
                      <a:pt x="1795" y="3665"/>
                    </a:lnTo>
                    <a:lnTo>
                      <a:pt x="1826" y="3656"/>
                    </a:lnTo>
                    <a:lnTo>
                      <a:pt x="1857" y="3646"/>
                    </a:lnTo>
                    <a:lnTo>
                      <a:pt x="1887" y="3635"/>
                    </a:lnTo>
                    <a:lnTo>
                      <a:pt x="1916" y="3622"/>
                    </a:lnTo>
                    <a:lnTo>
                      <a:pt x="1946" y="3609"/>
                    </a:lnTo>
                    <a:lnTo>
                      <a:pt x="1975" y="3595"/>
                    </a:lnTo>
                    <a:lnTo>
                      <a:pt x="2003" y="3579"/>
                    </a:lnTo>
                    <a:lnTo>
                      <a:pt x="2031" y="3563"/>
                    </a:lnTo>
                    <a:lnTo>
                      <a:pt x="2030" y="3563"/>
                    </a:lnTo>
                    <a:lnTo>
                      <a:pt x="2060" y="3606"/>
                    </a:lnTo>
                    <a:lnTo>
                      <a:pt x="2093" y="3646"/>
                    </a:lnTo>
                    <a:lnTo>
                      <a:pt x="2127" y="3684"/>
                    </a:lnTo>
                    <a:lnTo>
                      <a:pt x="2164" y="3720"/>
                    </a:lnTo>
                    <a:lnTo>
                      <a:pt x="2203" y="3753"/>
                    </a:lnTo>
                    <a:lnTo>
                      <a:pt x="2243" y="3784"/>
                    </a:lnTo>
                    <a:lnTo>
                      <a:pt x="2286" y="3812"/>
                    </a:lnTo>
                    <a:lnTo>
                      <a:pt x="2330" y="3837"/>
                    </a:lnTo>
                    <a:lnTo>
                      <a:pt x="2375" y="3860"/>
                    </a:lnTo>
                    <a:lnTo>
                      <a:pt x="2422" y="3880"/>
                    </a:lnTo>
                    <a:lnTo>
                      <a:pt x="2469" y="3897"/>
                    </a:lnTo>
                    <a:lnTo>
                      <a:pt x="2518" y="3911"/>
                    </a:lnTo>
                    <a:lnTo>
                      <a:pt x="2568" y="3922"/>
                    </a:lnTo>
                    <a:lnTo>
                      <a:pt x="2619" y="3930"/>
                    </a:lnTo>
                    <a:lnTo>
                      <a:pt x="2670" y="3934"/>
                    </a:lnTo>
                    <a:lnTo>
                      <a:pt x="2723" y="3936"/>
                    </a:lnTo>
                    <a:lnTo>
                      <a:pt x="2757" y="3935"/>
                    </a:lnTo>
                    <a:lnTo>
                      <a:pt x="2791" y="3933"/>
                    </a:lnTo>
                    <a:lnTo>
                      <a:pt x="2825" y="3930"/>
                    </a:lnTo>
                    <a:lnTo>
                      <a:pt x="2858" y="3925"/>
                    </a:lnTo>
                    <a:lnTo>
                      <a:pt x="2891" y="3919"/>
                    </a:lnTo>
                    <a:lnTo>
                      <a:pt x="2924" y="3911"/>
                    </a:lnTo>
                    <a:lnTo>
                      <a:pt x="2956" y="3903"/>
                    </a:lnTo>
                    <a:lnTo>
                      <a:pt x="2987" y="3893"/>
                    </a:lnTo>
                    <a:lnTo>
                      <a:pt x="3019" y="3881"/>
                    </a:lnTo>
                    <a:lnTo>
                      <a:pt x="3049" y="3869"/>
                    </a:lnTo>
                    <a:lnTo>
                      <a:pt x="3079" y="3856"/>
                    </a:lnTo>
                    <a:lnTo>
                      <a:pt x="3109" y="3841"/>
                    </a:lnTo>
                    <a:lnTo>
                      <a:pt x="3137" y="3825"/>
                    </a:lnTo>
                    <a:lnTo>
                      <a:pt x="3165" y="3808"/>
                    </a:lnTo>
                    <a:lnTo>
                      <a:pt x="3193" y="3790"/>
                    </a:lnTo>
                    <a:lnTo>
                      <a:pt x="3219" y="3771"/>
                    </a:lnTo>
                    <a:lnTo>
                      <a:pt x="3245" y="3751"/>
                    </a:lnTo>
                    <a:lnTo>
                      <a:pt x="3270" y="3729"/>
                    </a:lnTo>
                    <a:lnTo>
                      <a:pt x="3318" y="3684"/>
                    </a:lnTo>
                    <a:lnTo>
                      <a:pt x="3362" y="3635"/>
                    </a:lnTo>
                    <a:lnTo>
                      <a:pt x="3383" y="3609"/>
                    </a:lnTo>
                    <a:lnTo>
                      <a:pt x="3402" y="3583"/>
                    </a:lnTo>
                    <a:lnTo>
                      <a:pt x="3421" y="3555"/>
                    </a:lnTo>
                    <a:lnTo>
                      <a:pt x="3439" y="3526"/>
                    </a:lnTo>
                    <a:lnTo>
                      <a:pt x="3455" y="3497"/>
                    </a:lnTo>
                    <a:lnTo>
                      <a:pt x="3470" y="3467"/>
                    </a:lnTo>
                    <a:lnTo>
                      <a:pt x="3485" y="3437"/>
                    </a:lnTo>
                    <a:lnTo>
                      <a:pt x="3498" y="3405"/>
                    </a:lnTo>
                    <a:lnTo>
                      <a:pt x="3509" y="3373"/>
                    </a:lnTo>
                    <a:lnTo>
                      <a:pt x="3520" y="3340"/>
                    </a:lnTo>
                    <a:lnTo>
                      <a:pt x="3521" y="3345"/>
                    </a:lnTo>
                    <a:lnTo>
                      <a:pt x="3564" y="3370"/>
                    </a:lnTo>
                    <a:lnTo>
                      <a:pt x="3609" y="3392"/>
                    </a:lnTo>
                    <a:lnTo>
                      <a:pt x="3655" y="3410"/>
                    </a:lnTo>
                    <a:lnTo>
                      <a:pt x="3702" y="3426"/>
                    </a:lnTo>
                    <a:lnTo>
                      <a:pt x="3750" y="3438"/>
                    </a:lnTo>
                    <a:lnTo>
                      <a:pt x="3799" y="3446"/>
                    </a:lnTo>
                    <a:lnTo>
                      <a:pt x="3849" y="3451"/>
                    </a:lnTo>
                    <a:lnTo>
                      <a:pt x="3899" y="3453"/>
                    </a:lnTo>
                    <a:lnTo>
                      <a:pt x="3936" y="3452"/>
                    </a:lnTo>
                    <a:lnTo>
                      <a:pt x="3972" y="3449"/>
                    </a:lnTo>
                    <a:lnTo>
                      <a:pt x="4007" y="3445"/>
                    </a:lnTo>
                    <a:lnTo>
                      <a:pt x="4042" y="3439"/>
                    </a:lnTo>
                    <a:lnTo>
                      <a:pt x="4076" y="3431"/>
                    </a:lnTo>
                    <a:lnTo>
                      <a:pt x="4110" y="3421"/>
                    </a:lnTo>
                    <a:lnTo>
                      <a:pt x="4143" y="3410"/>
                    </a:lnTo>
                    <a:lnTo>
                      <a:pt x="4175" y="3397"/>
                    </a:lnTo>
                    <a:lnTo>
                      <a:pt x="4207" y="3383"/>
                    </a:lnTo>
                    <a:lnTo>
                      <a:pt x="4237" y="3368"/>
                    </a:lnTo>
                    <a:lnTo>
                      <a:pt x="4267" y="3350"/>
                    </a:lnTo>
                    <a:lnTo>
                      <a:pt x="4296" y="3332"/>
                    </a:lnTo>
                    <a:lnTo>
                      <a:pt x="4324" y="3312"/>
                    </a:lnTo>
                    <a:lnTo>
                      <a:pt x="4351" y="3291"/>
                    </a:lnTo>
                    <a:lnTo>
                      <a:pt x="4377" y="3269"/>
                    </a:lnTo>
                    <a:lnTo>
                      <a:pt x="4401" y="3245"/>
                    </a:lnTo>
                    <a:lnTo>
                      <a:pt x="4425" y="3221"/>
                    </a:lnTo>
                    <a:lnTo>
                      <a:pt x="4447" y="3195"/>
                    </a:lnTo>
                    <a:lnTo>
                      <a:pt x="4469" y="3168"/>
                    </a:lnTo>
                    <a:lnTo>
                      <a:pt x="4488" y="3140"/>
                    </a:lnTo>
                    <a:lnTo>
                      <a:pt x="4507" y="3112"/>
                    </a:lnTo>
                    <a:lnTo>
                      <a:pt x="4524" y="3082"/>
                    </a:lnTo>
                    <a:lnTo>
                      <a:pt x="4540" y="3051"/>
                    </a:lnTo>
                    <a:lnTo>
                      <a:pt x="4554" y="3020"/>
                    </a:lnTo>
                    <a:lnTo>
                      <a:pt x="4567" y="2988"/>
                    </a:lnTo>
                    <a:lnTo>
                      <a:pt x="4579" y="2954"/>
                    </a:lnTo>
                    <a:lnTo>
                      <a:pt x="4588" y="2921"/>
                    </a:lnTo>
                    <a:lnTo>
                      <a:pt x="4597" y="2886"/>
                    </a:lnTo>
                    <a:lnTo>
                      <a:pt x="4603" y="2851"/>
                    </a:lnTo>
                    <a:lnTo>
                      <a:pt x="4608" y="2816"/>
                    </a:lnTo>
                    <a:lnTo>
                      <a:pt x="4611" y="2780"/>
                    </a:lnTo>
                    <a:lnTo>
                      <a:pt x="4612" y="2743"/>
                    </a:lnTo>
                    <a:lnTo>
                      <a:pt x="4611" y="2741"/>
                    </a:lnTo>
                    <a:lnTo>
                      <a:pt x="4649" y="2735"/>
                    </a:lnTo>
                    <a:lnTo>
                      <a:pt x="4687" y="2726"/>
                    </a:lnTo>
                    <a:lnTo>
                      <a:pt x="4724" y="2717"/>
                    </a:lnTo>
                    <a:lnTo>
                      <a:pt x="4760" y="2705"/>
                    </a:lnTo>
                    <a:lnTo>
                      <a:pt x="4795" y="2692"/>
                    </a:lnTo>
                    <a:lnTo>
                      <a:pt x="4830" y="2678"/>
                    </a:lnTo>
                    <a:lnTo>
                      <a:pt x="4864" y="2662"/>
                    </a:lnTo>
                    <a:lnTo>
                      <a:pt x="4896" y="2645"/>
                    </a:lnTo>
                    <a:lnTo>
                      <a:pt x="4928" y="2626"/>
                    </a:lnTo>
                    <a:lnTo>
                      <a:pt x="4959" y="2606"/>
                    </a:lnTo>
                    <a:lnTo>
                      <a:pt x="4989" y="2584"/>
                    </a:lnTo>
                    <a:lnTo>
                      <a:pt x="5019" y="2562"/>
                    </a:lnTo>
                    <a:lnTo>
                      <a:pt x="5046" y="2538"/>
                    </a:lnTo>
                    <a:lnTo>
                      <a:pt x="5073" y="2513"/>
                    </a:lnTo>
                    <a:lnTo>
                      <a:pt x="5099" y="2487"/>
                    </a:lnTo>
                    <a:lnTo>
                      <a:pt x="5124" y="2459"/>
                    </a:lnTo>
                    <a:lnTo>
                      <a:pt x="5147" y="2431"/>
                    </a:lnTo>
                    <a:lnTo>
                      <a:pt x="5169" y="2402"/>
                    </a:lnTo>
                    <a:lnTo>
                      <a:pt x="5190" y="2371"/>
                    </a:lnTo>
                    <a:lnTo>
                      <a:pt x="5210" y="2340"/>
                    </a:lnTo>
                    <a:lnTo>
                      <a:pt x="5228" y="2308"/>
                    </a:lnTo>
                    <a:lnTo>
                      <a:pt x="5245" y="2275"/>
                    </a:lnTo>
                    <a:lnTo>
                      <a:pt x="5260" y="2241"/>
                    </a:lnTo>
                    <a:lnTo>
                      <a:pt x="5274" y="2207"/>
                    </a:lnTo>
                    <a:lnTo>
                      <a:pt x="5286" y="2172"/>
                    </a:lnTo>
                    <a:lnTo>
                      <a:pt x="5297" y="2136"/>
                    </a:lnTo>
                    <a:lnTo>
                      <a:pt x="5306" y="2099"/>
                    </a:lnTo>
                    <a:lnTo>
                      <a:pt x="5314" y="2062"/>
                    </a:lnTo>
                    <a:lnTo>
                      <a:pt x="5320" y="2025"/>
                    </a:lnTo>
                    <a:lnTo>
                      <a:pt x="5324" y="1987"/>
                    </a:lnTo>
                    <a:lnTo>
                      <a:pt x="5327" y="1947"/>
                    </a:lnTo>
                    <a:lnTo>
                      <a:pt x="5328" y="1908"/>
                    </a:lnTo>
                    <a:lnTo>
                      <a:pt x="5327" y="1873"/>
                    </a:lnTo>
                    <a:lnTo>
                      <a:pt x="5325" y="1839"/>
                    </a:lnTo>
                    <a:lnTo>
                      <a:pt x="5322" y="1805"/>
                    </a:lnTo>
                    <a:lnTo>
                      <a:pt x="5317" y="1771"/>
                    </a:lnTo>
                    <a:lnTo>
                      <a:pt x="5310" y="1737"/>
                    </a:lnTo>
                    <a:lnTo>
                      <a:pt x="5303" y="1703"/>
                    </a:lnTo>
                    <a:lnTo>
                      <a:pt x="5294" y="1670"/>
                    </a:lnTo>
                    <a:lnTo>
                      <a:pt x="5284" y="1638"/>
                    </a:lnTo>
                    <a:lnTo>
                      <a:pt x="5272" y="1606"/>
                    </a:lnTo>
                    <a:lnTo>
                      <a:pt x="5259" y="1574"/>
                    </a:lnTo>
                    <a:lnTo>
                      <a:pt x="5245" y="1543"/>
                    </a:lnTo>
                    <a:lnTo>
                      <a:pt x="5229" y="1512"/>
                    </a:lnTo>
                    <a:lnTo>
                      <a:pt x="5213" y="1482"/>
                    </a:lnTo>
                    <a:lnTo>
                      <a:pt x="5195" y="1453"/>
                    </a:lnTo>
                    <a:lnTo>
                      <a:pt x="5175" y="1424"/>
                    </a:lnTo>
                    <a:lnTo>
                      <a:pt x="5155" y="1396"/>
                    </a:lnTo>
                    <a:lnTo>
                      <a:pt x="5154" y="1396"/>
                    </a:lnTo>
                    <a:lnTo>
                      <a:pt x="5166" y="1365"/>
                    </a:lnTo>
                    <a:lnTo>
                      <a:pt x="5177" y="1333"/>
                    </a:lnTo>
                    <a:lnTo>
                      <a:pt x="5186" y="1301"/>
                    </a:lnTo>
                    <a:lnTo>
                      <a:pt x="5194" y="1268"/>
                    </a:lnTo>
                    <a:lnTo>
                      <a:pt x="5199" y="1235"/>
                    </a:lnTo>
                    <a:lnTo>
                      <a:pt x="5204" y="1202"/>
                    </a:lnTo>
                    <a:lnTo>
                      <a:pt x="5206" y="1169"/>
                    </a:lnTo>
                    <a:lnTo>
                      <a:pt x="5207" y="1135"/>
                    </a:lnTo>
                    <a:lnTo>
                      <a:pt x="5206" y="1107"/>
                    </a:lnTo>
                    <a:lnTo>
                      <a:pt x="5205" y="1079"/>
                    </a:lnTo>
                    <a:lnTo>
                      <a:pt x="5202" y="1052"/>
                    </a:lnTo>
                    <a:lnTo>
                      <a:pt x="5198" y="1025"/>
                    </a:lnTo>
                    <a:lnTo>
                      <a:pt x="5193" y="998"/>
                    </a:lnTo>
                    <a:lnTo>
                      <a:pt x="5187" y="972"/>
                    </a:lnTo>
                    <a:lnTo>
                      <a:pt x="5180" y="946"/>
                    </a:lnTo>
                    <a:lnTo>
                      <a:pt x="5171" y="920"/>
                    </a:lnTo>
                    <a:lnTo>
                      <a:pt x="5162" y="895"/>
                    </a:lnTo>
                    <a:lnTo>
                      <a:pt x="5152" y="870"/>
                    </a:lnTo>
                    <a:lnTo>
                      <a:pt x="5129" y="822"/>
                    </a:lnTo>
                    <a:lnTo>
                      <a:pt x="5102" y="776"/>
                    </a:lnTo>
                    <a:lnTo>
                      <a:pt x="5072" y="733"/>
                    </a:lnTo>
                    <a:lnTo>
                      <a:pt x="5038" y="692"/>
                    </a:lnTo>
                    <a:lnTo>
                      <a:pt x="5001" y="653"/>
                    </a:lnTo>
                    <a:lnTo>
                      <a:pt x="4961" y="618"/>
                    </a:lnTo>
                    <a:lnTo>
                      <a:pt x="4918" y="586"/>
                    </a:lnTo>
                    <a:lnTo>
                      <a:pt x="4873" y="558"/>
                    </a:lnTo>
                    <a:lnTo>
                      <a:pt x="4825" y="533"/>
                    </a:lnTo>
                    <a:lnTo>
                      <a:pt x="4800" y="522"/>
                    </a:lnTo>
                    <a:lnTo>
                      <a:pt x="4775" y="512"/>
                    </a:lnTo>
                    <a:lnTo>
                      <a:pt x="4749" y="503"/>
                    </a:lnTo>
                    <a:lnTo>
                      <a:pt x="4722" y="495"/>
                    </a:lnTo>
                    <a:lnTo>
                      <a:pt x="4724" y="494"/>
                    </a:lnTo>
                    <a:lnTo>
                      <a:pt x="4719" y="467"/>
                    </a:lnTo>
                    <a:lnTo>
                      <a:pt x="4712" y="441"/>
                    </a:lnTo>
                    <a:lnTo>
                      <a:pt x="4705" y="416"/>
                    </a:lnTo>
                    <a:lnTo>
                      <a:pt x="4696" y="391"/>
                    </a:lnTo>
                    <a:lnTo>
                      <a:pt x="4686" y="366"/>
                    </a:lnTo>
                    <a:lnTo>
                      <a:pt x="4676" y="342"/>
                    </a:lnTo>
                    <a:lnTo>
                      <a:pt x="4651" y="296"/>
                    </a:lnTo>
                    <a:lnTo>
                      <a:pt x="4623" y="253"/>
                    </a:lnTo>
                    <a:lnTo>
                      <a:pt x="4591" y="212"/>
                    </a:lnTo>
                    <a:lnTo>
                      <a:pt x="4557" y="174"/>
                    </a:lnTo>
                    <a:lnTo>
                      <a:pt x="4519" y="140"/>
                    </a:lnTo>
                    <a:lnTo>
                      <a:pt x="4478" y="109"/>
                    </a:lnTo>
                    <a:lnTo>
                      <a:pt x="4435" y="81"/>
                    </a:lnTo>
                    <a:lnTo>
                      <a:pt x="4389" y="57"/>
                    </a:lnTo>
                    <a:lnTo>
                      <a:pt x="4366" y="46"/>
                    </a:lnTo>
                    <a:lnTo>
                      <a:pt x="4342" y="37"/>
                    </a:lnTo>
                    <a:lnTo>
                      <a:pt x="4317" y="29"/>
                    </a:lnTo>
                    <a:lnTo>
                      <a:pt x="4292" y="21"/>
                    </a:lnTo>
                    <a:lnTo>
                      <a:pt x="4267" y="15"/>
                    </a:lnTo>
                    <a:lnTo>
                      <a:pt x="4241" y="10"/>
                    </a:lnTo>
                    <a:lnTo>
                      <a:pt x="4215" y="5"/>
                    </a:lnTo>
                    <a:lnTo>
                      <a:pt x="4189" y="2"/>
                    </a:lnTo>
                    <a:lnTo>
                      <a:pt x="4162" y="1"/>
                    </a:lnTo>
                    <a:lnTo>
                      <a:pt x="4135" y="0"/>
                    </a:lnTo>
                    <a:lnTo>
                      <a:pt x="4102" y="1"/>
                    </a:lnTo>
                    <a:lnTo>
                      <a:pt x="4070" y="4"/>
                    </a:lnTo>
                    <a:lnTo>
                      <a:pt x="4037" y="8"/>
                    </a:lnTo>
                    <a:lnTo>
                      <a:pt x="4005" y="14"/>
                    </a:lnTo>
                    <a:lnTo>
                      <a:pt x="3974" y="22"/>
                    </a:lnTo>
                    <a:lnTo>
                      <a:pt x="3943" y="32"/>
                    </a:lnTo>
                    <a:lnTo>
                      <a:pt x="3913" y="43"/>
                    </a:lnTo>
                    <a:lnTo>
                      <a:pt x="3883" y="56"/>
                    </a:lnTo>
                    <a:lnTo>
                      <a:pt x="3854" y="70"/>
                    </a:lnTo>
                    <a:lnTo>
                      <a:pt x="3826" y="86"/>
                    </a:lnTo>
                    <a:lnTo>
                      <a:pt x="3799" y="103"/>
                    </a:lnTo>
                    <a:lnTo>
                      <a:pt x="3773" y="122"/>
                    </a:lnTo>
                    <a:lnTo>
                      <a:pt x="3747" y="143"/>
                    </a:lnTo>
                    <a:lnTo>
                      <a:pt x="3723" y="164"/>
                    </a:lnTo>
                    <a:lnTo>
                      <a:pt x="3700" y="188"/>
                    </a:lnTo>
                    <a:lnTo>
                      <a:pt x="3678" y="212"/>
                    </a:lnTo>
                    <a:lnTo>
                      <a:pt x="3679" y="213"/>
                    </a:lnTo>
                    <a:lnTo>
                      <a:pt x="3659" y="189"/>
                    </a:lnTo>
                    <a:lnTo>
                      <a:pt x="3638" y="165"/>
                    </a:lnTo>
                    <a:lnTo>
                      <a:pt x="3616" y="144"/>
                    </a:lnTo>
                    <a:lnTo>
                      <a:pt x="3593" y="123"/>
                    </a:lnTo>
                    <a:lnTo>
                      <a:pt x="3568" y="104"/>
                    </a:lnTo>
                    <a:lnTo>
                      <a:pt x="3543" y="87"/>
                    </a:lnTo>
                    <a:lnTo>
                      <a:pt x="3517" y="71"/>
                    </a:lnTo>
                    <a:lnTo>
                      <a:pt x="3490" y="56"/>
                    </a:lnTo>
                    <a:lnTo>
                      <a:pt x="3462" y="43"/>
                    </a:lnTo>
                    <a:lnTo>
                      <a:pt x="3433" y="32"/>
                    </a:lnTo>
                    <a:lnTo>
                      <a:pt x="3404" y="22"/>
                    </a:lnTo>
                    <a:lnTo>
                      <a:pt x="3374" y="14"/>
                    </a:lnTo>
                    <a:lnTo>
                      <a:pt x="3344" y="8"/>
                    </a:lnTo>
                    <a:lnTo>
                      <a:pt x="3313" y="4"/>
                    </a:lnTo>
                    <a:lnTo>
                      <a:pt x="3282" y="1"/>
                    </a:lnTo>
                    <a:lnTo>
                      <a:pt x="3251" y="0"/>
                    </a:lnTo>
                    <a:lnTo>
                      <a:pt x="3213" y="1"/>
                    </a:lnTo>
                    <a:lnTo>
                      <a:pt x="3175" y="5"/>
                    </a:lnTo>
                    <a:lnTo>
                      <a:pt x="3139" y="12"/>
                    </a:lnTo>
                    <a:lnTo>
                      <a:pt x="3102" y="21"/>
                    </a:lnTo>
                    <a:lnTo>
                      <a:pt x="3067" y="33"/>
                    </a:lnTo>
                    <a:lnTo>
                      <a:pt x="3033" y="46"/>
                    </a:lnTo>
                    <a:lnTo>
                      <a:pt x="3000" y="63"/>
                    </a:lnTo>
                    <a:lnTo>
                      <a:pt x="2968" y="81"/>
                    </a:lnTo>
                    <a:lnTo>
                      <a:pt x="2937" y="102"/>
                    </a:lnTo>
                    <a:lnTo>
                      <a:pt x="2908" y="124"/>
                    </a:lnTo>
                    <a:lnTo>
                      <a:pt x="2880" y="149"/>
                    </a:lnTo>
                    <a:lnTo>
                      <a:pt x="2854" y="176"/>
                    </a:lnTo>
                    <a:lnTo>
                      <a:pt x="2830" y="204"/>
                    </a:lnTo>
                    <a:lnTo>
                      <a:pt x="2808" y="234"/>
                    </a:lnTo>
                    <a:lnTo>
                      <a:pt x="2787" y="266"/>
                    </a:lnTo>
                    <a:lnTo>
                      <a:pt x="2769" y="300"/>
                    </a:lnTo>
                    <a:lnTo>
                      <a:pt x="2771" y="309"/>
                    </a:lnTo>
                    <a:lnTo>
                      <a:pt x="2747" y="287"/>
                    </a:lnTo>
                    <a:lnTo>
                      <a:pt x="2723" y="266"/>
                    </a:lnTo>
                    <a:lnTo>
                      <a:pt x="2698" y="246"/>
                    </a:lnTo>
                    <a:lnTo>
                      <a:pt x="2670" y="228"/>
                    </a:lnTo>
                    <a:lnTo>
                      <a:pt x="2643" y="211"/>
                    </a:lnTo>
                    <a:lnTo>
                      <a:pt x="2615" y="195"/>
                    </a:lnTo>
                    <a:lnTo>
                      <a:pt x="2587" y="181"/>
                    </a:lnTo>
                    <a:lnTo>
                      <a:pt x="2558" y="168"/>
                    </a:lnTo>
                    <a:lnTo>
                      <a:pt x="2528" y="156"/>
                    </a:lnTo>
                    <a:lnTo>
                      <a:pt x="2498" y="146"/>
                    </a:lnTo>
                    <a:lnTo>
                      <a:pt x="2467" y="138"/>
                    </a:lnTo>
                    <a:lnTo>
                      <a:pt x="2436" y="131"/>
                    </a:lnTo>
                    <a:lnTo>
                      <a:pt x="2404" y="125"/>
                    </a:lnTo>
                    <a:lnTo>
                      <a:pt x="2373" y="121"/>
                    </a:lnTo>
                    <a:lnTo>
                      <a:pt x="2340" y="119"/>
                    </a:lnTo>
                    <a:lnTo>
                      <a:pt x="2308" y="118"/>
                    </a:lnTo>
                    <a:lnTo>
                      <a:pt x="2263" y="120"/>
                    </a:lnTo>
                    <a:lnTo>
                      <a:pt x="2218" y="124"/>
                    </a:lnTo>
                    <a:lnTo>
                      <a:pt x="2174" y="132"/>
                    </a:lnTo>
                    <a:lnTo>
                      <a:pt x="2131" y="143"/>
                    </a:lnTo>
                    <a:lnTo>
                      <a:pt x="2089" y="156"/>
                    </a:lnTo>
                    <a:lnTo>
                      <a:pt x="2048" y="172"/>
                    </a:lnTo>
                    <a:lnTo>
                      <a:pt x="2008" y="191"/>
                    </a:lnTo>
                    <a:lnTo>
                      <a:pt x="1970" y="213"/>
                    </a:lnTo>
                    <a:lnTo>
                      <a:pt x="1933" y="237"/>
                    </a:lnTo>
                    <a:lnTo>
                      <a:pt x="1897" y="263"/>
                    </a:lnTo>
                    <a:lnTo>
                      <a:pt x="1864" y="292"/>
                    </a:lnTo>
                    <a:lnTo>
                      <a:pt x="1832" y="323"/>
                    </a:lnTo>
                    <a:lnTo>
                      <a:pt x="1803" y="357"/>
                    </a:lnTo>
                    <a:lnTo>
                      <a:pt x="1775" y="393"/>
                    </a:lnTo>
                    <a:lnTo>
                      <a:pt x="1750" y="430"/>
                    </a:lnTo>
                    <a:lnTo>
                      <a:pt x="1727" y="470"/>
                    </a:lnTo>
                    <a:lnTo>
                      <a:pt x="1725" y="474"/>
                    </a:lnTo>
                    <a:lnTo>
                      <a:pt x="1677" y="448"/>
                    </a:lnTo>
                    <a:lnTo>
                      <a:pt x="1626" y="424"/>
                    </a:lnTo>
                    <a:lnTo>
                      <a:pt x="1575" y="405"/>
                    </a:lnTo>
                    <a:lnTo>
                      <a:pt x="1522" y="388"/>
                    </a:lnTo>
                    <a:lnTo>
                      <a:pt x="1469" y="376"/>
                    </a:lnTo>
                    <a:lnTo>
                      <a:pt x="1414" y="366"/>
                    </a:lnTo>
                    <a:lnTo>
                      <a:pt x="1359" y="361"/>
                    </a:lnTo>
                    <a:lnTo>
                      <a:pt x="1304" y="359"/>
                    </a:lnTo>
                    <a:lnTo>
                      <a:pt x="1261" y="360"/>
                    </a:lnTo>
                    <a:lnTo>
                      <a:pt x="1219" y="363"/>
                    </a:lnTo>
                    <a:lnTo>
                      <a:pt x="1177" y="369"/>
                    </a:lnTo>
                    <a:lnTo>
                      <a:pt x="1136" y="376"/>
                    </a:lnTo>
                    <a:lnTo>
                      <a:pt x="1096" y="385"/>
                    </a:lnTo>
                    <a:lnTo>
                      <a:pt x="1056" y="397"/>
                    </a:lnTo>
                    <a:lnTo>
                      <a:pt x="1018" y="410"/>
                    </a:lnTo>
                    <a:lnTo>
                      <a:pt x="980" y="425"/>
                    </a:lnTo>
                    <a:lnTo>
                      <a:pt x="943" y="442"/>
                    </a:lnTo>
                    <a:lnTo>
                      <a:pt x="907" y="460"/>
                    </a:lnTo>
                    <a:lnTo>
                      <a:pt x="872" y="480"/>
                    </a:lnTo>
                    <a:lnTo>
                      <a:pt x="839" y="502"/>
                    </a:lnTo>
                    <a:lnTo>
                      <a:pt x="806" y="525"/>
                    </a:lnTo>
                    <a:lnTo>
                      <a:pt x="775" y="550"/>
                    </a:lnTo>
                    <a:lnTo>
                      <a:pt x="744" y="577"/>
                    </a:lnTo>
                    <a:lnTo>
                      <a:pt x="716" y="604"/>
                    </a:lnTo>
                    <a:lnTo>
                      <a:pt x="688" y="634"/>
                    </a:lnTo>
                    <a:lnTo>
                      <a:pt x="662" y="664"/>
                    </a:lnTo>
                    <a:lnTo>
                      <a:pt x="637" y="696"/>
                    </a:lnTo>
                    <a:lnTo>
                      <a:pt x="614" y="728"/>
                    </a:lnTo>
                    <a:lnTo>
                      <a:pt x="592" y="762"/>
                    </a:lnTo>
                    <a:lnTo>
                      <a:pt x="572" y="798"/>
                    </a:lnTo>
                    <a:lnTo>
                      <a:pt x="554" y="834"/>
                    </a:lnTo>
                    <a:lnTo>
                      <a:pt x="537" y="871"/>
                    </a:lnTo>
                    <a:lnTo>
                      <a:pt x="522" y="909"/>
                    </a:lnTo>
                    <a:lnTo>
                      <a:pt x="509" y="948"/>
                    </a:lnTo>
                    <a:lnTo>
                      <a:pt x="498" y="988"/>
                    </a:lnTo>
                    <a:lnTo>
                      <a:pt x="489" y="1028"/>
                    </a:lnTo>
                    <a:lnTo>
                      <a:pt x="482" y="1069"/>
                    </a:lnTo>
                    <a:lnTo>
                      <a:pt x="476" y="1111"/>
                    </a:lnTo>
                    <a:lnTo>
                      <a:pt x="473" y="1154"/>
                    </a:lnTo>
                    <a:lnTo>
                      <a:pt x="472" y="1197"/>
                    </a:lnTo>
                    <a:lnTo>
                      <a:pt x="472" y="1225"/>
                    </a:lnTo>
                    <a:lnTo>
                      <a:pt x="473" y="1253"/>
                    </a:lnTo>
                    <a:lnTo>
                      <a:pt x="476" y="1281"/>
                    </a:lnTo>
                    <a:lnTo>
                      <a:pt x="479" y="1309"/>
                    </a:lnTo>
                    <a:lnTo>
                      <a:pt x="481" y="1308"/>
                    </a:lnTo>
                    <a:close/>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6" name="Freeform 33"/>
              <p:cNvSpPr>
                <a:spLocks/>
              </p:cNvSpPr>
              <p:nvPr/>
            </p:nvSpPr>
            <p:spPr bwMode="auto">
              <a:xfrm>
                <a:off x="1303" y="2524"/>
                <a:ext cx="158" cy="38"/>
              </a:xfrm>
              <a:custGeom>
                <a:avLst/>
                <a:gdLst>
                  <a:gd name="T0" fmla="*/ 0 w 312"/>
                  <a:gd name="T1" fmla="*/ 0 h 74"/>
                  <a:gd name="T2" fmla="*/ 31 w 312"/>
                  <a:gd name="T3" fmla="*/ 17 h 74"/>
                  <a:gd name="T4" fmla="*/ 64 w 312"/>
                  <a:gd name="T5" fmla="*/ 32 h 74"/>
                  <a:gd name="T6" fmla="*/ 97 w 312"/>
                  <a:gd name="T7" fmla="*/ 45 h 74"/>
                  <a:gd name="T8" fmla="*/ 131 w 312"/>
                  <a:gd name="T9" fmla="*/ 55 h 74"/>
                  <a:gd name="T10" fmla="*/ 165 w 312"/>
                  <a:gd name="T11" fmla="*/ 63 h 74"/>
                  <a:gd name="T12" fmla="*/ 200 w 312"/>
                  <a:gd name="T13" fmla="*/ 69 h 74"/>
                  <a:gd name="T14" fmla="*/ 235 w 312"/>
                  <a:gd name="T15" fmla="*/ 73 h 74"/>
                  <a:gd name="T16" fmla="*/ 271 w 312"/>
                  <a:gd name="T17" fmla="*/ 74 h 74"/>
                  <a:gd name="T18" fmla="*/ 292 w 312"/>
                  <a:gd name="T19" fmla="*/ 73 h 74"/>
                  <a:gd name="T20" fmla="*/ 312 w 312"/>
                  <a:gd name="T21" fmla="*/ 7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2" h="74">
                    <a:moveTo>
                      <a:pt x="0" y="0"/>
                    </a:moveTo>
                    <a:lnTo>
                      <a:pt x="31" y="17"/>
                    </a:lnTo>
                    <a:lnTo>
                      <a:pt x="64" y="32"/>
                    </a:lnTo>
                    <a:lnTo>
                      <a:pt x="97" y="45"/>
                    </a:lnTo>
                    <a:lnTo>
                      <a:pt x="131" y="55"/>
                    </a:lnTo>
                    <a:lnTo>
                      <a:pt x="165" y="63"/>
                    </a:lnTo>
                    <a:lnTo>
                      <a:pt x="200" y="69"/>
                    </a:lnTo>
                    <a:lnTo>
                      <a:pt x="235" y="73"/>
                    </a:lnTo>
                    <a:lnTo>
                      <a:pt x="271" y="74"/>
                    </a:lnTo>
                    <a:lnTo>
                      <a:pt x="292" y="73"/>
                    </a:lnTo>
                    <a:lnTo>
                      <a:pt x="312" y="72"/>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7" name="Freeform 34"/>
              <p:cNvSpPr>
                <a:spLocks/>
              </p:cNvSpPr>
              <p:nvPr/>
            </p:nvSpPr>
            <p:spPr bwMode="auto">
              <a:xfrm>
                <a:off x="1533" y="2969"/>
                <a:ext cx="69" cy="18"/>
              </a:xfrm>
              <a:custGeom>
                <a:avLst/>
                <a:gdLst>
                  <a:gd name="T0" fmla="*/ 0 w 136"/>
                  <a:gd name="T1" fmla="*/ 34 h 34"/>
                  <a:gd name="T2" fmla="*/ 35 w 136"/>
                  <a:gd name="T3" fmla="*/ 29 h 34"/>
                  <a:gd name="T4" fmla="*/ 69 w 136"/>
                  <a:gd name="T5" fmla="*/ 22 h 34"/>
                  <a:gd name="T6" fmla="*/ 103 w 136"/>
                  <a:gd name="T7" fmla="*/ 12 h 34"/>
                  <a:gd name="T8" fmla="*/ 136 w 136"/>
                  <a:gd name="T9" fmla="*/ 0 h 34"/>
                </a:gdLst>
                <a:ahLst/>
                <a:cxnLst>
                  <a:cxn ang="0">
                    <a:pos x="T0" y="T1"/>
                  </a:cxn>
                  <a:cxn ang="0">
                    <a:pos x="T2" y="T3"/>
                  </a:cxn>
                  <a:cxn ang="0">
                    <a:pos x="T4" y="T5"/>
                  </a:cxn>
                  <a:cxn ang="0">
                    <a:pos x="T6" y="T7"/>
                  </a:cxn>
                  <a:cxn ang="0">
                    <a:pos x="T8" y="T9"/>
                  </a:cxn>
                </a:cxnLst>
                <a:rect l="0" t="0" r="r" b="b"/>
                <a:pathLst>
                  <a:path w="136" h="34">
                    <a:moveTo>
                      <a:pt x="0" y="34"/>
                    </a:moveTo>
                    <a:lnTo>
                      <a:pt x="35" y="29"/>
                    </a:lnTo>
                    <a:lnTo>
                      <a:pt x="69" y="22"/>
                    </a:lnTo>
                    <a:lnTo>
                      <a:pt x="103" y="12"/>
                    </a:lnTo>
                    <a:lnTo>
                      <a:pt x="136"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8" name="Freeform 35"/>
              <p:cNvSpPr>
                <a:spLocks/>
              </p:cNvSpPr>
              <p:nvPr/>
            </p:nvSpPr>
            <p:spPr bwMode="auto">
              <a:xfrm>
                <a:off x="2156" y="3086"/>
                <a:ext cx="42" cy="81"/>
              </a:xfrm>
              <a:custGeom>
                <a:avLst/>
                <a:gdLst>
                  <a:gd name="T0" fmla="*/ 0 w 83"/>
                  <a:gd name="T1" fmla="*/ 0 h 158"/>
                  <a:gd name="T2" fmla="*/ 18 w 83"/>
                  <a:gd name="T3" fmla="*/ 41 h 158"/>
                  <a:gd name="T4" fmla="*/ 37 w 83"/>
                  <a:gd name="T5" fmla="*/ 81 h 158"/>
                  <a:gd name="T6" fmla="*/ 59 w 83"/>
                  <a:gd name="T7" fmla="*/ 120 h 158"/>
                  <a:gd name="T8" fmla="*/ 83 w 83"/>
                  <a:gd name="T9" fmla="*/ 158 h 158"/>
                </a:gdLst>
                <a:ahLst/>
                <a:cxnLst>
                  <a:cxn ang="0">
                    <a:pos x="T0" y="T1"/>
                  </a:cxn>
                  <a:cxn ang="0">
                    <a:pos x="T2" y="T3"/>
                  </a:cxn>
                  <a:cxn ang="0">
                    <a:pos x="T4" y="T5"/>
                  </a:cxn>
                  <a:cxn ang="0">
                    <a:pos x="T6" y="T7"/>
                  </a:cxn>
                  <a:cxn ang="0">
                    <a:pos x="T8" y="T9"/>
                  </a:cxn>
                </a:cxnLst>
                <a:rect l="0" t="0" r="r" b="b"/>
                <a:pathLst>
                  <a:path w="83" h="158">
                    <a:moveTo>
                      <a:pt x="0" y="0"/>
                    </a:moveTo>
                    <a:lnTo>
                      <a:pt x="18" y="41"/>
                    </a:lnTo>
                    <a:lnTo>
                      <a:pt x="37" y="81"/>
                    </a:lnTo>
                    <a:lnTo>
                      <a:pt x="59" y="120"/>
                    </a:lnTo>
                    <a:lnTo>
                      <a:pt x="83" y="158"/>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39" name="Freeform 36"/>
              <p:cNvSpPr>
                <a:spLocks/>
              </p:cNvSpPr>
              <p:nvPr/>
            </p:nvSpPr>
            <p:spPr bwMode="auto">
              <a:xfrm>
                <a:off x="2955" y="2962"/>
                <a:ext cx="16" cy="90"/>
              </a:xfrm>
              <a:custGeom>
                <a:avLst/>
                <a:gdLst>
                  <a:gd name="T0" fmla="*/ 0 w 33"/>
                  <a:gd name="T1" fmla="*/ 174 h 174"/>
                  <a:gd name="T2" fmla="*/ 12 w 33"/>
                  <a:gd name="T3" fmla="*/ 131 h 174"/>
                  <a:gd name="T4" fmla="*/ 21 w 33"/>
                  <a:gd name="T5" fmla="*/ 88 h 174"/>
                  <a:gd name="T6" fmla="*/ 28 w 33"/>
                  <a:gd name="T7" fmla="*/ 44 h 174"/>
                  <a:gd name="T8" fmla="*/ 33 w 33"/>
                  <a:gd name="T9" fmla="*/ 0 h 174"/>
                </a:gdLst>
                <a:ahLst/>
                <a:cxnLst>
                  <a:cxn ang="0">
                    <a:pos x="T0" y="T1"/>
                  </a:cxn>
                  <a:cxn ang="0">
                    <a:pos x="T2" y="T3"/>
                  </a:cxn>
                  <a:cxn ang="0">
                    <a:pos x="T4" y="T5"/>
                  </a:cxn>
                  <a:cxn ang="0">
                    <a:pos x="T6" y="T7"/>
                  </a:cxn>
                  <a:cxn ang="0">
                    <a:pos x="T8" y="T9"/>
                  </a:cxn>
                </a:cxnLst>
                <a:rect l="0" t="0" r="r" b="b"/>
                <a:pathLst>
                  <a:path w="33" h="174">
                    <a:moveTo>
                      <a:pt x="0" y="174"/>
                    </a:moveTo>
                    <a:lnTo>
                      <a:pt x="12" y="131"/>
                    </a:lnTo>
                    <a:lnTo>
                      <a:pt x="21" y="88"/>
                    </a:lnTo>
                    <a:lnTo>
                      <a:pt x="28" y="44"/>
                    </a:lnTo>
                    <a:lnTo>
                      <a:pt x="33"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0" name="Freeform 37"/>
              <p:cNvSpPr>
                <a:spLocks/>
              </p:cNvSpPr>
              <p:nvPr/>
            </p:nvSpPr>
            <p:spPr bwMode="auto">
              <a:xfrm>
                <a:off x="3305" y="2408"/>
                <a:ext cx="204" cy="336"/>
              </a:xfrm>
              <a:custGeom>
                <a:avLst/>
                <a:gdLst>
                  <a:gd name="T0" fmla="*/ 401 w 401"/>
                  <a:gd name="T1" fmla="*/ 651 h 651"/>
                  <a:gd name="T2" fmla="*/ 401 w 401"/>
                  <a:gd name="T3" fmla="*/ 645 h 651"/>
                  <a:gd name="T4" fmla="*/ 399 w 401"/>
                  <a:gd name="T5" fmla="*/ 594 h 651"/>
                  <a:gd name="T6" fmla="*/ 394 w 401"/>
                  <a:gd name="T7" fmla="*/ 543 h 651"/>
                  <a:gd name="T8" fmla="*/ 385 w 401"/>
                  <a:gd name="T9" fmla="*/ 494 h 651"/>
                  <a:gd name="T10" fmla="*/ 373 w 401"/>
                  <a:gd name="T11" fmla="*/ 445 h 651"/>
                  <a:gd name="T12" fmla="*/ 358 w 401"/>
                  <a:gd name="T13" fmla="*/ 398 h 651"/>
                  <a:gd name="T14" fmla="*/ 339 w 401"/>
                  <a:gd name="T15" fmla="*/ 352 h 651"/>
                  <a:gd name="T16" fmla="*/ 317 w 401"/>
                  <a:gd name="T17" fmla="*/ 307 h 651"/>
                  <a:gd name="T18" fmla="*/ 293 w 401"/>
                  <a:gd name="T19" fmla="*/ 264 h 651"/>
                  <a:gd name="T20" fmla="*/ 265 w 401"/>
                  <a:gd name="T21" fmla="*/ 223 h 651"/>
                  <a:gd name="T22" fmla="*/ 235 w 401"/>
                  <a:gd name="T23" fmla="*/ 184 h 651"/>
                  <a:gd name="T24" fmla="*/ 202 w 401"/>
                  <a:gd name="T25" fmla="*/ 147 h 651"/>
                  <a:gd name="T26" fmla="*/ 166 w 401"/>
                  <a:gd name="T27" fmla="*/ 113 h 651"/>
                  <a:gd name="T28" fmla="*/ 128 w 401"/>
                  <a:gd name="T29" fmla="*/ 81 h 651"/>
                  <a:gd name="T30" fmla="*/ 88 w 401"/>
                  <a:gd name="T31" fmla="*/ 51 h 651"/>
                  <a:gd name="T32" fmla="*/ 45 w 401"/>
                  <a:gd name="T33" fmla="*/ 24 h 651"/>
                  <a:gd name="T34" fmla="*/ 0 w 401"/>
                  <a:gd name="T35" fmla="*/ 0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1" h="651">
                    <a:moveTo>
                      <a:pt x="401" y="651"/>
                    </a:moveTo>
                    <a:lnTo>
                      <a:pt x="401" y="645"/>
                    </a:lnTo>
                    <a:lnTo>
                      <a:pt x="399" y="594"/>
                    </a:lnTo>
                    <a:lnTo>
                      <a:pt x="394" y="543"/>
                    </a:lnTo>
                    <a:lnTo>
                      <a:pt x="385" y="494"/>
                    </a:lnTo>
                    <a:lnTo>
                      <a:pt x="373" y="445"/>
                    </a:lnTo>
                    <a:lnTo>
                      <a:pt x="358" y="398"/>
                    </a:lnTo>
                    <a:lnTo>
                      <a:pt x="339" y="352"/>
                    </a:lnTo>
                    <a:lnTo>
                      <a:pt x="317" y="307"/>
                    </a:lnTo>
                    <a:lnTo>
                      <a:pt x="293" y="264"/>
                    </a:lnTo>
                    <a:lnTo>
                      <a:pt x="265" y="223"/>
                    </a:lnTo>
                    <a:lnTo>
                      <a:pt x="235" y="184"/>
                    </a:lnTo>
                    <a:lnTo>
                      <a:pt x="202" y="147"/>
                    </a:lnTo>
                    <a:lnTo>
                      <a:pt x="166" y="113"/>
                    </a:lnTo>
                    <a:lnTo>
                      <a:pt x="128" y="81"/>
                    </a:lnTo>
                    <a:lnTo>
                      <a:pt x="88" y="51"/>
                    </a:lnTo>
                    <a:lnTo>
                      <a:pt x="45" y="24"/>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1" name="Freeform 38"/>
              <p:cNvSpPr>
                <a:spLocks/>
              </p:cNvSpPr>
              <p:nvPr/>
            </p:nvSpPr>
            <p:spPr bwMode="auto">
              <a:xfrm>
                <a:off x="3693" y="2049"/>
                <a:ext cx="91" cy="126"/>
              </a:xfrm>
              <a:custGeom>
                <a:avLst/>
                <a:gdLst>
                  <a:gd name="T0" fmla="*/ 0 w 179"/>
                  <a:gd name="T1" fmla="*/ 244 h 244"/>
                  <a:gd name="T2" fmla="*/ 28 w 179"/>
                  <a:gd name="T3" fmla="*/ 218 h 244"/>
                  <a:gd name="T4" fmla="*/ 55 w 179"/>
                  <a:gd name="T5" fmla="*/ 191 h 244"/>
                  <a:gd name="T6" fmla="*/ 80 w 179"/>
                  <a:gd name="T7" fmla="*/ 162 h 244"/>
                  <a:gd name="T8" fmla="*/ 103 w 179"/>
                  <a:gd name="T9" fmla="*/ 132 h 244"/>
                  <a:gd name="T10" fmla="*/ 125 w 179"/>
                  <a:gd name="T11" fmla="*/ 101 h 244"/>
                  <a:gd name="T12" fmla="*/ 145 w 179"/>
                  <a:gd name="T13" fmla="*/ 68 h 244"/>
                  <a:gd name="T14" fmla="*/ 163 w 179"/>
                  <a:gd name="T15" fmla="*/ 35 h 244"/>
                  <a:gd name="T16" fmla="*/ 179 w 179"/>
                  <a:gd name="T17"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244">
                    <a:moveTo>
                      <a:pt x="0" y="244"/>
                    </a:moveTo>
                    <a:lnTo>
                      <a:pt x="28" y="218"/>
                    </a:lnTo>
                    <a:lnTo>
                      <a:pt x="55" y="191"/>
                    </a:lnTo>
                    <a:lnTo>
                      <a:pt x="80" y="162"/>
                    </a:lnTo>
                    <a:lnTo>
                      <a:pt x="103" y="132"/>
                    </a:lnTo>
                    <a:lnTo>
                      <a:pt x="125" y="101"/>
                    </a:lnTo>
                    <a:lnTo>
                      <a:pt x="145" y="68"/>
                    </a:lnTo>
                    <a:lnTo>
                      <a:pt x="163" y="35"/>
                    </a:lnTo>
                    <a:lnTo>
                      <a:pt x="179"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2" name="Freeform 39"/>
              <p:cNvSpPr>
                <a:spLocks/>
              </p:cNvSpPr>
              <p:nvPr/>
            </p:nvSpPr>
            <p:spPr bwMode="auto">
              <a:xfrm>
                <a:off x="3566" y="1583"/>
                <a:ext cx="5" cy="59"/>
              </a:xfrm>
              <a:custGeom>
                <a:avLst/>
                <a:gdLst>
                  <a:gd name="T0" fmla="*/ 10 w 10"/>
                  <a:gd name="T1" fmla="*/ 115 h 115"/>
                  <a:gd name="T2" fmla="*/ 10 w 10"/>
                  <a:gd name="T3" fmla="*/ 111 h 115"/>
                  <a:gd name="T4" fmla="*/ 10 w 10"/>
                  <a:gd name="T5" fmla="*/ 107 h 115"/>
                  <a:gd name="T6" fmla="*/ 9 w 10"/>
                  <a:gd name="T7" fmla="*/ 80 h 115"/>
                  <a:gd name="T8" fmla="*/ 8 w 10"/>
                  <a:gd name="T9" fmla="*/ 53 h 115"/>
                  <a:gd name="T10" fmla="*/ 5 w 10"/>
                  <a:gd name="T11" fmla="*/ 26 h 115"/>
                  <a:gd name="T12" fmla="*/ 0 w 10"/>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10" h="115">
                    <a:moveTo>
                      <a:pt x="10" y="115"/>
                    </a:moveTo>
                    <a:lnTo>
                      <a:pt x="10" y="111"/>
                    </a:lnTo>
                    <a:lnTo>
                      <a:pt x="10" y="107"/>
                    </a:lnTo>
                    <a:lnTo>
                      <a:pt x="9" y="80"/>
                    </a:lnTo>
                    <a:lnTo>
                      <a:pt x="8" y="53"/>
                    </a:lnTo>
                    <a:lnTo>
                      <a:pt x="5" y="26"/>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3" name="Freeform 40"/>
              <p:cNvSpPr>
                <a:spLocks/>
              </p:cNvSpPr>
              <p:nvPr/>
            </p:nvSpPr>
            <p:spPr bwMode="auto">
              <a:xfrm>
                <a:off x="2988" y="1437"/>
                <a:ext cx="47" cy="76"/>
              </a:xfrm>
              <a:custGeom>
                <a:avLst/>
                <a:gdLst>
                  <a:gd name="T0" fmla="*/ 92 w 92"/>
                  <a:gd name="T1" fmla="*/ 0 h 147"/>
                  <a:gd name="T2" fmla="*/ 65 w 92"/>
                  <a:gd name="T3" fmla="*/ 35 h 147"/>
                  <a:gd name="T4" fmla="*/ 40 w 92"/>
                  <a:gd name="T5" fmla="*/ 71 h 147"/>
                  <a:gd name="T6" fmla="*/ 19 w 92"/>
                  <a:gd name="T7" fmla="*/ 108 h 147"/>
                  <a:gd name="T8" fmla="*/ 0 w 92"/>
                  <a:gd name="T9" fmla="*/ 147 h 147"/>
                </a:gdLst>
                <a:ahLst/>
                <a:cxnLst>
                  <a:cxn ang="0">
                    <a:pos x="T0" y="T1"/>
                  </a:cxn>
                  <a:cxn ang="0">
                    <a:pos x="T2" y="T3"/>
                  </a:cxn>
                  <a:cxn ang="0">
                    <a:pos x="T4" y="T5"/>
                  </a:cxn>
                  <a:cxn ang="0">
                    <a:pos x="T6" y="T7"/>
                  </a:cxn>
                  <a:cxn ang="0">
                    <a:pos x="T8" y="T9"/>
                  </a:cxn>
                </a:cxnLst>
                <a:rect l="0" t="0" r="r" b="b"/>
                <a:pathLst>
                  <a:path w="92" h="147">
                    <a:moveTo>
                      <a:pt x="92" y="0"/>
                    </a:moveTo>
                    <a:lnTo>
                      <a:pt x="65" y="35"/>
                    </a:lnTo>
                    <a:lnTo>
                      <a:pt x="40" y="71"/>
                    </a:lnTo>
                    <a:lnTo>
                      <a:pt x="19" y="108"/>
                    </a:lnTo>
                    <a:lnTo>
                      <a:pt x="0" y="147"/>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4" name="Freeform 41"/>
              <p:cNvSpPr>
                <a:spLocks/>
              </p:cNvSpPr>
              <p:nvPr/>
            </p:nvSpPr>
            <p:spPr bwMode="auto">
              <a:xfrm>
                <a:off x="2551" y="1483"/>
                <a:ext cx="22" cy="65"/>
              </a:xfrm>
              <a:custGeom>
                <a:avLst/>
                <a:gdLst>
                  <a:gd name="T0" fmla="*/ 45 w 45"/>
                  <a:gd name="T1" fmla="*/ 0 h 126"/>
                  <a:gd name="T2" fmla="*/ 31 w 45"/>
                  <a:gd name="T3" fmla="*/ 30 h 126"/>
                  <a:gd name="T4" fmla="*/ 19 w 45"/>
                  <a:gd name="T5" fmla="*/ 62 h 126"/>
                  <a:gd name="T6" fmla="*/ 8 w 45"/>
                  <a:gd name="T7" fmla="*/ 93 h 126"/>
                  <a:gd name="T8" fmla="*/ 0 w 45"/>
                  <a:gd name="T9" fmla="*/ 126 h 126"/>
                </a:gdLst>
                <a:ahLst/>
                <a:cxnLst>
                  <a:cxn ang="0">
                    <a:pos x="T0" y="T1"/>
                  </a:cxn>
                  <a:cxn ang="0">
                    <a:pos x="T2" y="T3"/>
                  </a:cxn>
                  <a:cxn ang="0">
                    <a:pos x="T4" y="T5"/>
                  </a:cxn>
                  <a:cxn ang="0">
                    <a:pos x="T6" y="T7"/>
                  </a:cxn>
                  <a:cxn ang="0">
                    <a:pos x="T8" y="T9"/>
                  </a:cxn>
                </a:cxnLst>
                <a:rect l="0" t="0" r="r" b="b"/>
                <a:pathLst>
                  <a:path w="45" h="126">
                    <a:moveTo>
                      <a:pt x="45" y="0"/>
                    </a:moveTo>
                    <a:lnTo>
                      <a:pt x="31" y="30"/>
                    </a:lnTo>
                    <a:lnTo>
                      <a:pt x="19" y="62"/>
                    </a:lnTo>
                    <a:lnTo>
                      <a:pt x="8" y="93"/>
                    </a:lnTo>
                    <a:lnTo>
                      <a:pt x="0" y="126"/>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5" name="Freeform 42"/>
              <p:cNvSpPr>
                <a:spLocks/>
              </p:cNvSpPr>
              <p:nvPr/>
            </p:nvSpPr>
            <p:spPr bwMode="auto">
              <a:xfrm>
                <a:off x="2044" y="1573"/>
                <a:ext cx="81" cy="63"/>
              </a:xfrm>
              <a:custGeom>
                <a:avLst/>
                <a:gdLst>
                  <a:gd name="T0" fmla="*/ 161 w 161"/>
                  <a:gd name="T1" fmla="*/ 123 h 123"/>
                  <a:gd name="T2" fmla="*/ 124 w 161"/>
                  <a:gd name="T3" fmla="*/ 89 h 123"/>
                  <a:gd name="T4" fmla="*/ 84 w 161"/>
                  <a:gd name="T5" fmla="*/ 57 h 123"/>
                  <a:gd name="T6" fmla="*/ 43 w 161"/>
                  <a:gd name="T7" fmla="*/ 27 h 123"/>
                  <a:gd name="T8" fmla="*/ 0 w 161"/>
                  <a:gd name="T9" fmla="*/ 0 h 123"/>
                </a:gdLst>
                <a:ahLst/>
                <a:cxnLst>
                  <a:cxn ang="0">
                    <a:pos x="T0" y="T1"/>
                  </a:cxn>
                  <a:cxn ang="0">
                    <a:pos x="T2" y="T3"/>
                  </a:cxn>
                  <a:cxn ang="0">
                    <a:pos x="T4" y="T5"/>
                  </a:cxn>
                  <a:cxn ang="0">
                    <a:pos x="T6" y="T7"/>
                  </a:cxn>
                  <a:cxn ang="0">
                    <a:pos x="T8" y="T9"/>
                  </a:cxn>
                </a:cxnLst>
                <a:rect l="0" t="0" r="r" b="b"/>
                <a:pathLst>
                  <a:path w="161" h="123">
                    <a:moveTo>
                      <a:pt x="161" y="123"/>
                    </a:moveTo>
                    <a:lnTo>
                      <a:pt x="124" y="89"/>
                    </a:lnTo>
                    <a:lnTo>
                      <a:pt x="84" y="57"/>
                    </a:lnTo>
                    <a:lnTo>
                      <a:pt x="43" y="27"/>
                    </a:lnTo>
                    <a:lnTo>
                      <a:pt x="0" y="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6" name="Freeform 43"/>
              <p:cNvSpPr>
                <a:spLocks/>
              </p:cNvSpPr>
              <p:nvPr/>
            </p:nvSpPr>
            <p:spPr bwMode="auto">
              <a:xfrm>
                <a:off x="1411" y="2004"/>
                <a:ext cx="15" cy="67"/>
              </a:xfrm>
              <a:custGeom>
                <a:avLst/>
                <a:gdLst>
                  <a:gd name="T0" fmla="*/ 0 w 28"/>
                  <a:gd name="T1" fmla="*/ 0 h 130"/>
                  <a:gd name="T2" fmla="*/ 5 w 28"/>
                  <a:gd name="T3" fmla="*/ 33 h 130"/>
                  <a:gd name="T4" fmla="*/ 11 w 28"/>
                  <a:gd name="T5" fmla="*/ 65 h 130"/>
                  <a:gd name="T6" fmla="*/ 19 w 28"/>
                  <a:gd name="T7" fmla="*/ 98 h 130"/>
                  <a:gd name="T8" fmla="*/ 28 w 28"/>
                  <a:gd name="T9" fmla="*/ 130 h 130"/>
                </a:gdLst>
                <a:ahLst/>
                <a:cxnLst>
                  <a:cxn ang="0">
                    <a:pos x="T0" y="T1"/>
                  </a:cxn>
                  <a:cxn ang="0">
                    <a:pos x="T2" y="T3"/>
                  </a:cxn>
                  <a:cxn ang="0">
                    <a:pos x="T4" y="T5"/>
                  </a:cxn>
                  <a:cxn ang="0">
                    <a:pos x="T6" y="T7"/>
                  </a:cxn>
                  <a:cxn ang="0">
                    <a:pos x="T8" y="T9"/>
                  </a:cxn>
                </a:cxnLst>
                <a:rect l="0" t="0" r="r" b="b"/>
                <a:pathLst>
                  <a:path w="28" h="130">
                    <a:moveTo>
                      <a:pt x="0" y="0"/>
                    </a:moveTo>
                    <a:lnTo>
                      <a:pt x="5" y="33"/>
                    </a:lnTo>
                    <a:lnTo>
                      <a:pt x="11" y="65"/>
                    </a:lnTo>
                    <a:lnTo>
                      <a:pt x="19" y="98"/>
                    </a:lnTo>
                    <a:lnTo>
                      <a:pt x="28" y="130"/>
                    </a:lnTo>
                  </a:path>
                </a:pathLst>
              </a:custGeom>
              <a:solidFill>
                <a:schemeClr val="bg2">
                  <a:alpha val="50000"/>
                </a:schemeClr>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grpSp>
        <p:sp>
          <p:nvSpPr>
            <p:cNvPr id="47" name="Line 44"/>
            <p:cNvSpPr>
              <a:spLocks noChangeShapeType="1"/>
            </p:cNvSpPr>
            <p:nvPr/>
          </p:nvSpPr>
          <p:spPr bwMode="auto">
            <a:xfrm>
              <a:off x="2743200" y="4629150"/>
              <a:ext cx="43434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8" name="Text Box 45"/>
            <p:cNvSpPr txBox="1">
              <a:spLocks noChangeArrowheads="1"/>
            </p:cNvSpPr>
            <p:nvPr/>
          </p:nvSpPr>
          <p:spPr bwMode="auto">
            <a:xfrm>
              <a:off x="3567113" y="4268787"/>
              <a:ext cx="1123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a:latin typeface="Comic Sans MS" pitchFamily="66" charset="0"/>
                  <a:cs typeface="Arial" pitchFamily="34" charset="0"/>
                </a:rPr>
                <a:t>Internet</a:t>
              </a:r>
            </a:p>
          </p:txBody>
        </p:sp>
        <p:sp>
          <p:nvSpPr>
            <p:cNvPr id="49" name="Freeform 46"/>
            <p:cNvSpPr>
              <a:spLocks/>
            </p:cNvSpPr>
            <p:nvPr/>
          </p:nvSpPr>
          <p:spPr bwMode="auto">
            <a:xfrm>
              <a:off x="2500313" y="4781550"/>
              <a:ext cx="3290887" cy="533400"/>
            </a:xfrm>
            <a:custGeom>
              <a:avLst/>
              <a:gdLst>
                <a:gd name="T0" fmla="*/ 0 w 2976"/>
                <a:gd name="T1" fmla="*/ 48 h 336"/>
                <a:gd name="T2" fmla="*/ 0 w 2976"/>
                <a:gd name="T3" fmla="*/ 336 h 336"/>
                <a:gd name="T4" fmla="*/ 2976 w 2976"/>
                <a:gd name="T5" fmla="*/ 336 h 336"/>
                <a:gd name="T6" fmla="*/ 2976 w 2976"/>
                <a:gd name="T7" fmla="*/ 0 h 336"/>
              </a:gdLst>
              <a:ahLst/>
              <a:cxnLst>
                <a:cxn ang="0">
                  <a:pos x="T0" y="T1"/>
                </a:cxn>
                <a:cxn ang="0">
                  <a:pos x="T2" y="T3"/>
                </a:cxn>
                <a:cxn ang="0">
                  <a:pos x="T4" y="T5"/>
                </a:cxn>
                <a:cxn ang="0">
                  <a:pos x="T6" y="T7"/>
                </a:cxn>
              </a:cxnLst>
              <a:rect l="0" t="0" r="r" b="b"/>
              <a:pathLst>
                <a:path w="2976" h="336">
                  <a:moveTo>
                    <a:pt x="0" y="48"/>
                  </a:moveTo>
                  <a:lnTo>
                    <a:pt x="0" y="336"/>
                  </a:lnTo>
                  <a:lnTo>
                    <a:pt x="2976" y="336"/>
                  </a:lnTo>
                  <a:lnTo>
                    <a:pt x="2976" y="0"/>
                  </a:lnTo>
                </a:path>
              </a:pathLst>
            </a:custGeom>
            <a:noFill/>
            <a:ln w="19050" cap="flat" cmpd="sng">
              <a:solidFill>
                <a:schemeClr val="tx1"/>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50" name="Group 47"/>
            <p:cNvGrpSpPr>
              <a:grpSpLocks/>
            </p:cNvGrpSpPr>
            <p:nvPr/>
          </p:nvGrpSpPr>
          <p:grpSpPr bwMode="auto">
            <a:xfrm>
              <a:off x="3352800" y="5162550"/>
              <a:ext cx="2362200" cy="304800"/>
              <a:chOff x="1248" y="2880"/>
              <a:chExt cx="1488" cy="192"/>
            </a:xfrm>
          </p:grpSpPr>
          <p:sp>
            <p:nvSpPr>
              <p:cNvPr id="51" name="Oval 48"/>
              <p:cNvSpPr>
                <a:spLocks noChangeArrowheads="1"/>
              </p:cNvSpPr>
              <p:nvPr/>
            </p:nvSpPr>
            <p:spPr bwMode="auto">
              <a:xfrm>
                <a:off x="1248" y="2880"/>
                <a:ext cx="96" cy="192"/>
              </a:xfrm>
              <a:prstGeom prst="ellipse">
                <a:avLst/>
              </a:prstGeom>
              <a:solidFill>
                <a:schemeClr val="hlink"/>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Rectangle 49"/>
              <p:cNvSpPr>
                <a:spLocks noChangeArrowheads="1"/>
              </p:cNvSpPr>
              <p:nvPr/>
            </p:nvSpPr>
            <p:spPr bwMode="auto">
              <a:xfrm>
                <a:off x="1296" y="2880"/>
                <a:ext cx="1392" cy="192"/>
              </a:xfrm>
              <a:prstGeom prst="rect">
                <a:avLst/>
              </a:prstGeom>
              <a:solidFill>
                <a:schemeClr val="hlink"/>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 name="Oval 50"/>
              <p:cNvSpPr>
                <a:spLocks noChangeArrowheads="1"/>
              </p:cNvSpPr>
              <p:nvPr/>
            </p:nvSpPr>
            <p:spPr bwMode="auto">
              <a:xfrm>
                <a:off x="2640" y="2880"/>
                <a:ext cx="96" cy="192"/>
              </a:xfrm>
              <a:prstGeom prst="ellipse">
                <a:avLst/>
              </a:prstGeom>
              <a:solidFill>
                <a:schemeClr val="hlink"/>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4" name="Rectangle 51"/>
            <p:cNvSpPr>
              <a:spLocks noChangeArrowheads="1"/>
            </p:cNvSpPr>
            <p:nvPr/>
          </p:nvSpPr>
          <p:spPr bwMode="auto">
            <a:xfrm>
              <a:off x="5486400" y="4171950"/>
              <a:ext cx="533400" cy="8382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sz="1800">
                  <a:solidFill>
                    <a:schemeClr val="hlink"/>
                  </a:solidFill>
                  <a:latin typeface="Comic Sans MS" pitchFamily="66" charset="0"/>
                  <a:cs typeface="Arial" pitchFamily="34" charset="0"/>
                </a:rPr>
                <a:t>SG</a:t>
              </a:r>
            </a:p>
          </p:txBody>
        </p:sp>
        <p:sp>
          <p:nvSpPr>
            <p:cNvPr id="55" name="Freeform 52"/>
            <p:cNvSpPr>
              <a:spLocks/>
            </p:cNvSpPr>
            <p:nvPr/>
          </p:nvSpPr>
          <p:spPr bwMode="auto">
            <a:xfrm>
              <a:off x="2209800" y="4933950"/>
              <a:ext cx="5029200" cy="990600"/>
            </a:xfrm>
            <a:custGeom>
              <a:avLst/>
              <a:gdLst>
                <a:gd name="T0" fmla="*/ 0 w 2976"/>
                <a:gd name="T1" fmla="*/ 48 h 336"/>
                <a:gd name="T2" fmla="*/ 0 w 2976"/>
                <a:gd name="T3" fmla="*/ 336 h 336"/>
                <a:gd name="T4" fmla="*/ 2976 w 2976"/>
                <a:gd name="T5" fmla="*/ 336 h 336"/>
                <a:gd name="T6" fmla="*/ 2976 w 2976"/>
                <a:gd name="T7" fmla="*/ 0 h 336"/>
              </a:gdLst>
              <a:ahLst/>
              <a:cxnLst>
                <a:cxn ang="0">
                  <a:pos x="T0" y="T1"/>
                </a:cxn>
                <a:cxn ang="0">
                  <a:pos x="T2" y="T3"/>
                </a:cxn>
                <a:cxn ang="0">
                  <a:pos x="T4" y="T5"/>
                </a:cxn>
                <a:cxn ang="0">
                  <a:pos x="T6" y="T7"/>
                </a:cxn>
              </a:cxnLst>
              <a:rect l="0" t="0" r="r" b="b"/>
              <a:pathLst>
                <a:path w="2976" h="336">
                  <a:moveTo>
                    <a:pt x="0" y="48"/>
                  </a:moveTo>
                  <a:lnTo>
                    <a:pt x="0" y="336"/>
                  </a:lnTo>
                  <a:lnTo>
                    <a:pt x="2976" y="336"/>
                  </a:lnTo>
                  <a:lnTo>
                    <a:pt x="2976" y="0"/>
                  </a:lnTo>
                </a:path>
              </a:pathLst>
            </a:custGeom>
            <a:noFill/>
            <a:ln w="19050" cap="flat" cmpd="sng">
              <a:solidFill>
                <a:schemeClr val="tx1"/>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56" name="Group 53"/>
            <p:cNvGrpSpPr>
              <a:grpSpLocks/>
            </p:cNvGrpSpPr>
            <p:nvPr/>
          </p:nvGrpSpPr>
          <p:grpSpPr bwMode="auto">
            <a:xfrm>
              <a:off x="2743200" y="5772150"/>
              <a:ext cx="3657600" cy="304800"/>
              <a:chOff x="1248" y="2880"/>
              <a:chExt cx="1488" cy="192"/>
            </a:xfrm>
          </p:grpSpPr>
          <p:sp>
            <p:nvSpPr>
              <p:cNvPr id="57" name="Oval 54"/>
              <p:cNvSpPr>
                <a:spLocks noChangeArrowheads="1"/>
              </p:cNvSpPr>
              <p:nvPr/>
            </p:nvSpPr>
            <p:spPr bwMode="auto">
              <a:xfrm>
                <a:off x="1248" y="2880"/>
                <a:ext cx="96" cy="192"/>
              </a:xfrm>
              <a:prstGeom prst="ellipse">
                <a:avLst/>
              </a:prstGeom>
              <a:solidFill>
                <a:schemeClr val="hlink"/>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Rectangle 55"/>
              <p:cNvSpPr>
                <a:spLocks noChangeArrowheads="1"/>
              </p:cNvSpPr>
              <p:nvPr/>
            </p:nvSpPr>
            <p:spPr bwMode="auto">
              <a:xfrm>
                <a:off x="1296" y="2880"/>
                <a:ext cx="1392" cy="192"/>
              </a:xfrm>
              <a:prstGeom prst="rect">
                <a:avLst/>
              </a:prstGeom>
              <a:solidFill>
                <a:schemeClr val="hlink"/>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 name="Oval 56"/>
              <p:cNvSpPr>
                <a:spLocks noChangeArrowheads="1"/>
              </p:cNvSpPr>
              <p:nvPr/>
            </p:nvSpPr>
            <p:spPr bwMode="auto">
              <a:xfrm>
                <a:off x="2640" y="2880"/>
                <a:ext cx="96" cy="192"/>
              </a:xfrm>
              <a:prstGeom prst="ellipse">
                <a:avLst/>
              </a:prstGeom>
              <a:solidFill>
                <a:schemeClr val="hlink"/>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0" name="Text Box 57"/>
            <p:cNvSpPr txBox="1">
              <a:spLocks noChangeArrowheads="1"/>
            </p:cNvSpPr>
            <p:nvPr/>
          </p:nvSpPr>
          <p:spPr bwMode="auto">
            <a:xfrm>
              <a:off x="6019800" y="4910137"/>
              <a:ext cx="1116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a:latin typeface="Comic Sans MS" pitchFamily="66" charset="0"/>
                  <a:cs typeface="Arial" pitchFamily="34" charset="0"/>
                </a:rPr>
                <a:t>Intranet</a:t>
              </a:r>
            </a:p>
          </p:txBody>
        </p:sp>
        <p:sp>
          <p:nvSpPr>
            <p:cNvPr id="62" name="Text Box 59"/>
            <p:cNvSpPr txBox="1">
              <a:spLocks noChangeArrowheads="1"/>
            </p:cNvSpPr>
            <p:nvPr/>
          </p:nvSpPr>
          <p:spPr bwMode="auto">
            <a:xfrm>
              <a:off x="2030516" y="6032863"/>
              <a:ext cx="5905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dirty="0">
                  <a:latin typeface="Comic Sans MS" pitchFamily="66" charset="0"/>
                  <a:cs typeface="Arial" pitchFamily="34" charset="0"/>
                </a:rPr>
                <a:t>End-to-end security between two hosts during dial-up</a:t>
              </a:r>
            </a:p>
          </p:txBody>
        </p:sp>
        <p:pic>
          <p:nvPicPr>
            <p:cNvPr id="65" name="Picture 6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07225" y="4038600"/>
              <a:ext cx="1146175" cy="1354137"/>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9425" y="4038600"/>
              <a:ext cx="1146175" cy="1354137"/>
            </a:xfrm>
            <a:prstGeom prst="rect">
              <a:avLst/>
            </a:prstGeom>
            <a:noFill/>
            <a:extLst>
              <a:ext uri="{909E8E84-426E-40DD-AFC4-6F175D3DCCD1}">
                <a14:hiddenFill xmlns:a14="http://schemas.microsoft.com/office/drawing/2010/main">
                  <a:solidFill>
                    <a:srgbClr val="FFFFFF"/>
                  </a:solidFill>
                </a14:hiddenFill>
              </a:ext>
            </a:extLst>
          </p:spPr>
        </p:pic>
      </p:grpSp>
      <p:sp>
        <p:nvSpPr>
          <p:cNvPr id="67" name="Text Box 65"/>
          <p:cNvSpPr txBox="1">
            <a:spLocks noChangeArrowheads="1"/>
          </p:cNvSpPr>
          <p:nvPr/>
        </p:nvSpPr>
        <p:spPr bwMode="auto">
          <a:xfrm>
            <a:off x="762000" y="2725737"/>
            <a:ext cx="1116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a:latin typeface="Comic Sans MS" pitchFamily="66" charset="0"/>
                <a:cs typeface="Arial" pitchFamily="34" charset="0"/>
              </a:rPr>
              <a:t>Intranet</a:t>
            </a:r>
          </a:p>
        </p:txBody>
      </p:sp>
      <p:sp>
        <p:nvSpPr>
          <p:cNvPr id="68" name="Text Box 66"/>
          <p:cNvSpPr txBox="1">
            <a:spLocks noChangeArrowheads="1"/>
          </p:cNvSpPr>
          <p:nvPr/>
        </p:nvSpPr>
        <p:spPr bwMode="auto">
          <a:xfrm>
            <a:off x="7239000" y="2649537"/>
            <a:ext cx="1116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1800">
                <a:latin typeface="Comic Sans MS" pitchFamily="66" charset="0"/>
                <a:cs typeface="Arial" pitchFamily="34" charset="0"/>
              </a:rPr>
              <a:t>Intranet</a:t>
            </a:r>
          </a:p>
        </p:txBody>
      </p:sp>
    </p:spTree>
    <p:extLst>
      <p:ext uri="{BB962C8B-B14F-4D97-AF65-F5344CB8AC3E}">
        <p14:creationId xmlns:p14="http://schemas.microsoft.com/office/powerpoint/2010/main" val="267696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Protocols in </a:t>
            </a:r>
            <a:r>
              <a:rPr lang="en-US" dirty="0" smtClean="0"/>
              <a:t>IPsec</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
        <p:nvSpPr>
          <p:cNvPr id="4" name="Content Placeholder 3"/>
          <p:cNvSpPr>
            <a:spLocks noGrp="1"/>
          </p:cNvSpPr>
          <p:nvPr>
            <p:ph sz="quarter" idx="1"/>
          </p:nvPr>
        </p:nvSpPr>
        <p:spPr/>
        <p:txBody>
          <a:bodyPr>
            <a:normAutofit lnSpcReduction="10000"/>
          </a:bodyPr>
          <a:lstStyle/>
          <a:p>
            <a:r>
              <a:rPr lang="en-US" dirty="0"/>
              <a:t>Authentication Header (AH)</a:t>
            </a:r>
          </a:p>
          <a:p>
            <a:pPr lvl="1"/>
            <a:r>
              <a:rPr lang="en-US" dirty="0"/>
              <a:t>Ensures authentication and integrity of IP datagrams</a:t>
            </a:r>
          </a:p>
          <a:p>
            <a:pPr lvl="1"/>
            <a:r>
              <a:rPr lang="en-US" dirty="0"/>
              <a:t>Adds an additional field to the IP packet to ensure and check the authenticity of data</a:t>
            </a:r>
          </a:p>
          <a:p>
            <a:pPr lvl="1"/>
            <a:r>
              <a:rPr lang="en-US" dirty="0"/>
              <a:t>Uses sequence numbers to prevent/reject replayed datagrams</a:t>
            </a:r>
          </a:p>
          <a:p>
            <a:r>
              <a:rPr lang="en-US" dirty="0"/>
              <a:t>Encapsulating security payload (ESP)</a:t>
            </a:r>
          </a:p>
          <a:p>
            <a:pPr lvl="1"/>
            <a:r>
              <a:rPr lang="en-US" dirty="0"/>
              <a:t>Primarily designed for confidentiality</a:t>
            </a:r>
          </a:p>
          <a:p>
            <a:pPr lvl="1"/>
            <a:r>
              <a:rPr lang="en-US" dirty="0"/>
              <a:t>May also be employed for </a:t>
            </a:r>
            <a:r>
              <a:rPr lang="en-US" dirty="0" smtClean="0"/>
              <a:t>authentication</a:t>
            </a:r>
          </a:p>
          <a:p>
            <a:r>
              <a:rPr lang="en-US" dirty="0" smtClean="0"/>
              <a:t>Internet </a:t>
            </a:r>
            <a:r>
              <a:rPr lang="en-US" dirty="0"/>
              <a:t>Key Exchange (IKE)</a:t>
            </a:r>
          </a:p>
          <a:p>
            <a:pPr lvl="1"/>
            <a:r>
              <a:rPr lang="en-US" dirty="0"/>
              <a:t>Exchanging keys between entities that need to communicate over the Internet</a:t>
            </a:r>
          </a:p>
          <a:p>
            <a:pPr lvl="1"/>
            <a:r>
              <a:rPr lang="en-US" dirty="0"/>
              <a:t>What authentication methods to use, how long to use the keys, etc.</a:t>
            </a:r>
          </a:p>
          <a:p>
            <a:endParaRPr lang="en-US" dirty="0"/>
          </a:p>
        </p:txBody>
      </p:sp>
    </p:spTree>
    <p:extLst>
      <p:ext uri="{BB962C8B-B14F-4D97-AF65-F5344CB8AC3E}">
        <p14:creationId xmlns:p14="http://schemas.microsoft.com/office/powerpoint/2010/main" val="267696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7" end="7"/>
                                            </p:txEl>
                                          </p:spTgt>
                                        </p:tgtEl>
                                        <p:attrNameLst>
                                          <p:attrName>style.visibility</p:attrName>
                                        </p:attrNameLst>
                                      </p:cBhvr>
                                      <p:to>
                                        <p:strVal val="visible"/>
                                      </p:to>
                                    </p:set>
                                    <p:animEffect transition="in" filter="fade">
                                      <p:cBhvr>
                                        <p:cTn id="18" dur="500"/>
                                        <p:tgtEl>
                                          <p:spTgt spid="4">
                                            <p:txEl>
                                              <p:pRg st="7" end="7"/>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animEffect transition="in" filter="fade">
                                      <p:cBhvr>
                                        <p:cTn id="21" dur="500"/>
                                        <p:tgtEl>
                                          <p:spTgt spid="4">
                                            <p:txEl>
                                              <p:pRg st="8" end="8"/>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9" end="9"/>
                                            </p:txEl>
                                          </p:spTgt>
                                        </p:tgtEl>
                                        <p:attrNameLst>
                                          <p:attrName>style.visibility</p:attrName>
                                        </p:attrNameLst>
                                      </p:cBhvr>
                                      <p:to>
                                        <p:strVal val="visible"/>
                                      </p:to>
                                    </p:set>
                                    <p:animEffect transition="in" filter="fade">
                                      <p:cBhvr>
                                        <p:cTn id="2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3233</TotalTime>
  <Words>3782</Words>
  <Application>Microsoft Office PowerPoint</Application>
  <PresentationFormat>On-screen Show (4:3)</PresentationFormat>
  <Paragraphs>684</Paragraphs>
  <Slides>54</Slides>
  <Notes>2</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Origin</vt:lpstr>
      <vt:lpstr>Internet Protocol Security (IPsec) &amp; Secure Sockets Layer (SSL) </vt:lpstr>
      <vt:lpstr>Review</vt:lpstr>
      <vt:lpstr>Application-Transparent Security</vt:lpstr>
      <vt:lpstr>At What Layer Should We Implement Security Services?</vt:lpstr>
      <vt:lpstr>Layering Implications</vt:lpstr>
      <vt:lpstr>IPsec - Network Layer Security</vt:lpstr>
      <vt:lpstr>Cases where IPsec can be used</vt:lpstr>
      <vt:lpstr>Cases where IPsec can be used (cont.)</vt:lpstr>
      <vt:lpstr>Protocols in IPsec</vt:lpstr>
      <vt:lpstr>Security Association (SA)</vt:lpstr>
      <vt:lpstr>Security Association (cont.)</vt:lpstr>
      <vt:lpstr>Transport Mode</vt:lpstr>
      <vt:lpstr>Tunnel Mode</vt:lpstr>
      <vt:lpstr>Authentication Header (AH)</vt:lpstr>
      <vt:lpstr>AH Details</vt:lpstr>
      <vt:lpstr>AH: Preventing Replay</vt:lpstr>
      <vt:lpstr>AH: Transport Mode vs. Tunnel Mode </vt:lpstr>
      <vt:lpstr>Transport Mode AH</vt:lpstr>
      <vt:lpstr>Transport Mode AH (cont.)</vt:lpstr>
      <vt:lpstr>Tunnel Mode AH</vt:lpstr>
      <vt:lpstr>Tunnel Mode AH (cont.)</vt:lpstr>
      <vt:lpstr>Encapsulating Security Payload (ESP)</vt:lpstr>
      <vt:lpstr>ESP Details</vt:lpstr>
      <vt:lpstr>ESP: Transport Mode vs. Tunnel Mode</vt:lpstr>
      <vt:lpstr>Transport Mode ESP</vt:lpstr>
      <vt:lpstr>Transport Mode ESP (cont.)</vt:lpstr>
      <vt:lpstr>Encryption and Authentication Algorithms for ESP</vt:lpstr>
      <vt:lpstr>Tunnel Mode ESP</vt:lpstr>
      <vt:lpstr>Tunnel Mode ESP (cont.)</vt:lpstr>
      <vt:lpstr>Combining Security Associations</vt:lpstr>
      <vt:lpstr>Security Association Bundles</vt:lpstr>
      <vt:lpstr>Security Association Bundles: Examples</vt:lpstr>
      <vt:lpstr>Internet Key Exchange (IKE)</vt:lpstr>
      <vt:lpstr>Secure Sockets Layer (SSL)</vt:lpstr>
      <vt:lpstr>SSL (cont.)</vt:lpstr>
      <vt:lpstr>SSL: Simplified Protocol</vt:lpstr>
      <vt:lpstr>SSL: Simplified Protocol (More Details)</vt:lpstr>
      <vt:lpstr>SSL: Phase 1 – Handshake</vt:lpstr>
      <vt:lpstr>SSL: Phase 2 – Key Derivation</vt:lpstr>
      <vt:lpstr>SSL: Phase 3 – Data Transfer</vt:lpstr>
      <vt:lpstr>SSL Connections and Sessions</vt:lpstr>
      <vt:lpstr>SSL Architecture</vt:lpstr>
      <vt:lpstr>SSL Architecture (cont.)</vt:lpstr>
      <vt:lpstr>SSL Record Protocol</vt:lpstr>
      <vt:lpstr>SSL Record Protocol – Operation</vt:lpstr>
      <vt:lpstr>SSL Change Cipher Spec Protocol</vt:lpstr>
      <vt:lpstr>SSL Alert Protocol</vt:lpstr>
      <vt:lpstr>SSL Handshake Protocol</vt:lpstr>
      <vt:lpstr>SSL Handshake Protocol – Phase I</vt:lpstr>
      <vt:lpstr>SSL Handshake Protocol – Phase II</vt:lpstr>
      <vt:lpstr>SSL Handshake Protocol – Phase III</vt:lpstr>
      <vt:lpstr>SSL Handshake Protocol – Phase IV</vt:lpstr>
      <vt:lpstr>SSL Handshake: Remarks</vt:lpstr>
      <vt:lpstr>TLS (Transport Layer Security)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dc:title>
  <dc:creator>Amir</dc:creator>
  <cp:lastModifiedBy>Amir</cp:lastModifiedBy>
  <cp:revision>504</cp:revision>
  <dcterms:created xsi:type="dcterms:W3CDTF">2006-08-16T00:00:00Z</dcterms:created>
  <dcterms:modified xsi:type="dcterms:W3CDTF">2013-03-26T14:43:41Z</dcterms:modified>
</cp:coreProperties>
</file>